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50" r:id="rId4"/>
    <p:sldId id="2583" r:id="rId5"/>
    <p:sldId id="2585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550"/>
            <p14:sldId id="2583"/>
            <p14:sldId id="25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9215C5-39D3-41A5-8C9B-BA61B0B11CB7}" v="9" dt="2023-11-17T00:43:18.429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79" d="100"/>
          <a:sy n="79" d="100"/>
        </p:scale>
        <p:origin x="1219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139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LB279 Comments</a:t>
            </a:r>
            <a:r>
              <a:rPr lang="en-US" baseline="0" dirty="0"/>
              <a:t> Totals by type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1644698269027496E-2"/>
          <c:y val="0.18612609968266008"/>
          <c:w val="0.87427896029289942"/>
          <c:h val="0.642679595938820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chemeClr val="accent6">
                <a:shade val="58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8CA-4531-B13C-20F8BD00FDA2}"/>
              </c:ext>
            </c:extLst>
          </c:dPt>
          <c:cat>
            <c:strRef>
              <c:f>Sheet1!$A$2:$A$5</c:f>
              <c:strCache>
                <c:ptCount val="1"/>
                <c:pt idx="0">
                  <c:v>Comments totals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CA-4531-B13C-20F8BD00FD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Editorial</c:v>
                </c:pt>
              </c:strCache>
            </c:strRef>
          </c:tx>
          <c:spPr>
            <a:solidFill>
              <a:schemeClr val="accent6">
                <a:shade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1"/>
                <c:pt idx="0">
                  <c:v>Comments totals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8CA-4531-B13C-20F8BD00FD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Technical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1"/>
                <c:pt idx="0">
                  <c:v>Comments totals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CA-4531-B13C-20F8BD00FDA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General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1"/>
                <c:pt idx="0">
                  <c:v>Comments totals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8CA-4531-B13C-20F8BD00FD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1570256"/>
        <c:axId val="163424447"/>
      </c:barChart>
      <c:catAx>
        <c:axId val="1115702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3424447"/>
        <c:crosses val="autoZero"/>
        <c:auto val="1"/>
        <c:lblAlgn val="ctr"/>
        <c:lblOffset val="100"/>
        <c:noMultiLvlLbl val="0"/>
      </c:catAx>
      <c:valAx>
        <c:axId val="1634244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570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LB279 11bk D1.0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9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A64-4034-B958-B94F16AF91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A64-4034-B958-B94F16AF91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A64-4034-B958-B94F16AF91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A64-4034-B958-B94F16AF91C4}"/>
              </c:ext>
            </c:extLst>
          </c:dPt>
          <c:dLbls>
            <c:dLbl>
              <c:idx val="1"/>
              <c:layout>
                <c:manualLayout>
                  <c:x val="-0.14128080691460482"/>
                  <c:y val="0.1087456755641603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64-4034-B958-B94F16AF91C4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Approve</c:v>
                </c:pt>
                <c:pt idx="1">
                  <c:v>Disapprove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94.8</c:v>
                </c:pt>
                <c:pt idx="1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A64-4034-B958-B94F16AF91C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802.11-23/2125r0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320MHz Positioning</a:t>
            </a:r>
            <a:br>
              <a:rPr lang="en-US" altLang="en-US" dirty="0"/>
            </a:br>
            <a:r>
              <a:rPr lang="en-US" altLang="en-US" dirty="0"/>
              <a:t>Jan.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395815"/>
              </p:ext>
            </p:extLst>
          </p:nvPr>
        </p:nvGraphicFramePr>
        <p:xfrm>
          <a:off x="993775" y="3159881"/>
          <a:ext cx="10510837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73432" imgH="2553940" progId="Word.Document.8">
                  <p:embed/>
                </p:oleObj>
              </mc:Choice>
              <mc:Fallback>
                <p:oleObj name="Document" r:id="rId3" imgW="10773432" imgH="25539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59881"/>
                        <a:ext cx="10510837" cy="2487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14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TGbk</a:t>
            </a:r>
            <a:r>
              <a:rPr lang="en-US" dirty="0"/>
              <a:t> 320MHz Positioning closing report for the IEEE 802.11 Jan. 2023 interim meeting.</a:t>
            </a:r>
          </a:p>
          <a:p>
            <a:pPr indent="12700" algn="just">
              <a:spcBef>
                <a:spcPct val="20000"/>
              </a:spcBef>
            </a:pPr>
            <a:endParaRPr lang="en-US" dirty="0"/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2"/>
            <a:ext cx="11809312" cy="678962"/>
          </a:xfrm>
        </p:spPr>
        <p:txBody>
          <a:bodyPr/>
          <a:lstStyle/>
          <a:p>
            <a:r>
              <a:rPr lang="en-US" dirty="0"/>
              <a:t>Jan. Meeting Progress and Targets Towards the March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535145"/>
            <a:ext cx="11377264" cy="2469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b="0" kern="0" dirty="0"/>
              <a:t>Work completed during this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kern="0" dirty="0"/>
              <a:t>Reviewed, assigned and resolved CIDs from LB279.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kern="0" dirty="0"/>
              <a:t>Roughly 2/3 of the General and Technical CIDs</a:t>
            </a:r>
            <a:r>
              <a:rPr lang="en-US" altLang="en-US" dirty="0"/>
              <a:t> assigned.</a:t>
            </a:r>
            <a:endParaRPr lang="en-US" altLang="en-US" b="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kern="0" dirty="0"/>
              <a:t>Resol</a:t>
            </a:r>
            <a:r>
              <a:rPr lang="en-US" altLang="en-US" kern="0" dirty="0"/>
              <a:t>ved 13 comments</a:t>
            </a:r>
            <a:r>
              <a:rPr lang="en-US" altLang="en-US" sz="2400" kern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dirty="0"/>
              <a:t>Reviewed and updated TG timelines.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dirty="0"/>
              <a:t>Committed to recirculate out of the March meeting.</a:t>
            </a:r>
            <a:endParaRPr lang="en-US" altLang="en-US" sz="18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Work expected towards March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Complete editorial comments, generate minor P802.11bk revision.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Conduct comment resolution.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65A89BF-8A40-48A4-8634-3AB695572AB5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2219693-1739-3D1E-090F-A650644409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4602896"/>
              </p:ext>
            </p:extLst>
          </p:nvPr>
        </p:nvGraphicFramePr>
        <p:xfrm>
          <a:off x="7968208" y="3652869"/>
          <a:ext cx="4032448" cy="2800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5EE17924-AF19-C488-332C-7C6509DF36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8365253"/>
              </p:ext>
            </p:extLst>
          </p:nvPr>
        </p:nvGraphicFramePr>
        <p:xfrm>
          <a:off x="8040216" y="1286205"/>
          <a:ext cx="3888432" cy="2469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7060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F83E7-3A0B-4238-818F-C4D271BA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366606"/>
          </a:xfrm>
        </p:spPr>
        <p:txBody>
          <a:bodyPr/>
          <a:lstStyle/>
          <a:p>
            <a:r>
              <a:rPr lang="en-US" dirty="0" err="1"/>
              <a:t>TGbk</a:t>
            </a:r>
            <a:r>
              <a:rPr lang="en-US" dirty="0"/>
              <a:t> Projected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A37FE-39E6-40C2-9771-486289537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2612-7DBB-47B1-B68C-ED1BCC0650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5B61A1-8673-4A65-B4BE-D1B85DA04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5EF855-DA72-576E-0DFC-4AF2E178E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69" y="1700807"/>
            <a:ext cx="10285409" cy="4169797"/>
          </a:xfrm>
          <a:prstGeom prst="rect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0DE2D2-B929-A3D9-DCCA-042F8A735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142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EB89CE-A539-831C-C499-61A3A9BA6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9648" y="1694141"/>
            <a:ext cx="1265494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CCEDC9-AF1A-2744-A58C-A51A8132C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541" y="1694141"/>
            <a:ext cx="1272613" cy="37899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3100F3-DB67-A234-D869-051CE120F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8974" y="1694140"/>
            <a:ext cx="1372566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D37167-5F2A-F8D9-C366-8C0EE0BC5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597" y="1694140"/>
            <a:ext cx="1215378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908B82-46DC-48CE-056D-06B922C22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5255" y="1694140"/>
            <a:ext cx="1288633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A7E2BD-48DF-F8D8-2295-DA5029A22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8220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2024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7CF910CB-6231-089E-1BCA-6DD466928C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86718" y="172815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6" name="Line 14">
            <a:extLst>
              <a:ext uri="{FF2B5EF4-FFF2-40B4-BE49-F238E27FC236}">
                <a16:creationId xmlns:a16="http://schemas.microsoft.com/office/drawing/2014/main" id="{959E0FD8-604C-681E-5960-8784CF4CAE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96263" y="1728155"/>
            <a:ext cx="7937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7" name="Line 10">
            <a:extLst>
              <a:ext uri="{FF2B5EF4-FFF2-40B4-BE49-F238E27FC236}">
                <a16:creationId xmlns:a16="http://schemas.microsoft.com/office/drawing/2014/main" id="{F89E2DDE-8ACD-3FED-CF0F-6DB75B96C6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2896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639E277B-95ED-9E3B-A7B2-72214D0D2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1210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9" name="Line 15">
            <a:extLst>
              <a:ext uri="{FF2B5EF4-FFF2-40B4-BE49-F238E27FC236}">
                <a16:creationId xmlns:a16="http://schemas.microsoft.com/office/drawing/2014/main" id="{2F725920-71A3-D2D7-622F-BCFB710C5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5001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0" name="Line 15">
            <a:extLst>
              <a:ext uri="{FF2B5EF4-FFF2-40B4-BE49-F238E27FC236}">
                <a16:creationId xmlns:a16="http://schemas.microsoft.com/office/drawing/2014/main" id="{A926A33B-8DAE-1859-B396-0B57B9B3CB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22878" y="1694141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3A0B94-1D55-E0CF-18E6-2689CCB13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353" y="1683662"/>
            <a:ext cx="1304652" cy="389474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2024</a:t>
            </a:r>
          </a:p>
        </p:txBody>
      </p:sp>
      <p:sp>
        <p:nvSpPr>
          <p:cNvPr id="41" name="Line 15">
            <a:extLst>
              <a:ext uri="{FF2B5EF4-FFF2-40B4-BE49-F238E27FC236}">
                <a16:creationId xmlns:a16="http://schemas.microsoft.com/office/drawing/2014/main" id="{053822A8-72CF-97E5-2EF1-BB5F76DE75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19011" y="167699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42" name="Text Box 26">
            <a:extLst>
              <a:ext uri="{FF2B5EF4-FFF2-40B4-BE49-F238E27FC236}">
                <a16:creationId xmlns:a16="http://schemas.microsoft.com/office/drawing/2014/main" id="{F26C83E6-9B8E-0A9C-7F87-FF8F3BA9EFC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03899" y="2361161"/>
            <a:ext cx="865662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000650BE-08FB-CB96-BC5D-989DEC23D1D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92268" y="2170682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2E743BA-E8AE-C177-7159-C87179743B5F}"/>
              </a:ext>
            </a:extLst>
          </p:cNvPr>
          <p:cNvSpPr/>
          <p:nvPr/>
        </p:nvSpPr>
        <p:spPr>
          <a:xfrm>
            <a:off x="1030624" y="3060111"/>
            <a:ext cx="1111020" cy="17340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99000">
                <a:schemeClr val="accent1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Framework</a:t>
            </a:r>
          </a:p>
        </p:txBody>
      </p: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id="{35CE6954-FDCC-5374-FCDA-B4104816996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18875" y="219773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69" name="Text Box 26">
            <a:extLst>
              <a:ext uri="{FF2B5EF4-FFF2-40B4-BE49-F238E27FC236}">
                <a16:creationId xmlns:a16="http://schemas.microsoft.com/office/drawing/2014/main" id="{BEDE620C-94EC-4F5F-964C-C5594342838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601364" y="2361161"/>
            <a:ext cx="1256193" cy="54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Framework completion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05/23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13418C8-0519-12D6-514D-5108F7D6D136}"/>
              </a:ext>
            </a:extLst>
          </p:cNvPr>
          <p:cNvSpPr/>
          <p:nvPr/>
        </p:nvSpPr>
        <p:spPr>
          <a:xfrm>
            <a:off x="2133167" y="3298940"/>
            <a:ext cx="8961120" cy="2668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40000">
                <a:schemeClr val="accent1"/>
              </a:gs>
              <a:gs pos="5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802.11bk amendment text development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C1612A4-07EB-1F0A-D76D-C9BD05850E7F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9481" y="3249993"/>
            <a:ext cx="109728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Isosceles Triangle 71">
            <a:extLst>
              <a:ext uri="{FF2B5EF4-FFF2-40B4-BE49-F238E27FC236}">
                <a16:creationId xmlns:a16="http://schemas.microsoft.com/office/drawing/2014/main" id="{26A92764-F114-9E79-FAEC-12F7F3BA9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5888" y="218116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3" name="Text Box 26">
            <a:extLst>
              <a:ext uri="{FF2B5EF4-FFF2-40B4-BE49-F238E27FC236}">
                <a16:creationId xmlns:a16="http://schemas.microsoft.com/office/drawing/2014/main" id="{2E5EF2A9-C6DB-4D2C-54D0-C5C3AA82E8B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682632" y="2361161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Initial WG ballot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7BA46E3-5383-EB29-BEA4-05B6B9822161}"/>
              </a:ext>
            </a:extLst>
          </p:cNvPr>
          <p:cNvGrpSpPr/>
          <p:nvPr/>
        </p:nvGrpSpPr>
        <p:grpSpPr>
          <a:xfrm>
            <a:off x="6456040" y="2196364"/>
            <a:ext cx="846911" cy="583719"/>
            <a:chOff x="7321734" y="2168072"/>
            <a:chExt cx="846911" cy="583719"/>
          </a:xfrm>
        </p:grpSpPr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7EBE38FB-862D-F7EA-9496-BC4C3964FD4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75" name="Text Box 26">
              <a:extLst>
                <a:ext uri="{FF2B5EF4-FFF2-40B4-BE49-F238E27FC236}">
                  <a16:creationId xmlns:a16="http://schemas.microsoft.com/office/drawing/2014/main" id="{3365A062-102D-1834-A813-C4D3B9BF37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Recirc 03/24</a:t>
              </a:r>
            </a:p>
          </p:txBody>
        </p:sp>
      </p:grp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2EE50FFE-09D5-3FE8-6FED-726676D84E30}"/>
              </a:ext>
            </a:extLst>
          </p:cNvPr>
          <p:cNvCxnSpPr>
            <a:cxnSpLocks/>
          </p:cNvCxnSpPr>
          <p:nvPr/>
        </p:nvCxnSpPr>
        <p:spPr bwMode="auto">
          <a:xfrm flipV="1">
            <a:off x="2141712" y="3602578"/>
            <a:ext cx="393192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Isosceles Triangle 78">
            <a:extLst>
              <a:ext uri="{FF2B5EF4-FFF2-40B4-BE49-F238E27FC236}">
                <a16:creationId xmlns:a16="http://schemas.microsoft.com/office/drawing/2014/main" id="{8DA98FE8-5D6A-B524-B5CE-D9E378910FF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467485" y="2168072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80" name="Text Box 26">
            <a:extLst>
              <a:ext uri="{FF2B5EF4-FFF2-40B4-BE49-F238E27FC236}">
                <a16:creationId xmlns:a16="http://schemas.microsoft.com/office/drawing/2014/main" id="{D686F88D-8CFD-F2F8-8FF0-30AC7A7B6D7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0214229" y="2361161"/>
            <a:ext cx="846911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Final SA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43BC3B-76A3-7EC9-8880-D99BCC601081}"/>
              </a:ext>
            </a:extLst>
          </p:cNvPr>
          <p:cNvSpPr/>
          <p:nvPr/>
        </p:nvSpPr>
        <p:spPr>
          <a:xfrm>
            <a:off x="6055001" y="3810213"/>
            <a:ext cx="822960" cy="26685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2000">
                <a:schemeClr val="accent1"/>
              </a:gs>
              <a:gs pos="24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D2.0 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F7A5DDD-FDCA-651B-4F6E-2B38E380AE54}"/>
              </a:ext>
            </a:extLst>
          </p:cNvPr>
          <p:cNvGrpSpPr/>
          <p:nvPr/>
        </p:nvGrpSpPr>
        <p:grpSpPr>
          <a:xfrm>
            <a:off x="7846162" y="2131684"/>
            <a:ext cx="1050648" cy="1087354"/>
            <a:chOff x="8705473" y="2168072"/>
            <a:chExt cx="1050648" cy="1087354"/>
          </a:xfrm>
        </p:grpSpPr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9D6EC8B7-F456-EBF3-CCF0-C1C70888510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227118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77" name="Text Box 26">
              <a:extLst>
                <a:ext uri="{FF2B5EF4-FFF2-40B4-BE49-F238E27FC236}">
                  <a16:creationId xmlns:a16="http://schemas.microsoft.com/office/drawing/2014/main" id="{A60D0AB6-5A3D-7C69-D9E1-817205D9A9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909210" y="2361161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Initial SA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07/24</a:t>
              </a:r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5B8D61D-2138-73A3-1D8C-C7684FBF6F8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958729" y="2671707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16" name="Text Box 26">
              <a:extLst>
                <a:ext uri="{FF2B5EF4-FFF2-40B4-BE49-F238E27FC236}">
                  <a16:creationId xmlns:a16="http://schemas.microsoft.com/office/drawing/2014/main" id="{B0BF20E2-E0A8-8D6F-3244-243AA2E39C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705473" y="2864796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Final WG ballot 7/24</a:t>
              </a: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8DF4CEFA-24DB-B718-6CB4-42572EC91263}"/>
              </a:ext>
            </a:extLst>
          </p:cNvPr>
          <p:cNvSpPr/>
          <p:nvPr/>
        </p:nvSpPr>
        <p:spPr>
          <a:xfrm>
            <a:off x="6888088" y="4501170"/>
            <a:ext cx="1304375" cy="26685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D3.0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C4DEE5D-91E7-90BF-A2A0-F99364717F3C}"/>
              </a:ext>
            </a:extLst>
          </p:cNvPr>
          <p:cNvSpPr/>
          <p:nvPr/>
        </p:nvSpPr>
        <p:spPr>
          <a:xfrm>
            <a:off x="6885205" y="4159943"/>
            <a:ext cx="677543" cy="24173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MDR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29EADD2-CC4F-C24E-8232-55230CB6EA9B}"/>
              </a:ext>
            </a:extLst>
          </p:cNvPr>
          <p:cNvGrpSpPr/>
          <p:nvPr/>
        </p:nvGrpSpPr>
        <p:grpSpPr>
          <a:xfrm>
            <a:off x="6470224" y="2735131"/>
            <a:ext cx="846911" cy="429831"/>
            <a:chOff x="7321734" y="2168072"/>
            <a:chExt cx="846911" cy="429831"/>
          </a:xfrm>
        </p:grpSpPr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43F5E3CB-F677-C745-D20E-C8A417C5482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22" name="Text Box 26">
              <a:extLst>
                <a:ext uri="{FF2B5EF4-FFF2-40B4-BE49-F238E27FC236}">
                  <a16:creationId xmlns:a16="http://schemas.microsoft.com/office/drawing/2014/main" id="{9D19D750-E3E8-6118-AD44-DC0FEB6935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236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MDR start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C02E0EA-8455-6517-69C1-C28F8C82F1C6}"/>
              </a:ext>
            </a:extLst>
          </p:cNvPr>
          <p:cNvGrpSpPr/>
          <p:nvPr/>
        </p:nvGrpSpPr>
        <p:grpSpPr>
          <a:xfrm>
            <a:off x="7118015" y="2739043"/>
            <a:ext cx="846911" cy="429831"/>
            <a:chOff x="7321734" y="2168072"/>
            <a:chExt cx="846911" cy="429831"/>
          </a:xfrm>
        </p:grpSpPr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2CF913C1-0695-71EF-803F-F0FD2B31818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32" name="Text Box 26">
              <a:extLst>
                <a:ext uri="{FF2B5EF4-FFF2-40B4-BE49-F238E27FC236}">
                  <a16:creationId xmlns:a16="http://schemas.microsoft.com/office/drawing/2014/main" id="{2110EAA4-D4E4-0F99-78FF-A4B093A97B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236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MDR </a:t>
              </a:r>
              <a:r>
                <a:rPr lang="en-US" altLang="en-US"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cmp</a:t>
              </a:r>
              <a:endParaRPr lang="en-US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16A9EB5-357B-C1F0-C6F4-C069F8E97C1D}"/>
              </a:ext>
            </a:extLst>
          </p:cNvPr>
          <p:cNvSpPr/>
          <p:nvPr/>
        </p:nvSpPr>
        <p:spPr>
          <a:xfrm>
            <a:off x="8475807" y="4501170"/>
            <a:ext cx="548640" cy="26685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D4.0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0CD3C97-315D-979C-8B97-BC99B751C835}"/>
              </a:ext>
            </a:extLst>
          </p:cNvPr>
          <p:cNvSpPr/>
          <p:nvPr/>
        </p:nvSpPr>
        <p:spPr>
          <a:xfrm>
            <a:off x="9022777" y="4494272"/>
            <a:ext cx="548640" cy="27375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D5.0 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DCEDEF3-C383-F27C-599A-3C64AC93950E}"/>
              </a:ext>
            </a:extLst>
          </p:cNvPr>
          <p:cNvGrpSpPr/>
          <p:nvPr/>
        </p:nvGrpSpPr>
        <p:grpSpPr>
          <a:xfrm>
            <a:off x="9137521" y="2135494"/>
            <a:ext cx="846911" cy="583719"/>
            <a:chOff x="8748009" y="2135494"/>
            <a:chExt cx="846911" cy="583719"/>
          </a:xfrm>
        </p:grpSpPr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BE275D04-0E55-783A-2F10-024343DE6C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065917" y="2135494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38" name="Text Box 26">
              <a:extLst>
                <a:ext uri="{FF2B5EF4-FFF2-40B4-BE49-F238E27FC236}">
                  <a16:creationId xmlns:a16="http://schemas.microsoft.com/office/drawing/2014/main" id="{925CCA4D-2238-A360-9DEE-5E20B6E27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748009" y="2328583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Final SA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07/23</a:t>
              </a:r>
            </a:p>
          </p:txBody>
        </p:sp>
      </p:grp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AC2FE1C4-C3F9-35B8-7706-22D6CDA0ECD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797528" y="2639129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40" name="Text Box 26">
            <a:extLst>
              <a:ext uri="{FF2B5EF4-FFF2-40B4-BE49-F238E27FC236}">
                <a16:creationId xmlns:a16="http://schemas.microsoft.com/office/drawing/2014/main" id="{6C22E9D8-CD61-9ED2-FCE5-B0D7BA4FC6A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544272" y="2832218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SA </a:t>
            </a:r>
            <a:r>
              <a:rPr lang="en-US" alt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Recir</a:t>
            </a:r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10/24</a:t>
            </a:r>
          </a:p>
        </p:txBody>
      </p:sp>
    </p:spTree>
    <p:extLst>
      <p:ext uri="{BB962C8B-B14F-4D97-AF65-F5344CB8AC3E}">
        <p14:creationId xmlns:p14="http://schemas.microsoft.com/office/powerpoint/2010/main" val="3604461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AA7D-AF08-4879-953B-4B7FF039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TGbk</a:t>
            </a:r>
            <a:r>
              <a:rPr lang="en-US" dirty="0"/>
              <a:t> telecons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4E48F-9300-438A-8C3B-A714C9486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51AB-6A1D-4BA6-8817-ECA2366E18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D1BC66-0A21-4D49-9A97-9FE36CAC67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5B7EB9-3DEF-4981-89A9-614127FF9327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Jan. 30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10:00am PT / 13:00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Feb. 6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10:00am PT / 13:00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Feb. 13</a:t>
            </a:r>
            <a:r>
              <a:rPr lang="en-US" altLang="en-US" kern="0" baseline="30000" dirty="0"/>
              <a:t>h</a:t>
            </a:r>
            <a:r>
              <a:rPr lang="en-US" altLang="en-US" kern="0" dirty="0"/>
              <a:t> 	10:00am PT / 13:00 ET</a:t>
            </a:r>
            <a:r>
              <a:rPr lang="en-US" altLang="en-US" sz="2000" b="0" kern="0" baseline="30000" dirty="0">
                <a:solidFill>
                  <a:schemeClr val="tx1"/>
                </a:solidFill>
              </a:rPr>
              <a:t> ┼</a:t>
            </a:r>
            <a:endParaRPr lang="en-US" altLang="en-US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Feb. 20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10:00am PT / 13:00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Feb. 27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10:00am PT / 13:00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Mar. 5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10:00am PT / 13:00 ET</a:t>
            </a:r>
            <a:r>
              <a:rPr lang="en-US" altLang="en-US" sz="2000" b="0" kern="0" baseline="30000" dirty="0">
                <a:solidFill>
                  <a:schemeClr val="tx1"/>
                </a:solidFill>
              </a:rPr>
              <a:t> ┼</a:t>
            </a:r>
            <a:endParaRPr lang="en-US" altLang="en-US" kern="0" dirty="0"/>
          </a:p>
          <a:p>
            <a:pPr marL="457200" lvl="1" indent="0"/>
            <a:endParaRPr lang="en-US" alt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kern="0" baseline="30000" dirty="0"/>
          </a:p>
          <a:p>
            <a:pPr marL="0" indent="0"/>
            <a:endParaRPr lang="en-US" altLang="en-US" sz="2000" b="0" kern="0" dirty="0"/>
          </a:p>
          <a:p>
            <a:pPr marL="0" indent="0"/>
            <a:endParaRPr lang="en-US" altLang="en-US" sz="2000" b="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2FCB9C-804D-48A6-AD0F-0AA4C10DB6AA}"/>
              </a:ext>
            </a:extLst>
          </p:cNvPr>
          <p:cNvSpPr txBox="1"/>
          <p:nvPr/>
        </p:nvSpPr>
        <p:spPr>
          <a:xfrm>
            <a:off x="869621" y="4789021"/>
            <a:ext cx="10694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** - meeting as part of the IEEE week, refer to WG agenda document for details.</a:t>
            </a:r>
          </a:p>
          <a:p>
            <a:r>
              <a:rPr lang="en-US" altLang="en-US" sz="1600" b="0" kern="0" baseline="30000" dirty="0">
                <a:solidFill>
                  <a:schemeClr val="tx1"/>
                </a:solidFill>
              </a:rPr>
              <a:t>┼  </a:t>
            </a:r>
            <a:r>
              <a:rPr lang="en-US" sz="1600" dirty="0">
                <a:solidFill>
                  <a:schemeClr val="tx1"/>
                </a:solidFill>
              </a:rPr>
              <a:t>- Motion meeting, motions to be made available to chair 15 days in advance and announced to group 10 days in advance.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31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aa06179-68b3-4e2b-b09b-a2424735516b}" enabled="1" method="Privileged" siteId="{46c98d88-e344-4ed4-8496-4ed7712e255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22169</TotalTime>
  <Words>379</Words>
  <Application>Microsoft Office PowerPoint</Application>
  <PresentationFormat>Widescreen</PresentationFormat>
  <Paragraphs>85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</vt:lpstr>
      <vt:lpstr>Times New Roman</vt:lpstr>
      <vt:lpstr>Office Theme</vt:lpstr>
      <vt:lpstr>Document</vt:lpstr>
      <vt:lpstr>TGbk 320MHz Positioning Jan. Meeting Closing Report</vt:lpstr>
      <vt:lpstr>Abstract</vt:lpstr>
      <vt:lpstr>Jan. Meeting Progress and Targets Towards the March Meeting</vt:lpstr>
      <vt:lpstr>TGbk Projected Timeline</vt:lpstr>
      <vt:lpstr>Scheduled TGbk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300</cp:revision>
  <cp:lastPrinted>1601-01-01T00:00:00Z</cp:lastPrinted>
  <dcterms:created xsi:type="dcterms:W3CDTF">2018-08-06T10:28:59Z</dcterms:created>
  <dcterms:modified xsi:type="dcterms:W3CDTF">2024-01-19T00:12:40Z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