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1"/>
  </p:notesMasterIdLst>
  <p:handoutMasterIdLst>
    <p:handoutMasterId r:id="rId132"/>
  </p:handoutMasterIdLst>
  <p:sldIdLst>
    <p:sldId id="256" r:id="rId2"/>
    <p:sldId id="265" r:id="rId3"/>
    <p:sldId id="2566" r:id="rId4"/>
    <p:sldId id="257" r:id="rId5"/>
    <p:sldId id="2366" r:id="rId6"/>
    <p:sldId id="2367" r:id="rId7"/>
    <p:sldId id="267" r:id="rId8"/>
    <p:sldId id="268" r:id="rId9"/>
    <p:sldId id="269" r:id="rId10"/>
    <p:sldId id="270" r:id="rId11"/>
    <p:sldId id="271" r:id="rId12"/>
    <p:sldId id="276" r:id="rId13"/>
    <p:sldId id="407" r:id="rId14"/>
    <p:sldId id="408" r:id="rId15"/>
    <p:sldId id="409" r:id="rId16"/>
    <p:sldId id="410" r:id="rId17"/>
    <p:sldId id="411" r:id="rId18"/>
    <p:sldId id="412" r:id="rId19"/>
    <p:sldId id="413" r:id="rId20"/>
    <p:sldId id="272" r:id="rId21"/>
    <p:sldId id="414" r:id="rId22"/>
    <p:sldId id="415" r:id="rId23"/>
    <p:sldId id="569" r:id="rId24"/>
    <p:sldId id="345" r:id="rId25"/>
    <p:sldId id="690" r:id="rId26"/>
    <p:sldId id="694" r:id="rId27"/>
    <p:sldId id="2568" r:id="rId28"/>
    <p:sldId id="679" r:id="rId29"/>
    <p:sldId id="2582" r:id="rId30"/>
    <p:sldId id="680" r:id="rId31"/>
    <p:sldId id="2530" r:id="rId32"/>
    <p:sldId id="2531" r:id="rId33"/>
    <p:sldId id="2533" r:id="rId34"/>
    <p:sldId id="2535" r:id="rId35"/>
    <p:sldId id="2536" r:id="rId36"/>
    <p:sldId id="2537" r:id="rId37"/>
    <p:sldId id="2551" r:id="rId38"/>
    <p:sldId id="2527" r:id="rId39"/>
    <p:sldId id="2569" r:id="rId40"/>
    <p:sldId id="2570" r:id="rId41"/>
    <p:sldId id="2571" r:id="rId42"/>
    <p:sldId id="2538" r:id="rId43"/>
    <p:sldId id="2583" r:id="rId44"/>
    <p:sldId id="2585" r:id="rId45"/>
    <p:sldId id="2400" r:id="rId46"/>
    <p:sldId id="2572" r:id="rId47"/>
    <p:sldId id="2586" r:id="rId48"/>
    <p:sldId id="2587" r:id="rId49"/>
    <p:sldId id="2588" r:id="rId50"/>
    <p:sldId id="2589" r:id="rId51"/>
    <p:sldId id="2593" r:id="rId52"/>
    <p:sldId id="2590" r:id="rId53"/>
    <p:sldId id="2591" r:id="rId54"/>
    <p:sldId id="2592" r:id="rId55"/>
    <p:sldId id="2594" r:id="rId56"/>
    <p:sldId id="2595" r:id="rId57"/>
    <p:sldId id="2596" r:id="rId58"/>
    <p:sldId id="2601" r:id="rId59"/>
    <p:sldId id="2602" r:id="rId60"/>
    <p:sldId id="2597" r:id="rId61"/>
    <p:sldId id="2598" r:id="rId62"/>
    <p:sldId id="2599" r:id="rId63"/>
    <p:sldId id="2600" r:id="rId64"/>
    <p:sldId id="2603" r:id="rId65"/>
    <p:sldId id="2604" r:id="rId66"/>
    <p:sldId id="2605" r:id="rId67"/>
    <p:sldId id="2612" r:id="rId68"/>
    <p:sldId id="2608" r:id="rId69"/>
    <p:sldId id="2609" r:id="rId70"/>
    <p:sldId id="2610" r:id="rId71"/>
    <p:sldId id="2611" r:id="rId72"/>
    <p:sldId id="2613" r:id="rId73"/>
    <p:sldId id="2614" r:id="rId74"/>
    <p:sldId id="2615" r:id="rId75"/>
    <p:sldId id="2621" r:id="rId76"/>
    <p:sldId id="2616" r:id="rId77"/>
    <p:sldId id="2617" r:id="rId78"/>
    <p:sldId id="2618" r:id="rId79"/>
    <p:sldId id="2619" r:id="rId80"/>
    <p:sldId id="2620" r:id="rId81"/>
    <p:sldId id="2622" r:id="rId82"/>
    <p:sldId id="2623" r:id="rId83"/>
    <p:sldId id="2624" r:id="rId84"/>
    <p:sldId id="2626" r:id="rId85"/>
    <p:sldId id="2631" r:id="rId86"/>
    <p:sldId id="2627" r:id="rId87"/>
    <p:sldId id="2628" r:id="rId88"/>
    <p:sldId id="2629" r:id="rId89"/>
    <p:sldId id="2630" r:id="rId90"/>
    <p:sldId id="2632" r:id="rId91"/>
    <p:sldId id="2633" r:id="rId92"/>
    <p:sldId id="2634" r:id="rId93"/>
    <p:sldId id="2635" r:id="rId94"/>
    <p:sldId id="2641" r:id="rId95"/>
    <p:sldId id="2637" r:id="rId96"/>
    <p:sldId id="2638" r:id="rId97"/>
    <p:sldId id="2639" r:id="rId98"/>
    <p:sldId id="2640" r:id="rId99"/>
    <p:sldId id="2642" r:id="rId100"/>
    <p:sldId id="2643" r:id="rId101"/>
    <p:sldId id="2644" r:id="rId102"/>
    <p:sldId id="2646" r:id="rId103"/>
    <p:sldId id="2647" r:id="rId104"/>
    <p:sldId id="2648" r:id="rId105"/>
    <p:sldId id="2649" r:id="rId106"/>
    <p:sldId id="2650" r:id="rId107"/>
    <p:sldId id="2651" r:id="rId108"/>
    <p:sldId id="2652" r:id="rId109"/>
    <p:sldId id="2653" r:id="rId110"/>
    <p:sldId id="2655" r:id="rId111"/>
    <p:sldId id="2656" r:id="rId112"/>
    <p:sldId id="2657" r:id="rId113"/>
    <p:sldId id="2658" r:id="rId114"/>
    <p:sldId id="2552" r:id="rId115"/>
    <p:sldId id="315" r:id="rId116"/>
    <p:sldId id="312" r:id="rId117"/>
    <p:sldId id="318" r:id="rId118"/>
    <p:sldId id="472" r:id="rId119"/>
    <p:sldId id="473" r:id="rId120"/>
    <p:sldId id="474" r:id="rId121"/>
    <p:sldId id="480" r:id="rId122"/>
    <p:sldId id="259" r:id="rId123"/>
    <p:sldId id="260" r:id="rId124"/>
    <p:sldId id="261" r:id="rId125"/>
    <p:sldId id="2525" r:id="rId126"/>
    <p:sldId id="2555" r:id="rId127"/>
    <p:sldId id="2556" r:id="rId128"/>
    <p:sldId id="2557" r:id="rId129"/>
    <p:sldId id="2558" r:id="rId13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Main" id="{F1D38888-79E6-4B8F-A7E5-96BDED502F2F}">
          <p14:sldIdLst>
            <p14:sldId id="256"/>
            <p14:sldId id="265"/>
            <p14:sldId id="2566"/>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569"/>
            <p14:sldId id="345"/>
          </p14:sldIdLst>
        </p14:section>
        <p14:section name="Jan. 15th - Jan. IEEE Interim meeting" id="{DE843586-E506-4D30-A655-52B441F0114A}">
          <p14:sldIdLst>
            <p14:sldId id="690"/>
            <p14:sldId id="694"/>
            <p14:sldId id="2568"/>
            <p14:sldId id="679"/>
            <p14:sldId id="2582"/>
            <p14:sldId id="680"/>
          </p14:sldIdLst>
        </p14:section>
        <p14:section name="Jan. 16th - Jan. IEEE interim meeting" id="{D686ED55-D2EA-43E3-A87F-725BDBE41CF2}">
          <p14:sldIdLst>
            <p14:sldId id="2530"/>
            <p14:sldId id="2531"/>
            <p14:sldId id="2533"/>
            <p14:sldId id="2535"/>
          </p14:sldIdLst>
        </p14:section>
        <p14:section name="Jan. 17th - Jan. IEEE interim meeting" id="{8E838D38-B45C-442C-8603-25CE94919C41}">
          <p14:sldIdLst>
            <p14:sldId id="2536"/>
            <p14:sldId id="2537"/>
            <p14:sldId id="2551"/>
            <p14:sldId id="2527"/>
          </p14:sldIdLst>
        </p14:section>
        <p14:section name="Jan. 18th - Jan. IEEE interim meeting" id="{ED07B73E-3417-4C27-85C9-944D735BB0CE}">
          <p14:sldIdLst>
            <p14:sldId id="2569"/>
            <p14:sldId id="2570"/>
            <p14:sldId id="2571"/>
            <p14:sldId id="2538"/>
            <p14:sldId id="2583"/>
            <p14:sldId id="2585"/>
            <p14:sldId id="2400"/>
            <p14:sldId id="2572"/>
            <p14:sldId id="2586"/>
          </p14:sldIdLst>
        </p14:section>
        <p14:section name="Jan. 30th Telecon" id="{6CBDB24A-D622-4C32-91C3-622731DA3916}">
          <p14:sldIdLst>
            <p14:sldId id="2587"/>
            <p14:sldId id="2588"/>
            <p14:sldId id="2589"/>
            <p14:sldId id="2593"/>
            <p14:sldId id="2590"/>
            <p14:sldId id="2591"/>
            <p14:sldId id="2592"/>
          </p14:sldIdLst>
        </p14:section>
        <p14:section name="Feb. 6th Telecon" id="{E383D91C-3D01-422D-BF0E-550844B0B4B5}">
          <p14:sldIdLst>
            <p14:sldId id="2594"/>
            <p14:sldId id="2595"/>
            <p14:sldId id="2596"/>
            <p14:sldId id="2601"/>
            <p14:sldId id="2602"/>
            <p14:sldId id="2597"/>
            <p14:sldId id="2598"/>
            <p14:sldId id="2599"/>
            <p14:sldId id="2600"/>
          </p14:sldIdLst>
        </p14:section>
        <p14:section name="Feb. 13th Telecon" id="{AC313C12-B78D-47E9-9853-856727F84D00}">
          <p14:sldIdLst>
            <p14:sldId id="2603"/>
            <p14:sldId id="2604"/>
            <p14:sldId id="2605"/>
            <p14:sldId id="2612"/>
            <p14:sldId id="2608"/>
            <p14:sldId id="2609"/>
            <p14:sldId id="2610"/>
            <p14:sldId id="2611"/>
          </p14:sldIdLst>
        </p14:section>
        <p14:section name="Feb. 20th Telecon" id="{828247A5-D9D9-48BF-A805-343072486179}">
          <p14:sldIdLst>
            <p14:sldId id="2613"/>
            <p14:sldId id="2614"/>
            <p14:sldId id="2615"/>
            <p14:sldId id="2621"/>
            <p14:sldId id="2616"/>
            <p14:sldId id="2617"/>
            <p14:sldId id="2618"/>
            <p14:sldId id="2619"/>
            <p14:sldId id="2620"/>
          </p14:sldIdLst>
        </p14:section>
        <p14:section name="Feb. 27th Telecon" id="{478F6B18-B164-49CC-941C-872219684A10}">
          <p14:sldIdLst>
            <p14:sldId id="2622"/>
            <p14:sldId id="2623"/>
            <p14:sldId id="2624"/>
            <p14:sldId id="2626"/>
            <p14:sldId id="2631"/>
            <p14:sldId id="2627"/>
            <p14:sldId id="2628"/>
            <p14:sldId id="2629"/>
            <p14:sldId id="2630"/>
          </p14:sldIdLst>
        </p14:section>
        <p14:section name="Feb. 29th Telecon" id="{028CF5A3-1844-4CFC-AFDE-BB8D58A28785}">
          <p14:sldIdLst>
            <p14:sldId id="2632"/>
            <p14:sldId id="2633"/>
            <p14:sldId id="2634"/>
            <p14:sldId id="2635"/>
            <p14:sldId id="2641"/>
            <p14:sldId id="2637"/>
            <p14:sldId id="2638"/>
            <p14:sldId id="2639"/>
            <p14:sldId id="2640"/>
          </p14:sldIdLst>
        </p14:section>
        <p14:section name="March 5th Telecon" id="{0FAE4D06-F67C-4406-BD3F-DCED39315398}">
          <p14:sldIdLst>
            <p14:sldId id="2642"/>
            <p14:sldId id="2643"/>
            <p14:sldId id="2644"/>
            <p14:sldId id="2646"/>
            <p14:sldId id="2647"/>
            <p14:sldId id="2648"/>
            <p14:sldId id="2649"/>
            <p14:sldId id="2650"/>
          </p14:sldIdLst>
        </p14:section>
        <p14:section name="March 7th Telecon" id="{81CF3F60-1D46-480B-B4E4-FD3CA087846D}">
          <p14:sldIdLst>
            <p14:sldId id="2651"/>
            <p14:sldId id="2652"/>
            <p14:sldId id="2653"/>
            <p14:sldId id="2655"/>
            <p14:sldId id="2656"/>
            <p14:sldId id="2657"/>
            <p14:sldId id="2658"/>
          </p14:sldIdLst>
        </p14:section>
        <p14:section name="Backup" id="{62682A0D-7317-4EE9-B56C-63AD74488E19}">
          <p14:sldIdLst>
            <p14:sldId id="2552"/>
            <p14:sldId id="315"/>
            <p14:sldId id="312"/>
            <p14:sldId id="318"/>
            <p14:sldId id="472"/>
            <p14:sldId id="473"/>
            <p14:sldId id="474"/>
            <p14:sldId id="480"/>
            <p14:sldId id="259"/>
            <p14:sldId id="260"/>
            <p14:sldId id="261"/>
            <p14:sldId id="2525"/>
          </p14:sldIdLst>
        </p14:section>
        <p14:section name="June 20th Telecon" id="{2BA70FBB-2DF2-4AB9-8CE1-BD33A7EA639A}">
          <p14:sldIdLst>
            <p14:sldId id="2555"/>
            <p14:sldId id="2556"/>
            <p14:sldId id="2557"/>
            <p14:sldId id="2558"/>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47A17FE-44E7-4061-9C0D-4879CBA0F830}" v="8" dt="2024-03-05T22:15:08.869"/>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61" autoAdjust="0"/>
    <p:restoredTop sz="96807" autoAdjust="0"/>
  </p:normalViewPr>
  <p:slideViewPr>
    <p:cSldViewPr>
      <p:cViewPr varScale="1">
        <p:scale>
          <a:sx n="129" d="100"/>
          <a:sy n="129" d="100"/>
        </p:scale>
        <p:origin x="144" y="288"/>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viewProps" Target="viewProps.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theme" Target="theme/theme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notesMaster" Target="notesMasters/notesMaster1.xml"/><Relationship Id="rId136"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microsoft.com/office/2015/10/relationships/revisionInfo" Target="revisionInfo.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handoutMaster" Target="handoutMasters/handoutMaster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LB279 Comments</a:t>
            </a:r>
            <a:r>
              <a:rPr lang="en-US" baseline="0" dirty="0"/>
              <a:t> Totals by type</a:t>
            </a:r>
            <a:endParaRPr lang="en-US"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8.1644698269027496E-2"/>
          <c:y val="0.18612609968266008"/>
          <c:w val="0.87427896029289942"/>
          <c:h val="0.64267959593882018"/>
        </c:manualLayout>
      </c:layout>
      <c:barChart>
        <c:barDir val="col"/>
        <c:grouping val="clustered"/>
        <c:varyColors val="0"/>
        <c:ser>
          <c:idx val="0"/>
          <c:order val="0"/>
          <c:tx>
            <c:strRef>
              <c:f>Sheet1!$B$1</c:f>
              <c:strCache>
                <c:ptCount val="1"/>
                <c:pt idx="0">
                  <c:v>Overall</c:v>
                </c:pt>
              </c:strCache>
            </c:strRef>
          </c:tx>
          <c:spPr>
            <a:solidFill>
              <a:schemeClr val="accent6">
                <a:shade val="58000"/>
              </a:schemeClr>
            </a:solidFill>
            <a:ln>
              <a:noFill/>
            </a:ln>
            <a:effectLst/>
          </c:spPr>
          <c:invertIfNegative val="0"/>
          <c:dPt>
            <c:idx val="0"/>
            <c:invertIfNegative val="0"/>
            <c:bubble3D val="0"/>
            <c:spPr>
              <a:solidFill>
                <a:schemeClr val="accent1">
                  <a:lumMod val="75000"/>
                </a:schemeClr>
              </a:solidFill>
              <a:ln>
                <a:noFill/>
              </a:ln>
              <a:effectLst/>
            </c:spPr>
            <c:extLst>
              <c:ext xmlns:c16="http://schemas.microsoft.com/office/drawing/2014/chart" uri="{C3380CC4-5D6E-409C-BE32-E72D297353CC}">
                <c16:uniqueId val="{00000001-62D6-4E48-8654-AA92ED0179BA}"/>
              </c:ext>
            </c:extLst>
          </c:dPt>
          <c:cat>
            <c:strRef>
              <c:f>Sheet1!$A$2:$A$5</c:f>
              <c:strCache>
                <c:ptCount val="1"/>
                <c:pt idx="0">
                  <c:v>Comments totals</c:v>
                </c:pt>
              </c:strCache>
            </c:strRef>
          </c:cat>
          <c:val>
            <c:numRef>
              <c:f>Sheet1!$B$2:$B$5</c:f>
              <c:numCache>
                <c:formatCode>General</c:formatCode>
                <c:ptCount val="4"/>
                <c:pt idx="0">
                  <c:v>401</c:v>
                </c:pt>
              </c:numCache>
            </c:numRef>
          </c:val>
          <c:extLst>
            <c:ext xmlns:c16="http://schemas.microsoft.com/office/drawing/2014/chart" uri="{C3380CC4-5D6E-409C-BE32-E72D297353CC}">
              <c16:uniqueId val="{00000002-62D6-4E48-8654-AA92ED0179BA}"/>
            </c:ext>
          </c:extLst>
        </c:ser>
        <c:ser>
          <c:idx val="1"/>
          <c:order val="1"/>
          <c:tx>
            <c:strRef>
              <c:f>Sheet1!$C$1</c:f>
              <c:strCache>
                <c:ptCount val="1"/>
                <c:pt idx="0">
                  <c:v>Editorial</c:v>
                </c:pt>
              </c:strCache>
            </c:strRef>
          </c:tx>
          <c:spPr>
            <a:solidFill>
              <a:schemeClr val="accent6">
                <a:shade val="86000"/>
              </a:schemeClr>
            </a:solidFill>
            <a:ln>
              <a:noFill/>
            </a:ln>
            <a:effectLst/>
          </c:spPr>
          <c:invertIfNegative val="0"/>
          <c:cat>
            <c:strRef>
              <c:f>Sheet1!$A$2:$A$5</c:f>
              <c:strCache>
                <c:ptCount val="1"/>
                <c:pt idx="0">
                  <c:v>Comments totals</c:v>
                </c:pt>
              </c:strCache>
            </c:strRef>
          </c:cat>
          <c:val>
            <c:numRef>
              <c:f>Sheet1!$C$2:$C$5</c:f>
              <c:numCache>
                <c:formatCode>General</c:formatCode>
                <c:ptCount val="4"/>
                <c:pt idx="0">
                  <c:v>226</c:v>
                </c:pt>
              </c:numCache>
            </c:numRef>
          </c:val>
          <c:extLst>
            <c:ext xmlns:c16="http://schemas.microsoft.com/office/drawing/2014/chart" uri="{C3380CC4-5D6E-409C-BE32-E72D297353CC}">
              <c16:uniqueId val="{00000003-62D6-4E48-8654-AA92ED0179BA}"/>
            </c:ext>
          </c:extLst>
        </c:ser>
        <c:ser>
          <c:idx val="2"/>
          <c:order val="2"/>
          <c:tx>
            <c:strRef>
              <c:f>Sheet1!$D$1</c:f>
              <c:strCache>
                <c:ptCount val="1"/>
                <c:pt idx="0">
                  <c:v>Technical</c:v>
                </c:pt>
              </c:strCache>
            </c:strRef>
          </c:tx>
          <c:spPr>
            <a:solidFill>
              <a:srgbClr val="FFFF00"/>
            </a:solidFill>
            <a:ln>
              <a:noFill/>
            </a:ln>
            <a:effectLst/>
          </c:spPr>
          <c:invertIfNegative val="0"/>
          <c:cat>
            <c:strRef>
              <c:f>Sheet1!$A$2:$A$5</c:f>
              <c:strCache>
                <c:ptCount val="1"/>
                <c:pt idx="0">
                  <c:v>Comments totals</c:v>
                </c:pt>
              </c:strCache>
            </c:strRef>
          </c:cat>
          <c:val>
            <c:numRef>
              <c:f>Sheet1!$D$2:$D$5</c:f>
              <c:numCache>
                <c:formatCode>General</c:formatCode>
                <c:ptCount val="4"/>
                <c:pt idx="0">
                  <c:v>163</c:v>
                </c:pt>
              </c:numCache>
            </c:numRef>
          </c:val>
          <c:extLst>
            <c:ext xmlns:c16="http://schemas.microsoft.com/office/drawing/2014/chart" uri="{C3380CC4-5D6E-409C-BE32-E72D297353CC}">
              <c16:uniqueId val="{00000004-62D6-4E48-8654-AA92ED0179BA}"/>
            </c:ext>
          </c:extLst>
        </c:ser>
        <c:ser>
          <c:idx val="3"/>
          <c:order val="3"/>
          <c:tx>
            <c:strRef>
              <c:f>Sheet1!$E$1</c:f>
              <c:strCache>
                <c:ptCount val="1"/>
                <c:pt idx="0">
                  <c:v>General</c:v>
                </c:pt>
              </c:strCache>
            </c:strRef>
          </c:tx>
          <c:spPr>
            <a:solidFill>
              <a:srgbClr val="FF0000"/>
            </a:solidFill>
            <a:ln>
              <a:noFill/>
            </a:ln>
            <a:effectLst/>
          </c:spPr>
          <c:invertIfNegative val="0"/>
          <c:cat>
            <c:strRef>
              <c:f>Sheet1!$A$2:$A$5</c:f>
              <c:strCache>
                <c:ptCount val="1"/>
                <c:pt idx="0">
                  <c:v>Comments totals</c:v>
                </c:pt>
              </c:strCache>
            </c:strRef>
          </c:cat>
          <c:val>
            <c:numRef>
              <c:f>Sheet1!$E$2:$E$5</c:f>
              <c:numCache>
                <c:formatCode>General</c:formatCode>
                <c:ptCount val="4"/>
                <c:pt idx="0">
                  <c:v>12</c:v>
                </c:pt>
              </c:numCache>
            </c:numRef>
          </c:val>
          <c:extLst>
            <c:ext xmlns:c16="http://schemas.microsoft.com/office/drawing/2014/chart" uri="{C3380CC4-5D6E-409C-BE32-E72D297353CC}">
              <c16:uniqueId val="{00000005-62D6-4E48-8654-AA92ED0179BA}"/>
            </c:ext>
          </c:extLst>
        </c:ser>
        <c:dLbls>
          <c:showLegendKey val="0"/>
          <c:showVal val="0"/>
          <c:showCatName val="0"/>
          <c:showSerName val="0"/>
          <c:showPercent val="0"/>
          <c:showBubbleSize val="0"/>
        </c:dLbls>
        <c:gapWidth val="219"/>
        <c:overlap val="-27"/>
        <c:axId val="111570256"/>
        <c:axId val="163424447"/>
      </c:barChart>
      <c:catAx>
        <c:axId val="111570256"/>
        <c:scaling>
          <c:orientation val="minMax"/>
        </c:scaling>
        <c:delete val="1"/>
        <c:axPos val="b"/>
        <c:numFmt formatCode="General" sourceLinked="1"/>
        <c:majorTickMark val="none"/>
        <c:minorTickMark val="none"/>
        <c:tickLblPos val="nextTo"/>
        <c:crossAx val="163424447"/>
        <c:crosses val="autoZero"/>
        <c:auto val="1"/>
        <c:lblAlgn val="ctr"/>
        <c:lblOffset val="100"/>
        <c:noMultiLvlLbl val="0"/>
      </c:catAx>
      <c:valAx>
        <c:axId val="16342444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15702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 id="19">
  <a:schemeClr val="accent6"/>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3/5/2024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40</a:t>
            </a:fld>
            <a:endParaRPr lang="en-US"/>
          </a:p>
        </p:txBody>
      </p:sp>
    </p:spTree>
    <p:extLst>
      <p:ext uri="{BB962C8B-B14F-4D97-AF65-F5344CB8AC3E}">
        <p14:creationId xmlns:p14="http://schemas.microsoft.com/office/powerpoint/2010/main" val="32090418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49</a:t>
            </a:fld>
            <a:endParaRPr lang="en-US"/>
          </a:p>
        </p:txBody>
      </p:sp>
    </p:spTree>
    <p:extLst>
      <p:ext uri="{BB962C8B-B14F-4D97-AF65-F5344CB8AC3E}">
        <p14:creationId xmlns:p14="http://schemas.microsoft.com/office/powerpoint/2010/main" val="35838139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56</a:t>
            </a:fld>
            <a:endParaRPr lang="en-US"/>
          </a:p>
        </p:txBody>
      </p:sp>
    </p:spTree>
    <p:extLst>
      <p:ext uri="{BB962C8B-B14F-4D97-AF65-F5344CB8AC3E}">
        <p14:creationId xmlns:p14="http://schemas.microsoft.com/office/powerpoint/2010/main" val="8738270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65</a:t>
            </a:fld>
            <a:endParaRPr lang="en-US"/>
          </a:p>
        </p:txBody>
      </p:sp>
    </p:spTree>
    <p:extLst>
      <p:ext uri="{BB962C8B-B14F-4D97-AF65-F5344CB8AC3E}">
        <p14:creationId xmlns:p14="http://schemas.microsoft.com/office/powerpoint/2010/main" val="13045670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73</a:t>
            </a:fld>
            <a:endParaRPr lang="en-US"/>
          </a:p>
        </p:txBody>
      </p:sp>
    </p:spTree>
    <p:extLst>
      <p:ext uri="{BB962C8B-B14F-4D97-AF65-F5344CB8AC3E}">
        <p14:creationId xmlns:p14="http://schemas.microsoft.com/office/powerpoint/2010/main" val="20303860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82</a:t>
            </a:fld>
            <a:endParaRPr lang="en-US"/>
          </a:p>
        </p:txBody>
      </p:sp>
    </p:spTree>
    <p:extLst>
      <p:ext uri="{BB962C8B-B14F-4D97-AF65-F5344CB8AC3E}">
        <p14:creationId xmlns:p14="http://schemas.microsoft.com/office/powerpoint/2010/main" val="28834028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91</a:t>
            </a:fld>
            <a:endParaRPr lang="en-US"/>
          </a:p>
        </p:txBody>
      </p:sp>
    </p:spTree>
    <p:extLst>
      <p:ext uri="{BB962C8B-B14F-4D97-AF65-F5344CB8AC3E}">
        <p14:creationId xmlns:p14="http://schemas.microsoft.com/office/powerpoint/2010/main" val="246202260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100</a:t>
            </a:fld>
            <a:endParaRPr lang="en-US"/>
          </a:p>
        </p:txBody>
      </p:sp>
    </p:spTree>
    <p:extLst>
      <p:ext uri="{BB962C8B-B14F-4D97-AF65-F5344CB8AC3E}">
        <p14:creationId xmlns:p14="http://schemas.microsoft.com/office/powerpoint/2010/main" val="8143223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108</a:t>
            </a:fld>
            <a:endParaRPr lang="en-US"/>
          </a:p>
        </p:txBody>
      </p:sp>
    </p:spTree>
    <p:extLst>
      <p:ext uri="{BB962C8B-B14F-4D97-AF65-F5344CB8AC3E}">
        <p14:creationId xmlns:p14="http://schemas.microsoft.com/office/powerpoint/2010/main" val="24838289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122</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123</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124</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127</a:t>
            </a:fld>
            <a:endParaRPr lang="en-US"/>
          </a:p>
        </p:txBody>
      </p:sp>
    </p:spTree>
    <p:extLst>
      <p:ext uri="{BB962C8B-B14F-4D97-AF65-F5344CB8AC3E}">
        <p14:creationId xmlns:p14="http://schemas.microsoft.com/office/powerpoint/2010/main" val="15417624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014760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a:p>
        </p:txBody>
      </p:sp>
    </p:spTree>
    <p:extLst>
      <p:ext uri="{BB962C8B-B14F-4D97-AF65-F5344CB8AC3E}">
        <p14:creationId xmlns:p14="http://schemas.microsoft.com/office/powerpoint/2010/main" val="36511784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36</a:t>
            </a:fld>
            <a:endParaRPr lang="en-US"/>
          </a:p>
        </p:txBody>
      </p:sp>
    </p:spTree>
    <p:extLst>
      <p:ext uri="{BB962C8B-B14F-4D97-AF65-F5344CB8AC3E}">
        <p14:creationId xmlns:p14="http://schemas.microsoft.com/office/powerpoint/2010/main" val="17841955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2024</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2024</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2024</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802.11-23/2124r13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touchpoint.eventsair.com/2024-jan-ieee-802-wireless-interim-session" TargetMode="External"/><Relationship Id="rId1" Type="http://schemas.openxmlformats.org/officeDocument/2006/relationships/slideLayout" Target="../slideLayouts/slideLayout2.xml"/><Relationship Id="rId4" Type="http://schemas.openxmlformats.org/officeDocument/2006/relationships/hyperlink" Target="https://imat.ieee.org/sp7200043/attendance-log?p=4437600005&amp;t=47200043"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57947" y="692696"/>
            <a:ext cx="10547351"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Next Generation Positioning </a:t>
            </a:r>
            <a:br>
              <a:rPr lang="en-US" altLang="en-US" dirty="0"/>
            </a:br>
            <a:r>
              <a:rPr lang="en-US" altLang="en-US" dirty="0"/>
              <a:t>Agenda for the January Interim Meeting and </a:t>
            </a:r>
            <a:br>
              <a:rPr lang="en-US" altLang="en-US" dirty="0"/>
            </a:br>
            <a:r>
              <a:rPr lang="en-US" altLang="en-US" dirty="0"/>
              <a:t>the Following Telecons</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2024-03-05</a:t>
            </a:r>
          </a:p>
        </p:txBody>
      </p:sp>
      <p:sp>
        <p:nvSpPr>
          <p:cNvPr id="6" name="Date Placeholder 3"/>
          <p:cNvSpPr>
            <a:spLocks noGrp="1"/>
          </p:cNvSpPr>
          <p:nvPr>
            <p:ph type="dt" idx="10"/>
          </p:nvPr>
        </p:nvSpPr>
        <p:spPr/>
        <p:txBody>
          <a:bodyPr/>
          <a:lstStyle/>
          <a:p>
            <a:r>
              <a:rPr lang="en-US"/>
              <a:t>March 2024</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27500754"/>
              </p:ext>
            </p:extLst>
          </p:nvPr>
        </p:nvGraphicFramePr>
        <p:xfrm>
          <a:off x="927100" y="3267075"/>
          <a:ext cx="10547350" cy="2474913"/>
        </p:xfrm>
        <a:graphic>
          <a:graphicData uri="http://schemas.openxmlformats.org/presentationml/2006/ole">
            <mc:AlternateContent xmlns:mc="http://schemas.openxmlformats.org/markup-compatibility/2006">
              <mc:Choice xmlns:v="urn:schemas-microsoft-com:vml" Requires="v">
                <p:oleObj name="Document" r:id="rId3" imgW="10827425" imgH="2539515" progId="Word.Document.8">
                  <p:embed/>
                </p:oleObj>
              </mc:Choice>
              <mc:Fallback>
                <p:oleObj name="Document" r:id="rId3" imgW="10827425" imgH="2539515" progId="Word.Document.8">
                  <p:embed/>
                  <p:pic>
                    <p:nvPicPr>
                      <p:cNvPr id="3075" name="Object 3"/>
                      <p:cNvPicPr>
                        <a:picLocks noChangeAspect="1" noChangeArrowheads="1"/>
                      </p:cNvPicPr>
                      <p:nvPr/>
                    </p:nvPicPr>
                    <p:blipFill>
                      <a:blip r:embed="rId4"/>
                      <a:srcRect/>
                      <a:stretch>
                        <a:fillRect/>
                      </a:stretch>
                    </p:blipFill>
                    <p:spPr bwMode="auto">
                      <a:xfrm>
                        <a:off x="927100" y="3267075"/>
                        <a:ext cx="10547350" cy="2474913"/>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5</a:t>
            </a:r>
            <a:r>
              <a:rPr lang="en-US" altLang="en-US" baseline="30000" dirty="0">
                <a:solidFill>
                  <a:schemeClr val="tx2"/>
                </a:solidFill>
              </a:rPr>
              <a:t>th</a:t>
            </a:r>
            <a:r>
              <a:rPr lang="en-US" altLang="en-US" dirty="0">
                <a:solidFill>
                  <a:schemeClr val="tx2"/>
                </a:solidFill>
              </a:rPr>
              <a:t> Telecon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graphicFrame>
        <p:nvGraphicFramePr>
          <p:cNvPr id="9" name="Table 8">
            <a:extLst>
              <a:ext uri="{FF2B5EF4-FFF2-40B4-BE49-F238E27FC236}">
                <a16:creationId xmlns:a16="http://schemas.microsoft.com/office/drawing/2014/main" id="{6FE6361A-A12D-831B-EB4E-D9E3C9E2F3FD}"/>
              </a:ext>
            </a:extLst>
          </p:cNvPr>
          <p:cNvGraphicFramePr>
            <a:graphicFrameLocks noGrp="1"/>
          </p:cNvGraphicFramePr>
          <p:nvPr>
            <p:extLst>
              <p:ext uri="{D42A27DB-BD31-4B8C-83A1-F6EECF244321}">
                <p14:modId xmlns:p14="http://schemas.microsoft.com/office/powerpoint/2010/main" val="956149208"/>
              </p:ext>
            </p:extLst>
          </p:nvPr>
        </p:nvGraphicFramePr>
        <p:xfrm>
          <a:off x="563035" y="1556792"/>
          <a:ext cx="10460566" cy="1945425"/>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4464496">
                  <a:extLst>
                    <a:ext uri="{9D8B030D-6E8A-4147-A177-3AD203B41FA5}">
                      <a16:colId xmlns:a16="http://schemas.microsoft.com/office/drawing/2014/main" val="1530723214"/>
                    </a:ext>
                  </a:extLst>
                </a:gridCol>
                <a:gridCol w="1080119">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758797864"/>
                  </a:ext>
                </a:extLst>
              </a:tr>
              <a:tr h="391025">
                <a:tc>
                  <a:txBody>
                    <a:bodyPr/>
                    <a:lstStyle/>
                    <a:p>
                      <a:r>
                        <a:rPr lang="en-US" sz="1400" dirty="0"/>
                        <a:t>11-24-0272</a:t>
                      </a:r>
                    </a:p>
                  </a:txBody>
                  <a:tcPr marT="45712" marB="45712"/>
                </a:tc>
                <a:tc>
                  <a:txBody>
                    <a:bodyPr/>
                    <a:lstStyle/>
                    <a:p>
                      <a:r>
                        <a:rPr lang="en-US" sz="1400" dirty="0"/>
                        <a:t>Jonathan Segev</a:t>
                      </a:r>
                    </a:p>
                  </a:txBody>
                  <a:tcPr marT="45712" marB="45712"/>
                </a:tc>
                <a:tc>
                  <a:txBody>
                    <a:bodyPr/>
                    <a:lstStyle/>
                    <a:p>
                      <a:r>
                        <a:rPr lang="en-US" sz="1400" dirty="0"/>
                        <a:t>LB279 CR Clause 11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10 min for completion. </a:t>
                      </a:r>
                    </a:p>
                  </a:txBody>
                  <a:tcPr marT="45712" marB="45712"/>
                </a:tc>
                <a:extLst>
                  <a:ext uri="{0D108BD9-81ED-4DB2-BD59-A6C34878D82A}">
                    <a16:rowId xmlns:a16="http://schemas.microsoft.com/office/drawing/2014/main" val="4008190257"/>
                  </a:ext>
                </a:extLst>
              </a:tr>
              <a:tr h="195513">
                <a:tc>
                  <a:txBody>
                    <a:bodyPr/>
                    <a:lstStyle/>
                    <a:p>
                      <a:r>
                        <a:rPr lang="en-US" sz="1400" kern="1200" dirty="0">
                          <a:solidFill>
                            <a:schemeClr val="dk1"/>
                          </a:solidFill>
                          <a:latin typeface="+mn-lt"/>
                          <a:ea typeface="+mn-ea"/>
                          <a:cs typeface="+mn-cs"/>
                        </a:rPr>
                        <a:t>11-24-0271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CID 1163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25 min</a:t>
                      </a:r>
                    </a:p>
                  </a:txBody>
                  <a:tcPr marT="45712" marB="45712"/>
                </a:tc>
                <a:extLst>
                  <a:ext uri="{0D108BD9-81ED-4DB2-BD59-A6C34878D82A}">
                    <a16:rowId xmlns:a16="http://schemas.microsoft.com/office/drawing/2014/main" val="2967960419"/>
                  </a:ext>
                </a:extLst>
              </a:tr>
              <a:tr h="195513">
                <a:tc>
                  <a:txBody>
                    <a:bodyPr/>
                    <a:lstStyle/>
                    <a:p>
                      <a:r>
                        <a:rPr lang="en-US" sz="1400" kern="1200" dirty="0">
                          <a:solidFill>
                            <a:schemeClr val="dk1"/>
                          </a:solidFill>
                          <a:latin typeface="+mn-lt"/>
                          <a:ea typeface="+mn-ea"/>
                          <a:cs typeface="+mn-cs"/>
                        </a:rPr>
                        <a:t>11-24-0232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CR for CID 1363, 1029, 1124, 1391, 1169 </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35 min</a:t>
                      </a:r>
                    </a:p>
                  </a:txBody>
                  <a:tcPr marT="45712" marB="45712"/>
                </a:tc>
                <a:extLst>
                  <a:ext uri="{0D108BD9-81ED-4DB2-BD59-A6C34878D82A}">
                    <a16:rowId xmlns:a16="http://schemas.microsoft.com/office/drawing/2014/main" val="3392044796"/>
                  </a:ext>
                </a:extLst>
              </a:tr>
              <a:tr h="0">
                <a:tc>
                  <a:txBody>
                    <a:bodyPr/>
                    <a:lstStyle/>
                    <a:p>
                      <a:r>
                        <a:rPr lang="en-US" sz="1400" kern="1200" dirty="0">
                          <a:solidFill>
                            <a:schemeClr val="dk1"/>
                          </a:solidFill>
                          <a:latin typeface="+mn-lt"/>
                          <a:ea typeface="+mn-ea"/>
                          <a:cs typeface="+mn-cs"/>
                        </a:rPr>
                        <a:t>11-24-0278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for CID 1016</a:t>
                      </a:r>
                    </a:p>
                  </a:txBody>
                  <a:tcPr marT="45712" marB="45712"/>
                </a:tc>
                <a:tc>
                  <a:txBody>
                    <a:bodyPr/>
                    <a:lstStyle/>
                    <a:p>
                      <a:r>
                        <a:rPr lang="en-US" sz="1400" kern="1200" dirty="0">
                          <a:solidFill>
                            <a:schemeClr val="dk1"/>
                          </a:solidFill>
                          <a:latin typeface="+mn-lt"/>
                          <a:ea typeface="+mn-ea"/>
                          <a:cs typeface="+mn-cs"/>
                        </a:rPr>
                        <a:t>CR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15 min</a:t>
                      </a:r>
                    </a:p>
                  </a:txBody>
                  <a:tcPr marT="45712" marB="45712"/>
                </a:tc>
                <a:extLst>
                  <a:ext uri="{0D108BD9-81ED-4DB2-BD59-A6C34878D82A}">
                    <a16:rowId xmlns:a16="http://schemas.microsoft.com/office/drawing/2014/main" val="459891220"/>
                  </a:ext>
                </a:extLst>
              </a:tr>
              <a:tr h="0">
                <a:tc>
                  <a:txBody>
                    <a:bodyPr/>
                    <a:lstStyle/>
                    <a:p>
                      <a:r>
                        <a:rPr lang="en-US" sz="1400" dirty="0"/>
                        <a:t>11-24-295</a:t>
                      </a:r>
                    </a:p>
                  </a:txBody>
                  <a:tcPr marT="45712" marB="45712"/>
                </a:tc>
                <a:tc>
                  <a:txBody>
                    <a:bodyPr/>
                    <a:lstStyle/>
                    <a:p>
                      <a:r>
                        <a:rPr lang="en-US" sz="1400" dirty="0"/>
                        <a:t>Jonathan Segev</a:t>
                      </a:r>
                    </a:p>
                  </a:txBody>
                  <a:tcPr marT="45712" marB="45712"/>
                </a:tc>
                <a:tc>
                  <a:txBody>
                    <a:bodyPr/>
                    <a:lstStyle/>
                    <a:p>
                      <a:r>
                        <a:rPr lang="en-US" sz="1400" dirty="0"/>
                        <a:t>LB279 CID 1050 CR</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As time permits</a:t>
                      </a:r>
                    </a:p>
                  </a:txBody>
                  <a:tcPr marT="45712" marB="45712"/>
                </a:tc>
                <a:extLst>
                  <a:ext uri="{0D108BD9-81ED-4DB2-BD59-A6C34878D82A}">
                    <a16:rowId xmlns:a16="http://schemas.microsoft.com/office/drawing/2014/main" val="1258295538"/>
                  </a:ext>
                </a:extLst>
              </a:tr>
            </a:tbl>
          </a:graphicData>
        </a:graphic>
      </p:graphicFrame>
    </p:spTree>
    <p:extLst>
      <p:ext uri="{BB962C8B-B14F-4D97-AF65-F5344CB8AC3E}">
        <p14:creationId xmlns:p14="http://schemas.microsoft.com/office/powerpoint/2010/main" val="595631783"/>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782736297"/>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981564-B858-91E4-1DEA-C8218945921A}"/>
              </a:ext>
            </a:extLst>
          </p:cNvPr>
          <p:cNvSpPr>
            <a:spLocks noGrp="1"/>
          </p:cNvSpPr>
          <p:nvPr>
            <p:ph type="title"/>
          </p:nvPr>
        </p:nvSpPr>
        <p:spPr/>
        <p:txBody>
          <a:bodyPr/>
          <a:lstStyle/>
          <a:p>
            <a:r>
              <a:rPr lang="en-US" dirty="0"/>
              <a:t>Submission 11-24-272</a:t>
            </a:r>
          </a:p>
        </p:txBody>
      </p:sp>
      <p:sp>
        <p:nvSpPr>
          <p:cNvPr id="3" name="Content Placeholder 2">
            <a:extLst>
              <a:ext uri="{FF2B5EF4-FFF2-40B4-BE49-F238E27FC236}">
                <a16:creationId xmlns:a16="http://schemas.microsoft.com/office/drawing/2014/main" id="{B674D013-C6A4-87FB-0D1A-E7FE1E80434E}"/>
              </a:ext>
            </a:extLst>
          </p:cNvPr>
          <p:cNvSpPr>
            <a:spLocks noGrp="1"/>
          </p:cNvSpPr>
          <p:nvPr>
            <p:ph idx="1"/>
          </p:nvPr>
        </p:nvSpPr>
        <p:spPr/>
        <p:txBody>
          <a:bodyPr/>
          <a:lstStyle/>
          <a:p>
            <a:r>
              <a:rPr lang="en-US" dirty="0" err="1"/>
              <a:t>Strawpoll</a:t>
            </a:r>
            <a:endParaRPr lang="en-US" dirty="0"/>
          </a:p>
          <a:p>
            <a:r>
              <a:rPr lang="en-US" b="0" dirty="0"/>
              <a:t>We agree to the resolution identified in document 11-24-272r4 for CIDs  1081, 1234, 1278, 1156, 1279, 1034, 1082, 1137, 1138, 1367, 1368, 1083, 1035, 1084, 1287, 1288, 1391, 1158, 1159 (total of 19).</a:t>
            </a:r>
          </a:p>
          <a:p>
            <a:endParaRPr lang="en-US" dirty="0"/>
          </a:p>
          <a:p>
            <a:r>
              <a:rPr lang="en-US" dirty="0"/>
              <a:t>Results (Y/N/A):9/0/0</a:t>
            </a:r>
            <a:endParaRPr lang="en-US" b="0" dirty="0"/>
          </a:p>
        </p:txBody>
      </p:sp>
      <p:sp>
        <p:nvSpPr>
          <p:cNvPr id="4" name="Slide Number Placeholder 3">
            <a:extLst>
              <a:ext uri="{FF2B5EF4-FFF2-40B4-BE49-F238E27FC236}">
                <a16:creationId xmlns:a16="http://schemas.microsoft.com/office/drawing/2014/main" id="{12BD6AB8-C36E-7310-920F-99789038F4D5}"/>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249E5AD6-AB10-817A-3036-17B33CB8832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C1E1EBA-F1DF-6458-B0BB-1AAACC01DCF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248073581"/>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B53D3-CC7D-9985-BF39-28F394FE6FB0}"/>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2A96A01E-FD31-1A2D-D8FB-4CF8E74B6DFF}"/>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1066AE4C-7CC7-2137-88C8-DEB61B4FCD6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8F9EA11-ACC6-E2E9-E9BC-AEE3B741EB1B}"/>
              </a:ext>
            </a:extLst>
          </p:cNvPr>
          <p:cNvSpPr>
            <a:spLocks noGrp="1"/>
          </p:cNvSpPr>
          <p:nvPr>
            <p:ph type="dt" idx="15"/>
          </p:nvPr>
        </p:nvSpPr>
        <p:spPr/>
        <p:txBody>
          <a:bodyPr/>
          <a:lstStyle/>
          <a:p>
            <a:r>
              <a:rPr lang="en-US"/>
              <a:t>March 2024</a:t>
            </a:r>
            <a:endParaRPr lang="en-GB" dirty="0"/>
          </a:p>
        </p:txBody>
      </p:sp>
      <p:graphicFrame>
        <p:nvGraphicFramePr>
          <p:cNvPr id="8" name="Table 7">
            <a:extLst>
              <a:ext uri="{FF2B5EF4-FFF2-40B4-BE49-F238E27FC236}">
                <a16:creationId xmlns:a16="http://schemas.microsoft.com/office/drawing/2014/main" id="{00C81417-4E60-CFDB-8D41-C8E720FA8899}"/>
              </a:ext>
            </a:extLst>
          </p:cNvPr>
          <p:cNvGraphicFramePr>
            <a:graphicFrameLocks noGrp="1"/>
          </p:cNvGraphicFramePr>
          <p:nvPr>
            <p:extLst>
              <p:ext uri="{D42A27DB-BD31-4B8C-83A1-F6EECF244321}">
                <p14:modId xmlns:p14="http://schemas.microsoft.com/office/powerpoint/2010/main" val="3325346663"/>
              </p:ext>
            </p:extLst>
          </p:nvPr>
        </p:nvGraphicFramePr>
        <p:xfrm>
          <a:off x="563035" y="1556792"/>
          <a:ext cx="10460566" cy="2417508"/>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4464496">
                  <a:extLst>
                    <a:ext uri="{9D8B030D-6E8A-4147-A177-3AD203B41FA5}">
                      <a16:colId xmlns:a16="http://schemas.microsoft.com/office/drawing/2014/main" val="1530723214"/>
                    </a:ext>
                  </a:extLst>
                </a:gridCol>
                <a:gridCol w="1080119">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Status</a:t>
                      </a:r>
                    </a:p>
                  </a:txBody>
                  <a:tcPr marR="36000" marT="45712" marB="45712"/>
                </a:tc>
                <a:extLst>
                  <a:ext uri="{0D108BD9-81ED-4DB2-BD59-A6C34878D82A}">
                    <a16:rowId xmlns:a16="http://schemas.microsoft.com/office/drawing/2014/main" val="758797864"/>
                  </a:ext>
                </a:extLst>
              </a:tr>
              <a:tr h="391025">
                <a:tc>
                  <a:txBody>
                    <a:bodyPr/>
                    <a:lstStyle/>
                    <a:p>
                      <a:r>
                        <a:rPr lang="en-US" sz="1400" kern="1200" dirty="0">
                          <a:solidFill>
                            <a:schemeClr val="dk1"/>
                          </a:solidFill>
                          <a:latin typeface="+mn-lt"/>
                          <a:ea typeface="+mn-ea"/>
                          <a:cs typeface="+mn-cs"/>
                        </a:rPr>
                        <a:t>11-24-0232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CR for CID 1363, 1029, 1124, 1391, 1169 </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1</a:t>
                      </a:r>
                      <a:r>
                        <a:rPr kumimoji="0" lang="en-US" sz="1400" b="0" i="0" u="none" strike="noStrike" kern="1200" cap="none" spc="0" normalizeH="0" baseline="30000" noProof="0" dirty="0">
                          <a:ln>
                            <a:noFill/>
                          </a:ln>
                          <a:solidFill>
                            <a:srgbClr val="000000"/>
                          </a:solidFill>
                          <a:effectLst/>
                          <a:uLnTx/>
                          <a:uFillTx/>
                          <a:latin typeface="Times New Roman"/>
                          <a:ea typeface="MS Gothic"/>
                          <a:cs typeface="+mn-cs"/>
                        </a:rPr>
                        <a:t>st</a:t>
                      </a: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 time</a:t>
                      </a:r>
                    </a:p>
                  </a:txBody>
                  <a:tcPr marT="45712" marB="45712"/>
                </a:tc>
                <a:extLst>
                  <a:ext uri="{0D108BD9-81ED-4DB2-BD59-A6C34878D82A}">
                    <a16:rowId xmlns:a16="http://schemas.microsoft.com/office/drawing/2014/main" val="4008190257"/>
                  </a:ext>
                </a:extLst>
              </a:tr>
              <a:tr h="391025">
                <a:tc>
                  <a:txBody>
                    <a:bodyPr/>
                    <a:lstStyle/>
                    <a:p>
                      <a:r>
                        <a:rPr lang="en-US" sz="1400" kern="1200" dirty="0">
                          <a:solidFill>
                            <a:schemeClr val="dk1"/>
                          </a:solidFill>
                          <a:latin typeface="+mn-lt"/>
                          <a:ea typeface="+mn-ea"/>
                          <a:cs typeface="+mn-cs"/>
                        </a:rPr>
                        <a:t>11-24-271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CID 1163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20 min for completion </a:t>
                      </a:r>
                    </a:p>
                  </a:txBody>
                  <a:tcPr marT="45712" marB="45712"/>
                </a:tc>
                <a:extLst>
                  <a:ext uri="{0D108BD9-81ED-4DB2-BD59-A6C34878D82A}">
                    <a16:rowId xmlns:a16="http://schemas.microsoft.com/office/drawing/2014/main" val="3392044796"/>
                  </a:ext>
                </a:extLst>
              </a:tr>
              <a:tr h="391025">
                <a:tc>
                  <a:txBody>
                    <a:bodyPr/>
                    <a:lstStyle/>
                    <a:p>
                      <a:r>
                        <a:rPr lang="en-US" sz="1400" kern="1200" dirty="0">
                          <a:solidFill>
                            <a:schemeClr val="dk1"/>
                          </a:solidFill>
                          <a:latin typeface="+mn-lt"/>
                          <a:ea typeface="+mn-ea"/>
                          <a:cs typeface="+mn-cs"/>
                        </a:rPr>
                        <a:t>11-24-0278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for CID 1016</a:t>
                      </a:r>
                    </a:p>
                  </a:txBody>
                  <a:tcPr marT="45712" marB="45712"/>
                </a:tc>
                <a:tc>
                  <a:txBody>
                    <a:bodyPr/>
                    <a:lstStyle/>
                    <a:p>
                      <a:r>
                        <a:rPr lang="en-US" sz="1400" kern="1200" dirty="0">
                          <a:solidFill>
                            <a:schemeClr val="dk1"/>
                          </a:solidFill>
                          <a:latin typeface="+mn-lt"/>
                          <a:ea typeface="+mn-ea"/>
                          <a:cs typeface="+mn-cs"/>
                        </a:rPr>
                        <a:t>CR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1</a:t>
                      </a:r>
                      <a:r>
                        <a:rPr kumimoji="0" lang="en-US" sz="1400" b="0" i="0" u="none" strike="noStrike" kern="1200" cap="none" spc="0" normalizeH="0" baseline="30000" noProof="0" dirty="0">
                          <a:ln>
                            <a:noFill/>
                          </a:ln>
                          <a:solidFill>
                            <a:srgbClr val="000000"/>
                          </a:solidFill>
                          <a:effectLst/>
                          <a:uLnTx/>
                          <a:uFillTx/>
                          <a:latin typeface="Times New Roman"/>
                          <a:ea typeface="MS Gothic"/>
                          <a:cs typeface="+mn-cs"/>
                        </a:rPr>
                        <a:t>st</a:t>
                      </a: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 time</a:t>
                      </a:r>
                    </a:p>
                  </a:txBody>
                  <a:tcPr marT="45712" marB="45712"/>
                </a:tc>
                <a:extLst>
                  <a:ext uri="{0D108BD9-81ED-4DB2-BD59-A6C34878D82A}">
                    <a16:rowId xmlns:a16="http://schemas.microsoft.com/office/drawing/2014/main" val="2470371594"/>
                  </a:ext>
                </a:extLst>
              </a:tr>
              <a:tr h="391025">
                <a:tc>
                  <a:txBody>
                    <a:bodyPr/>
                    <a:lstStyle/>
                    <a:p>
                      <a:r>
                        <a:rPr lang="en-US" sz="1400" dirty="0"/>
                        <a:t>11-24-0288</a:t>
                      </a:r>
                    </a:p>
                  </a:txBody>
                  <a:tcPr marT="45712" marB="45712"/>
                </a:tc>
                <a:tc>
                  <a:txBody>
                    <a:bodyPr/>
                    <a:lstStyle/>
                    <a:p>
                      <a:r>
                        <a:rPr lang="en-US" sz="1400" dirty="0"/>
                        <a:t>Stephan Sand</a:t>
                      </a:r>
                    </a:p>
                  </a:txBody>
                  <a:tcPr marT="45712" marB="45712"/>
                </a:tc>
                <a:tc>
                  <a:txBody>
                    <a:bodyPr/>
                    <a:lstStyle/>
                    <a:p>
                      <a:r>
                        <a:rPr lang="en-US" sz="1400" dirty="0"/>
                        <a:t>LB279 comment resolutions for measurement sounding phase of TB ranging</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1</a:t>
                      </a:r>
                      <a:r>
                        <a:rPr kumimoji="0" lang="en-US" sz="1400" b="0" i="0" u="none" strike="noStrike" kern="1200" cap="none" spc="0" normalizeH="0" baseline="30000" noProof="0" dirty="0">
                          <a:ln>
                            <a:noFill/>
                          </a:ln>
                          <a:solidFill>
                            <a:srgbClr val="000000"/>
                          </a:solidFill>
                          <a:effectLst/>
                          <a:uLnTx/>
                          <a:uFillTx/>
                          <a:latin typeface="Times New Roman"/>
                          <a:ea typeface="MS Gothic"/>
                          <a:cs typeface="+mn-cs"/>
                        </a:rPr>
                        <a:t>st</a:t>
                      </a: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 time</a:t>
                      </a:r>
                    </a:p>
                  </a:txBody>
                  <a:tcPr marT="45712" marB="45712"/>
                </a:tc>
                <a:extLst>
                  <a:ext uri="{0D108BD9-81ED-4DB2-BD59-A6C34878D82A}">
                    <a16:rowId xmlns:a16="http://schemas.microsoft.com/office/drawing/2014/main" val="3334136578"/>
                  </a:ext>
                </a:extLst>
              </a:tr>
              <a:tr h="391025">
                <a:tc>
                  <a:txBody>
                    <a:bodyPr/>
                    <a:lstStyle/>
                    <a:p>
                      <a:r>
                        <a:rPr lang="en-US" sz="1400" dirty="0"/>
                        <a:t>11-24-295</a:t>
                      </a:r>
                    </a:p>
                  </a:txBody>
                  <a:tcPr marT="45712" marB="45712"/>
                </a:tc>
                <a:tc>
                  <a:txBody>
                    <a:bodyPr/>
                    <a:lstStyle/>
                    <a:p>
                      <a:r>
                        <a:rPr lang="en-US" sz="1400" dirty="0"/>
                        <a:t>Jonathan Segev</a:t>
                      </a:r>
                    </a:p>
                  </a:txBody>
                  <a:tcPr marT="45712" marB="45712"/>
                </a:tc>
                <a:tc>
                  <a:txBody>
                    <a:bodyPr/>
                    <a:lstStyle/>
                    <a:p>
                      <a:r>
                        <a:rPr lang="en-US" sz="1400" dirty="0"/>
                        <a:t>LB279 CID 1050 CR</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1</a:t>
                      </a:r>
                      <a:r>
                        <a:rPr kumimoji="0" lang="en-US" sz="1400" b="0" i="0" u="none" strike="noStrike" kern="1200" cap="none" spc="0" normalizeH="0" baseline="30000" noProof="0" dirty="0">
                          <a:ln>
                            <a:noFill/>
                          </a:ln>
                          <a:solidFill>
                            <a:srgbClr val="000000"/>
                          </a:solidFill>
                          <a:effectLst/>
                          <a:uLnTx/>
                          <a:uFillTx/>
                          <a:latin typeface="Times New Roman"/>
                          <a:ea typeface="MS Gothic"/>
                          <a:cs typeface="+mn-cs"/>
                        </a:rPr>
                        <a:t>st</a:t>
                      </a: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 time</a:t>
                      </a:r>
                    </a:p>
                  </a:txBody>
                  <a:tcPr marT="45712" marB="45712"/>
                </a:tc>
                <a:extLst>
                  <a:ext uri="{0D108BD9-81ED-4DB2-BD59-A6C34878D82A}">
                    <a16:rowId xmlns:a16="http://schemas.microsoft.com/office/drawing/2014/main" val="2654638014"/>
                  </a:ext>
                </a:extLst>
              </a:tr>
            </a:tbl>
          </a:graphicData>
        </a:graphic>
      </p:graphicFrame>
    </p:spTree>
    <p:extLst>
      <p:ext uri="{BB962C8B-B14F-4D97-AF65-F5344CB8AC3E}">
        <p14:creationId xmlns:p14="http://schemas.microsoft.com/office/powerpoint/2010/main" val="2315211261"/>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March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Thu. March 7</a:t>
            </a:r>
            <a:r>
              <a:rPr lang="en-US" altLang="en-US" kern="0" baseline="30000" dirty="0"/>
              <a:t>th</a:t>
            </a:r>
            <a:r>
              <a:rPr lang="en-US" altLang="en-US" kern="0" dirty="0"/>
              <a:t> 11:00am PT/ 14:00 ET (1:30hrs)</a:t>
            </a:r>
            <a:endParaRPr lang="en-US" altLang="en-US" sz="2000" b="0" kern="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r>
              <a:rPr lang="en-US" sz="1600" dirty="0">
                <a:solidFill>
                  <a:schemeClr val="tx1"/>
                </a:solidFill>
              </a:rPr>
              <a:t>* - 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210114828"/>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490188550"/>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780922916"/>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7</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(1min)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CR submissions (as time permits)</a:t>
            </a:r>
          </a:p>
          <a:p>
            <a:pPr algn="just">
              <a:spcBef>
                <a:spcPct val="20000"/>
              </a:spcBef>
              <a:buFontTx/>
              <a:buChar char="•"/>
            </a:pPr>
            <a:r>
              <a:rPr lang="en-US" sz="1600" b="0" dirty="0"/>
              <a:t>Review submission pipeline – special order (3min)</a:t>
            </a:r>
          </a:p>
          <a:p>
            <a:pPr algn="just">
              <a:spcBef>
                <a:spcPct val="20000"/>
              </a:spcBef>
              <a:buFontTx/>
              <a:buChar char="•"/>
            </a:pPr>
            <a:r>
              <a:rPr lang="en-US" sz="1600" b="0" dirty="0"/>
              <a:t>Review telecons times – special order (5min)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592442569"/>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5</a:t>
            </a:r>
            <a:r>
              <a:rPr lang="en-US" altLang="en-US" baseline="30000" dirty="0">
                <a:solidFill>
                  <a:schemeClr val="tx2"/>
                </a:solidFill>
              </a:rPr>
              <a:t>th</a:t>
            </a:r>
            <a:r>
              <a:rPr lang="en-US" altLang="en-US" dirty="0">
                <a:solidFill>
                  <a:schemeClr val="tx2"/>
                </a:solidFill>
              </a:rPr>
              <a:t> Telecon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graphicFrame>
        <p:nvGraphicFramePr>
          <p:cNvPr id="9" name="Table 8">
            <a:extLst>
              <a:ext uri="{FF2B5EF4-FFF2-40B4-BE49-F238E27FC236}">
                <a16:creationId xmlns:a16="http://schemas.microsoft.com/office/drawing/2014/main" id="{6FE6361A-A12D-831B-EB4E-D9E3C9E2F3FD}"/>
              </a:ext>
            </a:extLst>
          </p:cNvPr>
          <p:cNvGraphicFramePr>
            <a:graphicFrameLocks noGrp="1"/>
          </p:cNvGraphicFramePr>
          <p:nvPr>
            <p:extLst>
              <p:ext uri="{D42A27DB-BD31-4B8C-83A1-F6EECF244321}">
                <p14:modId xmlns:p14="http://schemas.microsoft.com/office/powerpoint/2010/main" val="1292072711"/>
              </p:ext>
            </p:extLst>
          </p:nvPr>
        </p:nvGraphicFramePr>
        <p:xfrm>
          <a:off x="563035" y="1556792"/>
          <a:ext cx="10460566" cy="1640641"/>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4464496">
                  <a:extLst>
                    <a:ext uri="{9D8B030D-6E8A-4147-A177-3AD203B41FA5}">
                      <a16:colId xmlns:a16="http://schemas.microsoft.com/office/drawing/2014/main" val="1530723214"/>
                    </a:ext>
                  </a:extLst>
                </a:gridCol>
                <a:gridCol w="1080119">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758797864"/>
                  </a:ext>
                </a:extLst>
              </a:tr>
              <a:tr h="391025">
                <a:tc>
                  <a:txBody>
                    <a:bodyPr/>
                    <a:lstStyle/>
                    <a:p>
                      <a:r>
                        <a:rPr lang="en-US" sz="1400" kern="1200" dirty="0">
                          <a:solidFill>
                            <a:schemeClr val="dk1"/>
                          </a:solidFill>
                          <a:latin typeface="+mn-lt"/>
                          <a:ea typeface="+mn-ea"/>
                          <a:cs typeface="+mn-cs"/>
                        </a:rPr>
                        <a:t>11-24-0232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CR for CID 1363, 1029, 1124, 1391, 1169 </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35 min</a:t>
                      </a:r>
                    </a:p>
                  </a:txBody>
                  <a:tcPr marT="45712" marB="45712"/>
                </a:tc>
                <a:extLst>
                  <a:ext uri="{0D108BD9-81ED-4DB2-BD59-A6C34878D82A}">
                    <a16:rowId xmlns:a16="http://schemas.microsoft.com/office/drawing/2014/main" val="4008190257"/>
                  </a:ext>
                </a:extLst>
              </a:tr>
              <a:tr h="195513">
                <a:tc>
                  <a:txBody>
                    <a:bodyPr/>
                    <a:lstStyle/>
                    <a:p>
                      <a:r>
                        <a:rPr lang="en-US" sz="1400" kern="1200" dirty="0">
                          <a:solidFill>
                            <a:schemeClr val="dk1"/>
                          </a:solidFill>
                          <a:latin typeface="+mn-lt"/>
                          <a:ea typeface="+mn-ea"/>
                          <a:cs typeface="+mn-cs"/>
                        </a:rPr>
                        <a:t>11-24-0271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CID 1163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25 min</a:t>
                      </a:r>
                    </a:p>
                  </a:txBody>
                  <a:tcPr marT="45712" marB="45712"/>
                </a:tc>
                <a:extLst>
                  <a:ext uri="{0D108BD9-81ED-4DB2-BD59-A6C34878D82A}">
                    <a16:rowId xmlns:a16="http://schemas.microsoft.com/office/drawing/2014/main" val="2967960419"/>
                  </a:ext>
                </a:extLst>
              </a:tr>
              <a:tr h="0">
                <a:tc>
                  <a:txBody>
                    <a:bodyPr/>
                    <a:lstStyle/>
                    <a:p>
                      <a:r>
                        <a:rPr lang="en-US" sz="1400" kern="1200" dirty="0">
                          <a:solidFill>
                            <a:schemeClr val="dk1"/>
                          </a:solidFill>
                          <a:latin typeface="+mn-lt"/>
                          <a:ea typeface="+mn-ea"/>
                          <a:cs typeface="+mn-cs"/>
                        </a:rPr>
                        <a:t>11-24-0278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for CID 1016</a:t>
                      </a:r>
                    </a:p>
                  </a:txBody>
                  <a:tcPr marT="45712" marB="45712"/>
                </a:tc>
                <a:tc>
                  <a:txBody>
                    <a:bodyPr/>
                    <a:lstStyle/>
                    <a:p>
                      <a:r>
                        <a:rPr lang="en-US" sz="1400" kern="1200" dirty="0">
                          <a:solidFill>
                            <a:schemeClr val="dk1"/>
                          </a:solidFill>
                          <a:latin typeface="+mn-lt"/>
                          <a:ea typeface="+mn-ea"/>
                          <a:cs typeface="+mn-cs"/>
                        </a:rPr>
                        <a:t>CR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15 min</a:t>
                      </a:r>
                    </a:p>
                  </a:txBody>
                  <a:tcPr marT="45712" marB="45712"/>
                </a:tc>
                <a:extLst>
                  <a:ext uri="{0D108BD9-81ED-4DB2-BD59-A6C34878D82A}">
                    <a16:rowId xmlns:a16="http://schemas.microsoft.com/office/drawing/2014/main" val="459891220"/>
                  </a:ext>
                </a:extLst>
              </a:tr>
              <a:tr h="0">
                <a:tc>
                  <a:txBody>
                    <a:bodyPr/>
                    <a:lstStyle/>
                    <a:p>
                      <a:r>
                        <a:rPr lang="en-US" sz="1400" dirty="0"/>
                        <a:t>11-24-295</a:t>
                      </a:r>
                    </a:p>
                  </a:txBody>
                  <a:tcPr marT="45712" marB="45712"/>
                </a:tc>
                <a:tc>
                  <a:txBody>
                    <a:bodyPr/>
                    <a:lstStyle/>
                    <a:p>
                      <a:r>
                        <a:rPr lang="en-US" sz="1400" dirty="0"/>
                        <a:t>Jonathan Segev</a:t>
                      </a:r>
                    </a:p>
                  </a:txBody>
                  <a:tcPr marT="45712" marB="45712"/>
                </a:tc>
                <a:tc>
                  <a:txBody>
                    <a:bodyPr/>
                    <a:lstStyle/>
                    <a:p>
                      <a:r>
                        <a:rPr lang="en-US" sz="1400" dirty="0"/>
                        <a:t>LB279 CID 1050 CR</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As time permits</a:t>
                      </a:r>
                    </a:p>
                  </a:txBody>
                  <a:tcPr marT="45712" marB="45712"/>
                </a:tc>
                <a:extLst>
                  <a:ext uri="{0D108BD9-81ED-4DB2-BD59-A6C34878D82A}">
                    <a16:rowId xmlns:a16="http://schemas.microsoft.com/office/drawing/2014/main" val="1258295538"/>
                  </a:ext>
                </a:extLst>
              </a:tr>
            </a:tbl>
          </a:graphicData>
        </a:graphic>
      </p:graphicFrame>
    </p:spTree>
    <p:extLst>
      <p:ext uri="{BB962C8B-B14F-4D97-AF65-F5344CB8AC3E}">
        <p14:creationId xmlns:p14="http://schemas.microsoft.com/office/powerpoint/2010/main" val="3207771490"/>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7261766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B53D3-CC7D-9985-BF39-28F394FE6FB0}"/>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2A96A01E-FD31-1A2D-D8FB-4CF8E74B6DFF}"/>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1066AE4C-7CC7-2137-88C8-DEB61B4FCD6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8F9EA11-ACC6-E2E9-E9BC-AEE3B741EB1B}"/>
              </a:ext>
            </a:extLst>
          </p:cNvPr>
          <p:cNvSpPr>
            <a:spLocks noGrp="1"/>
          </p:cNvSpPr>
          <p:nvPr>
            <p:ph type="dt" idx="15"/>
          </p:nvPr>
        </p:nvSpPr>
        <p:spPr/>
        <p:txBody>
          <a:bodyPr/>
          <a:lstStyle/>
          <a:p>
            <a:r>
              <a:rPr lang="en-US"/>
              <a:t>March 2024</a:t>
            </a:r>
            <a:endParaRPr lang="en-GB" dirty="0"/>
          </a:p>
        </p:txBody>
      </p:sp>
      <p:graphicFrame>
        <p:nvGraphicFramePr>
          <p:cNvPr id="8" name="Table 7">
            <a:extLst>
              <a:ext uri="{FF2B5EF4-FFF2-40B4-BE49-F238E27FC236}">
                <a16:creationId xmlns:a16="http://schemas.microsoft.com/office/drawing/2014/main" id="{00C81417-4E60-CFDB-8D41-C8E720FA8899}"/>
              </a:ext>
            </a:extLst>
          </p:cNvPr>
          <p:cNvGraphicFramePr>
            <a:graphicFrameLocks noGrp="1"/>
          </p:cNvGraphicFramePr>
          <p:nvPr/>
        </p:nvGraphicFramePr>
        <p:xfrm>
          <a:off x="563035" y="1556792"/>
          <a:ext cx="10460566" cy="2417508"/>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4464496">
                  <a:extLst>
                    <a:ext uri="{9D8B030D-6E8A-4147-A177-3AD203B41FA5}">
                      <a16:colId xmlns:a16="http://schemas.microsoft.com/office/drawing/2014/main" val="1530723214"/>
                    </a:ext>
                  </a:extLst>
                </a:gridCol>
                <a:gridCol w="1080119">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Status</a:t>
                      </a:r>
                    </a:p>
                  </a:txBody>
                  <a:tcPr marR="36000" marT="45712" marB="45712"/>
                </a:tc>
                <a:extLst>
                  <a:ext uri="{0D108BD9-81ED-4DB2-BD59-A6C34878D82A}">
                    <a16:rowId xmlns:a16="http://schemas.microsoft.com/office/drawing/2014/main" val="758797864"/>
                  </a:ext>
                </a:extLst>
              </a:tr>
              <a:tr h="391025">
                <a:tc>
                  <a:txBody>
                    <a:bodyPr/>
                    <a:lstStyle/>
                    <a:p>
                      <a:r>
                        <a:rPr lang="en-US" sz="1400" kern="1200" dirty="0">
                          <a:solidFill>
                            <a:schemeClr val="dk1"/>
                          </a:solidFill>
                          <a:latin typeface="+mn-lt"/>
                          <a:ea typeface="+mn-ea"/>
                          <a:cs typeface="+mn-cs"/>
                        </a:rPr>
                        <a:t>11-24-0232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CR for CID 1363, 1029, 1124, 1391, 1169 </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1</a:t>
                      </a:r>
                      <a:r>
                        <a:rPr kumimoji="0" lang="en-US" sz="1400" b="0" i="0" u="none" strike="noStrike" kern="1200" cap="none" spc="0" normalizeH="0" baseline="30000" noProof="0" dirty="0">
                          <a:ln>
                            <a:noFill/>
                          </a:ln>
                          <a:solidFill>
                            <a:srgbClr val="000000"/>
                          </a:solidFill>
                          <a:effectLst/>
                          <a:uLnTx/>
                          <a:uFillTx/>
                          <a:latin typeface="Times New Roman"/>
                          <a:ea typeface="MS Gothic"/>
                          <a:cs typeface="+mn-cs"/>
                        </a:rPr>
                        <a:t>st</a:t>
                      </a: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 time</a:t>
                      </a:r>
                    </a:p>
                  </a:txBody>
                  <a:tcPr marT="45712" marB="45712"/>
                </a:tc>
                <a:extLst>
                  <a:ext uri="{0D108BD9-81ED-4DB2-BD59-A6C34878D82A}">
                    <a16:rowId xmlns:a16="http://schemas.microsoft.com/office/drawing/2014/main" val="4008190257"/>
                  </a:ext>
                </a:extLst>
              </a:tr>
              <a:tr h="391025">
                <a:tc>
                  <a:txBody>
                    <a:bodyPr/>
                    <a:lstStyle/>
                    <a:p>
                      <a:r>
                        <a:rPr lang="en-US" sz="1400" kern="1200" dirty="0">
                          <a:solidFill>
                            <a:schemeClr val="dk1"/>
                          </a:solidFill>
                          <a:latin typeface="+mn-lt"/>
                          <a:ea typeface="+mn-ea"/>
                          <a:cs typeface="+mn-cs"/>
                        </a:rPr>
                        <a:t>11-24-271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CID 1163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20 min for completion </a:t>
                      </a:r>
                    </a:p>
                  </a:txBody>
                  <a:tcPr marT="45712" marB="45712"/>
                </a:tc>
                <a:extLst>
                  <a:ext uri="{0D108BD9-81ED-4DB2-BD59-A6C34878D82A}">
                    <a16:rowId xmlns:a16="http://schemas.microsoft.com/office/drawing/2014/main" val="3392044796"/>
                  </a:ext>
                </a:extLst>
              </a:tr>
              <a:tr h="391025">
                <a:tc>
                  <a:txBody>
                    <a:bodyPr/>
                    <a:lstStyle/>
                    <a:p>
                      <a:r>
                        <a:rPr lang="en-US" sz="1400" kern="1200" dirty="0">
                          <a:solidFill>
                            <a:schemeClr val="dk1"/>
                          </a:solidFill>
                          <a:latin typeface="+mn-lt"/>
                          <a:ea typeface="+mn-ea"/>
                          <a:cs typeface="+mn-cs"/>
                        </a:rPr>
                        <a:t>11-24-0278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for CID 1016</a:t>
                      </a:r>
                    </a:p>
                  </a:txBody>
                  <a:tcPr marT="45712" marB="45712"/>
                </a:tc>
                <a:tc>
                  <a:txBody>
                    <a:bodyPr/>
                    <a:lstStyle/>
                    <a:p>
                      <a:r>
                        <a:rPr lang="en-US" sz="1400" kern="1200" dirty="0">
                          <a:solidFill>
                            <a:schemeClr val="dk1"/>
                          </a:solidFill>
                          <a:latin typeface="+mn-lt"/>
                          <a:ea typeface="+mn-ea"/>
                          <a:cs typeface="+mn-cs"/>
                        </a:rPr>
                        <a:t>CR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1</a:t>
                      </a:r>
                      <a:r>
                        <a:rPr kumimoji="0" lang="en-US" sz="1400" b="0" i="0" u="none" strike="noStrike" kern="1200" cap="none" spc="0" normalizeH="0" baseline="30000" noProof="0" dirty="0">
                          <a:ln>
                            <a:noFill/>
                          </a:ln>
                          <a:solidFill>
                            <a:srgbClr val="000000"/>
                          </a:solidFill>
                          <a:effectLst/>
                          <a:uLnTx/>
                          <a:uFillTx/>
                          <a:latin typeface="Times New Roman"/>
                          <a:ea typeface="MS Gothic"/>
                          <a:cs typeface="+mn-cs"/>
                        </a:rPr>
                        <a:t>st</a:t>
                      </a: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 time</a:t>
                      </a:r>
                    </a:p>
                  </a:txBody>
                  <a:tcPr marT="45712" marB="45712"/>
                </a:tc>
                <a:extLst>
                  <a:ext uri="{0D108BD9-81ED-4DB2-BD59-A6C34878D82A}">
                    <a16:rowId xmlns:a16="http://schemas.microsoft.com/office/drawing/2014/main" val="2470371594"/>
                  </a:ext>
                </a:extLst>
              </a:tr>
              <a:tr h="391025">
                <a:tc>
                  <a:txBody>
                    <a:bodyPr/>
                    <a:lstStyle/>
                    <a:p>
                      <a:r>
                        <a:rPr lang="en-US" sz="1400" dirty="0"/>
                        <a:t>11-24-0288</a:t>
                      </a:r>
                    </a:p>
                  </a:txBody>
                  <a:tcPr marT="45712" marB="45712"/>
                </a:tc>
                <a:tc>
                  <a:txBody>
                    <a:bodyPr/>
                    <a:lstStyle/>
                    <a:p>
                      <a:r>
                        <a:rPr lang="en-US" sz="1400" dirty="0"/>
                        <a:t>Stephan Sand</a:t>
                      </a:r>
                    </a:p>
                  </a:txBody>
                  <a:tcPr marT="45712" marB="45712"/>
                </a:tc>
                <a:tc>
                  <a:txBody>
                    <a:bodyPr/>
                    <a:lstStyle/>
                    <a:p>
                      <a:r>
                        <a:rPr lang="en-US" sz="1400" dirty="0"/>
                        <a:t>LB279 comment resolutions for measurement sounding phase of TB ranging</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1</a:t>
                      </a:r>
                      <a:r>
                        <a:rPr kumimoji="0" lang="en-US" sz="1400" b="0" i="0" u="none" strike="noStrike" kern="1200" cap="none" spc="0" normalizeH="0" baseline="30000" noProof="0" dirty="0">
                          <a:ln>
                            <a:noFill/>
                          </a:ln>
                          <a:solidFill>
                            <a:srgbClr val="000000"/>
                          </a:solidFill>
                          <a:effectLst/>
                          <a:uLnTx/>
                          <a:uFillTx/>
                          <a:latin typeface="Times New Roman"/>
                          <a:ea typeface="MS Gothic"/>
                          <a:cs typeface="+mn-cs"/>
                        </a:rPr>
                        <a:t>st</a:t>
                      </a: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 time</a:t>
                      </a:r>
                    </a:p>
                  </a:txBody>
                  <a:tcPr marT="45712" marB="45712"/>
                </a:tc>
                <a:extLst>
                  <a:ext uri="{0D108BD9-81ED-4DB2-BD59-A6C34878D82A}">
                    <a16:rowId xmlns:a16="http://schemas.microsoft.com/office/drawing/2014/main" val="3334136578"/>
                  </a:ext>
                </a:extLst>
              </a:tr>
              <a:tr h="391025">
                <a:tc>
                  <a:txBody>
                    <a:bodyPr/>
                    <a:lstStyle/>
                    <a:p>
                      <a:r>
                        <a:rPr lang="en-US" sz="1400" dirty="0"/>
                        <a:t>11-24-295</a:t>
                      </a:r>
                    </a:p>
                  </a:txBody>
                  <a:tcPr marT="45712" marB="45712"/>
                </a:tc>
                <a:tc>
                  <a:txBody>
                    <a:bodyPr/>
                    <a:lstStyle/>
                    <a:p>
                      <a:r>
                        <a:rPr lang="en-US" sz="1400" dirty="0"/>
                        <a:t>Jonathan Segev</a:t>
                      </a:r>
                    </a:p>
                  </a:txBody>
                  <a:tcPr marT="45712" marB="45712"/>
                </a:tc>
                <a:tc>
                  <a:txBody>
                    <a:bodyPr/>
                    <a:lstStyle/>
                    <a:p>
                      <a:r>
                        <a:rPr lang="en-US" sz="1400" dirty="0"/>
                        <a:t>LB279 CID 1050 CR</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1</a:t>
                      </a:r>
                      <a:r>
                        <a:rPr kumimoji="0" lang="en-US" sz="1400" b="0" i="0" u="none" strike="noStrike" kern="1200" cap="none" spc="0" normalizeH="0" baseline="30000" noProof="0" dirty="0">
                          <a:ln>
                            <a:noFill/>
                          </a:ln>
                          <a:solidFill>
                            <a:srgbClr val="000000"/>
                          </a:solidFill>
                          <a:effectLst/>
                          <a:uLnTx/>
                          <a:uFillTx/>
                          <a:latin typeface="Times New Roman"/>
                          <a:ea typeface="MS Gothic"/>
                          <a:cs typeface="+mn-cs"/>
                        </a:rPr>
                        <a:t>st</a:t>
                      </a: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 time</a:t>
                      </a:r>
                    </a:p>
                  </a:txBody>
                  <a:tcPr marT="45712" marB="45712"/>
                </a:tc>
                <a:extLst>
                  <a:ext uri="{0D108BD9-81ED-4DB2-BD59-A6C34878D82A}">
                    <a16:rowId xmlns:a16="http://schemas.microsoft.com/office/drawing/2014/main" val="2654638014"/>
                  </a:ext>
                </a:extLst>
              </a:tr>
            </a:tbl>
          </a:graphicData>
        </a:graphic>
      </p:graphicFrame>
    </p:spTree>
    <p:extLst>
      <p:ext uri="{BB962C8B-B14F-4D97-AF65-F5344CB8AC3E}">
        <p14:creationId xmlns:p14="http://schemas.microsoft.com/office/powerpoint/2010/main" val="1946419219"/>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March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Mon. March 11</a:t>
            </a:r>
            <a:r>
              <a:rPr lang="en-US" altLang="en-US" kern="0" baseline="30000" dirty="0"/>
              <a:t>th</a:t>
            </a:r>
            <a:r>
              <a:rPr lang="en-US" altLang="en-US" kern="0" dirty="0"/>
              <a:t> 	13:30 – 15:30**</a:t>
            </a:r>
          </a:p>
          <a:p>
            <a:pPr lvl="1">
              <a:buFont typeface="Arial" panose="020B0604020202020204" pitchFamily="34" charset="0"/>
              <a:buChar char="•"/>
            </a:pPr>
            <a:r>
              <a:rPr lang="en-US" altLang="en-US" sz="2000" b="0" kern="0" dirty="0"/>
              <a:t>Tue. 	Ma</a:t>
            </a:r>
            <a:r>
              <a:rPr lang="en-US" altLang="en-US" kern="0" dirty="0"/>
              <a:t>rch 12</a:t>
            </a:r>
            <a:r>
              <a:rPr lang="en-US" altLang="en-US" kern="0" baseline="30000" dirty="0"/>
              <a:t>th</a:t>
            </a:r>
            <a:r>
              <a:rPr lang="en-US" altLang="en-US" kern="0" dirty="0"/>
              <a:t> 	13:30 – 15:30**</a:t>
            </a:r>
          </a:p>
          <a:p>
            <a:pPr lvl="1">
              <a:buFont typeface="Arial" panose="020B0604020202020204" pitchFamily="34" charset="0"/>
              <a:buChar char="•"/>
            </a:pPr>
            <a:r>
              <a:rPr lang="en-US" altLang="en-US" sz="2000" b="0" kern="0" dirty="0"/>
              <a:t>Wed. March 13</a:t>
            </a:r>
            <a:r>
              <a:rPr lang="en-US" altLang="en-US" sz="2000" b="0" kern="0" baseline="30000" dirty="0"/>
              <a:t>th</a:t>
            </a:r>
            <a:r>
              <a:rPr lang="en-US" altLang="en-US" sz="2000" b="0" kern="0" dirty="0"/>
              <a:t> 	16:00 – 18:00**</a:t>
            </a:r>
          </a:p>
          <a:p>
            <a:pPr lvl="1">
              <a:buFont typeface="Arial" panose="020B0604020202020204" pitchFamily="34" charset="0"/>
              <a:buChar char="•"/>
            </a:pPr>
            <a:r>
              <a:rPr lang="en-US" altLang="en-US" sz="1800" b="0" kern="0" dirty="0"/>
              <a:t>Thu. 	Ma</a:t>
            </a:r>
            <a:r>
              <a:rPr lang="en-US" altLang="en-US" kern="0" dirty="0"/>
              <a:t>rch 14</a:t>
            </a:r>
            <a:r>
              <a:rPr lang="en-US" altLang="en-US" kern="0" baseline="30000" dirty="0"/>
              <a:t>th</a:t>
            </a:r>
            <a:r>
              <a:rPr lang="en-US" altLang="en-US" kern="0" dirty="0"/>
              <a:t> 	13:30 – 15:30**</a:t>
            </a:r>
          </a:p>
          <a:p>
            <a:pPr lvl="1">
              <a:buFont typeface="Arial" panose="020B0604020202020204" pitchFamily="34" charset="0"/>
              <a:buChar char="•"/>
            </a:pPr>
            <a:r>
              <a:rPr lang="en-US" altLang="en-US" sz="2000" b="0" kern="0" dirty="0"/>
              <a:t>Thu. March 14</a:t>
            </a:r>
            <a:r>
              <a:rPr lang="en-US" altLang="en-US" sz="2000" b="0" kern="0" baseline="30000" dirty="0"/>
              <a:t>th</a:t>
            </a:r>
            <a:r>
              <a:rPr lang="en-US" altLang="en-US" sz="2000" b="0" kern="0" dirty="0"/>
              <a:t> 	16:00 – 18:00**</a:t>
            </a:r>
          </a:p>
          <a:p>
            <a:pPr lvl="1">
              <a:buFont typeface="Arial" panose="020B0604020202020204" pitchFamily="34" charset="0"/>
              <a:buChar char="•"/>
            </a:pPr>
            <a:endParaRPr lang="en-US" altLang="en-US" kern="0" dirty="0"/>
          </a:p>
          <a:p>
            <a:pPr lvl="1">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r>
              <a:rPr lang="en-US" sz="1600" dirty="0">
                <a:solidFill>
                  <a:schemeClr val="tx1"/>
                </a:solidFill>
              </a:rPr>
              <a:t>* - 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1904992900"/>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469642857"/>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4105088105"/>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19463-90FB-FCB8-B4A3-8BFA88A605A5}"/>
              </a:ext>
            </a:extLst>
          </p:cNvPr>
          <p:cNvSpPr>
            <a:spLocks noGrp="1"/>
          </p:cNvSpPr>
          <p:nvPr>
            <p:ph type="title"/>
          </p:nvPr>
        </p:nvSpPr>
        <p:spPr/>
        <p:txBody>
          <a:bodyPr/>
          <a:lstStyle/>
          <a:p>
            <a:r>
              <a:rPr lang="en-US" sz="3200" b="0" dirty="0"/>
              <a:t>Identify topics for draft completion</a:t>
            </a:r>
            <a:endParaRPr lang="en-US" dirty="0"/>
          </a:p>
        </p:txBody>
      </p:sp>
      <p:sp>
        <p:nvSpPr>
          <p:cNvPr id="3" name="Content Placeholder 2">
            <a:extLst>
              <a:ext uri="{FF2B5EF4-FFF2-40B4-BE49-F238E27FC236}">
                <a16:creationId xmlns:a16="http://schemas.microsoft.com/office/drawing/2014/main" id="{14908AF9-234E-15AB-D3CA-250692A06F6A}"/>
              </a:ext>
            </a:extLst>
          </p:cNvPr>
          <p:cNvSpPr>
            <a:spLocks noGrp="1"/>
          </p:cNvSpPr>
          <p:nvPr>
            <p:ph idx="1"/>
          </p:nvPr>
        </p:nvSpPr>
        <p:spPr>
          <a:xfrm>
            <a:off x="914401" y="1617664"/>
            <a:ext cx="10361084" cy="871735"/>
          </a:xfrm>
        </p:spPr>
        <p:txBody>
          <a:bodyPr/>
          <a:lstStyle/>
          <a:p>
            <a:pPr>
              <a:buFont typeface="Arial" panose="020B0604020202020204" pitchFamily="34" charset="0"/>
              <a:buChar char="•"/>
            </a:pPr>
            <a:r>
              <a:rPr lang="en-US" dirty="0"/>
              <a:t>The following items identified as required completion for the draft and is used to track draft development progress:</a:t>
            </a:r>
          </a:p>
        </p:txBody>
      </p:sp>
      <p:sp>
        <p:nvSpPr>
          <p:cNvPr id="4" name="Slide Number Placeholder 3">
            <a:extLst>
              <a:ext uri="{FF2B5EF4-FFF2-40B4-BE49-F238E27FC236}">
                <a16:creationId xmlns:a16="http://schemas.microsoft.com/office/drawing/2014/main" id="{CB04DF4D-8662-5E77-4AB9-E208CDA46737}"/>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85018A16-7A4E-6398-6DAD-FB3DD96AE5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669D693-090F-588E-74CD-1BF67086FA03}"/>
              </a:ext>
            </a:extLst>
          </p:cNvPr>
          <p:cNvSpPr>
            <a:spLocks noGrp="1"/>
          </p:cNvSpPr>
          <p:nvPr>
            <p:ph type="dt" idx="15"/>
          </p:nvPr>
        </p:nvSpPr>
        <p:spPr/>
        <p:txBody>
          <a:bodyPr/>
          <a:lstStyle/>
          <a:p>
            <a:r>
              <a:rPr lang="en-US"/>
              <a:t>March 2024</a:t>
            </a:r>
            <a:endParaRPr lang="en-GB" dirty="0"/>
          </a:p>
        </p:txBody>
      </p:sp>
      <p:graphicFrame>
        <p:nvGraphicFramePr>
          <p:cNvPr id="7" name="Table 6">
            <a:extLst>
              <a:ext uri="{FF2B5EF4-FFF2-40B4-BE49-F238E27FC236}">
                <a16:creationId xmlns:a16="http://schemas.microsoft.com/office/drawing/2014/main" id="{6A3B0F1E-BCCA-1E2D-2A8C-C4B50FDA77A5}"/>
              </a:ext>
            </a:extLst>
          </p:cNvPr>
          <p:cNvGraphicFramePr>
            <a:graphicFrameLocks noGrp="1"/>
          </p:cNvGraphicFramePr>
          <p:nvPr/>
        </p:nvGraphicFramePr>
        <p:xfrm>
          <a:off x="226291" y="2514296"/>
          <a:ext cx="11737304" cy="4267040"/>
        </p:xfrm>
        <a:graphic>
          <a:graphicData uri="http://schemas.openxmlformats.org/drawingml/2006/table">
            <a:tbl>
              <a:tblPr firstRow="1" bandRow="1">
                <a:tableStyleId>{21E4AEA4-8DFA-4A89-87EB-49C32662AFE0}</a:tableStyleId>
              </a:tblPr>
              <a:tblGrid>
                <a:gridCol w="387960">
                  <a:extLst>
                    <a:ext uri="{9D8B030D-6E8A-4147-A177-3AD203B41FA5}">
                      <a16:colId xmlns:a16="http://schemas.microsoft.com/office/drawing/2014/main" val="239773636"/>
                    </a:ext>
                  </a:extLst>
                </a:gridCol>
                <a:gridCol w="1521309">
                  <a:extLst>
                    <a:ext uri="{9D8B030D-6E8A-4147-A177-3AD203B41FA5}">
                      <a16:colId xmlns:a16="http://schemas.microsoft.com/office/drawing/2014/main" val="1189415381"/>
                    </a:ext>
                  </a:extLst>
                </a:gridCol>
                <a:gridCol w="864096">
                  <a:extLst>
                    <a:ext uri="{9D8B030D-6E8A-4147-A177-3AD203B41FA5}">
                      <a16:colId xmlns:a16="http://schemas.microsoft.com/office/drawing/2014/main" val="2852703596"/>
                    </a:ext>
                  </a:extLst>
                </a:gridCol>
                <a:gridCol w="4464496">
                  <a:extLst>
                    <a:ext uri="{9D8B030D-6E8A-4147-A177-3AD203B41FA5}">
                      <a16:colId xmlns:a16="http://schemas.microsoft.com/office/drawing/2014/main" val="3044666262"/>
                    </a:ext>
                  </a:extLst>
                </a:gridCol>
                <a:gridCol w="4499443">
                  <a:extLst>
                    <a:ext uri="{9D8B030D-6E8A-4147-A177-3AD203B41FA5}">
                      <a16:colId xmlns:a16="http://schemas.microsoft.com/office/drawing/2014/main" val="1635546103"/>
                    </a:ext>
                  </a:extLst>
                </a:gridCol>
              </a:tblGrid>
              <a:tr h="279755">
                <a:tc>
                  <a:txBody>
                    <a:bodyPr/>
                    <a:lstStyle/>
                    <a:p>
                      <a:pPr algn="ctr"/>
                      <a:r>
                        <a:rPr lang="en-US" sz="1200" dirty="0"/>
                        <a:t>#</a:t>
                      </a:r>
                    </a:p>
                  </a:txBody>
                  <a:tcPr marR="36000" marT="45712" marB="45712"/>
                </a:tc>
                <a:tc>
                  <a:txBody>
                    <a:bodyPr/>
                    <a:lstStyle/>
                    <a:p>
                      <a:pPr algn="ctr"/>
                      <a:r>
                        <a:rPr lang="en-US" sz="1200" dirty="0">
                          <a:solidFill>
                            <a:schemeClr val="bg1"/>
                          </a:solidFill>
                        </a:rPr>
                        <a:t>Topic</a:t>
                      </a:r>
                    </a:p>
                  </a:txBody>
                  <a:tcPr marR="36000" marT="45712" marB="45712"/>
                </a:tc>
                <a:tc>
                  <a:txBody>
                    <a:bodyPr/>
                    <a:lstStyle/>
                    <a:p>
                      <a:pPr algn="ctr"/>
                      <a:r>
                        <a:rPr lang="en-US" sz="1200" kern="1200">
                          <a:solidFill>
                            <a:schemeClr val="bg1"/>
                          </a:solidFill>
                          <a:latin typeface="+mn-lt"/>
                          <a:ea typeface="+mn-ea"/>
                          <a:cs typeface="+mn-cs"/>
                        </a:rPr>
                        <a:t>Major Clause</a:t>
                      </a:r>
                      <a:endParaRPr lang="en-US" sz="1200" kern="1200" dirty="0">
                        <a:solidFill>
                          <a:schemeClr val="bg1"/>
                        </a:solidFill>
                        <a:latin typeface="+mn-lt"/>
                        <a:ea typeface="+mn-ea"/>
                        <a:cs typeface="+mn-cs"/>
                      </a:endParaRPr>
                    </a:p>
                  </a:txBody>
                  <a:tcPr marR="36000" marT="45712" marB="45712"/>
                </a:tc>
                <a:tc>
                  <a:txBody>
                    <a:bodyPr/>
                    <a:lstStyle/>
                    <a:p>
                      <a:pPr algn="ctr"/>
                      <a:r>
                        <a:rPr lang="en-US" sz="1200" dirty="0">
                          <a:solidFill>
                            <a:schemeClr val="bg1"/>
                          </a:solidFill>
                        </a:rPr>
                        <a:t>Description</a:t>
                      </a:r>
                    </a:p>
                  </a:txBody>
                  <a:tcPr marR="36000" marT="45712" marB="45712"/>
                </a:tc>
                <a:tc>
                  <a:txBody>
                    <a:bodyPr/>
                    <a:lstStyle/>
                    <a:p>
                      <a:pPr algn="ctr"/>
                      <a:r>
                        <a:rPr lang="en-US" sz="1200" dirty="0">
                          <a:solidFill>
                            <a:schemeClr val="bg1"/>
                          </a:solidFill>
                        </a:rPr>
                        <a:t>sections</a:t>
                      </a:r>
                    </a:p>
                  </a:txBody>
                  <a:tcPr marR="36000" marT="45712" marB="45712"/>
                </a:tc>
                <a:extLst>
                  <a:ext uri="{0D108BD9-81ED-4DB2-BD59-A6C34878D82A}">
                    <a16:rowId xmlns:a16="http://schemas.microsoft.com/office/drawing/2014/main" val="1706459108"/>
                  </a:ext>
                </a:extLst>
              </a:tr>
              <a:tr h="169090">
                <a:tc>
                  <a:txBody>
                    <a:bodyPr/>
                    <a:lstStyle/>
                    <a:p>
                      <a:r>
                        <a:rPr lang="en-US" sz="1100" kern="1200" dirty="0">
                          <a:solidFill>
                            <a:schemeClr val="dk1"/>
                          </a:solidFill>
                          <a:latin typeface="+mn-lt"/>
                          <a:ea typeface="+mn-ea"/>
                          <a:cs typeface="+mn-cs"/>
                        </a:rPr>
                        <a:t>1</a:t>
                      </a:r>
                    </a:p>
                  </a:txBody>
                  <a:tcPr marT="45712" marB="45712"/>
                </a:tc>
                <a:tc>
                  <a:txBody>
                    <a:bodyPr/>
                    <a:lstStyle/>
                    <a:p>
                      <a:r>
                        <a:rPr lang="en-US" sz="1100" kern="1200" dirty="0">
                          <a:solidFill>
                            <a:schemeClr val="dk1"/>
                          </a:solidFill>
                          <a:latin typeface="+mn-lt"/>
                          <a:ea typeface="+mn-ea"/>
                          <a:cs typeface="+mn-cs"/>
                        </a:rPr>
                        <a:t>Puncturing support</a:t>
                      </a:r>
                    </a:p>
                  </a:txBody>
                  <a:tcPr marT="45712" marB="45712"/>
                </a:tc>
                <a:tc>
                  <a:txBody>
                    <a:bodyPr/>
                    <a:lstStyle/>
                    <a:p>
                      <a:r>
                        <a:rPr lang="en-US" sz="1100" kern="1200" dirty="0">
                          <a:solidFill>
                            <a:schemeClr val="dk1"/>
                          </a:solidFill>
                          <a:latin typeface="+mn-lt"/>
                          <a:ea typeface="+mn-ea"/>
                          <a:cs typeface="+mn-cs"/>
                        </a:rPr>
                        <a:t>PHY</a:t>
                      </a: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967901264"/>
                  </a:ext>
                </a:extLst>
              </a:tr>
              <a:tr h="0">
                <a:tc>
                  <a:txBody>
                    <a:bodyPr/>
                    <a:lstStyle/>
                    <a:p>
                      <a:endParaRPr lang="en-US" sz="1100" dirty="0"/>
                    </a:p>
                  </a:txBody>
                  <a:tcPr marT="45712" marB="45712"/>
                </a:tc>
                <a:tc>
                  <a:txBody>
                    <a:bodyPr/>
                    <a:lstStyle/>
                    <a:p>
                      <a:r>
                        <a:rPr lang="en-US" sz="1100" dirty="0"/>
                        <a:t>TB operation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Trigger frame format and setting</a:t>
                      </a:r>
                    </a:p>
                  </a:txBody>
                  <a:tcPr marT="45712" marB="45712"/>
                </a:tc>
                <a:tc>
                  <a:txBody>
                    <a:bodyPr/>
                    <a:lstStyle/>
                    <a:p>
                      <a:r>
                        <a:rPr lang="en-US" sz="1100" kern="1200" dirty="0">
                          <a:solidFill>
                            <a:schemeClr val="dk1"/>
                          </a:solidFill>
                          <a:latin typeface="+mn-lt"/>
                          <a:ea typeface="+mn-ea"/>
                          <a:cs typeface="+mn-cs"/>
                        </a:rPr>
                        <a:t>9 – frame format</a:t>
                      </a:r>
                    </a:p>
                  </a:txBody>
                  <a:tcPr marT="45712" marB="45712"/>
                </a:tc>
                <a:extLst>
                  <a:ext uri="{0D108BD9-81ED-4DB2-BD59-A6C34878D82A}">
                    <a16:rowId xmlns:a16="http://schemas.microsoft.com/office/drawing/2014/main" val="16894368"/>
                  </a:ext>
                </a:extLst>
              </a:tr>
              <a:tr h="152392">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400"/>
                    </a:p>
                  </a:txBody>
                  <a:tcPr marT="45712" marB="45712"/>
                </a:tc>
                <a:tc>
                  <a:txBody>
                    <a:bodyPr/>
                    <a:lstStyle/>
                    <a:p>
                      <a:endParaRPr lang="en-US" sz="1400"/>
                    </a:p>
                  </a:txBody>
                  <a:tcPr marT="45712" marB="45712"/>
                </a:tc>
                <a:tc>
                  <a:txBody>
                    <a:bodyPr/>
                    <a:lstStyle/>
                    <a:p>
                      <a:endParaRPr lang="en-US" sz="1400" dirty="0"/>
                    </a:p>
                  </a:txBody>
                  <a:tcPr marT="45712" marB="45712"/>
                </a:tc>
                <a:tc>
                  <a:txBody>
                    <a:bodyPr/>
                    <a:lstStyle/>
                    <a:p>
                      <a:r>
                        <a:rPr lang="en-US" sz="1100" kern="1200" dirty="0">
                          <a:solidFill>
                            <a:schemeClr val="dk1"/>
                          </a:solidFill>
                          <a:latin typeface="+mn-lt"/>
                          <a:ea typeface="+mn-ea"/>
                          <a:cs typeface="+mn-cs"/>
                        </a:rPr>
                        <a:t>11 – TB Measurement exchange</a:t>
                      </a:r>
                    </a:p>
                  </a:txBody>
                  <a:tcPr marT="45712" marB="45712"/>
                </a:tc>
                <a:extLst>
                  <a:ext uri="{0D108BD9-81ED-4DB2-BD59-A6C34878D82A}">
                    <a16:rowId xmlns:a16="http://schemas.microsoft.com/office/drawing/2014/main" val="2191580554"/>
                  </a:ext>
                </a:extLst>
              </a:tr>
              <a:tr h="152392">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Secure LTF</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PHY</a:t>
                      </a:r>
                    </a:p>
                  </a:txBody>
                  <a:tcPr marT="45712" marB="45712"/>
                </a:tc>
                <a:tc>
                  <a:txBody>
                    <a:bodyPr/>
                    <a:lstStyle/>
                    <a:p>
                      <a:r>
                        <a:rPr lang="en-US" sz="1100" kern="1200" dirty="0">
                          <a:solidFill>
                            <a:schemeClr val="dk1"/>
                          </a:solidFill>
                          <a:latin typeface="+mn-lt"/>
                          <a:ea typeface="+mn-ea"/>
                          <a:cs typeface="+mn-cs"/>
                        </a:rPr>
                        <a:t>Secure LTF AES128 mapping to symbols </a:t>
                      </a:r>
                    </a:p>
                  </a:txBody>
                  <a:tcPr marT="45712" marB="45712"/>
                </a:tc>
                <a:tc>
                  <a:txBody>
                    <a:bodyPr/>
                    <a:lstStyle/>
                    <a:p>
                      <a:endParaRPr lang="en-US" sz="11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692266373"/>
                  </a:ext>
                </a:extLst>
              </a:tr>
              <a:tr h="0">
                <a:tc>
                  <a:txBody>
                    <a:bodyPr/>
                    <a:lstStyle/>
                    <a:p>
                      <a:endParaRPr lang="en-US" sz="1100" dirty="0"/>
                    </a:p>
                  </a:txBody>
                  <a:tcPr marT="45712" marB="45712"/>
                </a:tc>
                <a:tc>
                  <a:txBody>
                    <a:bodyPr/>
                    <a:lstStyle/>
                    <a:p>
                      <a:r>
                        <a:rPr lang="en-US" sz="1100" dirty="0"/>
                        <a:t>TB and NTB Negotiation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Negotiation for 320MHz w/ and w/o Secure LTF</a:t>
                      </a:r>
                    </a:p>
                  </a:txBody>
                  <a:tcPr marT="45712" marB="45712"/>
                </a:tc>
                <a:tc>
                  <a:txBody>
                    <a:bodyPr/>
                    <a:lstStyle/>
                    <a:p>
                      <a:r>
                        <a:rPr lang="en-US" sz="1100" kern="1200" dirty="0">
                          <a:solidFill>
                            <a:schemeClr val="dk1"/>
                          </a:solidFill>
                          <a:latin typeface="+mn-lt"/>
                          <a:ea typeface="+mn-ea"/>
                          <a:cs typeface="+mn-cs"/>
                        </a:rPr>
                        <a:t>11 – TB and NTB negotiation</a:t>
                      </a:r>
                    </a:p>
                  </a:txBody>
                  <a:tcPr marT="45712" marB="45712"/>
                </a:tc>
                <a:extLst>
                  <a:ext uri="{0D108BD9-81ED-4DB2-BD59-A6C34878D82A}">
                    <a16:rowId xmlns:a16="http://schemas.microsoft.com/office/drawing/2014/main" val="1168959756"/>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9 – LTF Parameters IE</a:t>
                      </a:r>
                    </a:p>
                  </a:txBody>
                  <a:tcPr marT="45712" marB="45712"/>
                </a:tc>
                <a:extLst>
                  <a:ext uri="{0D108BD9-81ED-4DB2-BD59-A6C34878D82A}">
                    <a16:rowId xmlns:a16="http://schemas.microsoft.com/office/drawing/2014/main" val="675646696"/>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TXVECTOR and RXVECTOR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PHY</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Support in clause 36 for Ranging in the TXVECTOR, RXVECTOR and LTFVECTOR</a:t>
                      </a:r>
                    </a:p>
                  </a:txBody>
                  <a:tcPr marT="45712" marB="45712"/>
                </a:tc>
                <a:tc>
                  <a:txBody>
                    <a:bodyPr/>
                    <a:lstStyle/>
                    <a:p>
                      <a:r>
                        <a:rPr lang="en-US" sz="1100" kern="1200" dirty="0">
                          <a:solidFill>
                            <a:schemeClr val="dk1"/>
                          </a:solidFill>
                          <a:latin typeface="+mn-lt"/>
                          <a:ea typeface="+mn-ea"/>
                          <a:cs typeface="+mn-cs"/>
                        </a:rPr>
                        <a:t>36.2.2</a:t>
                      </a:r>
                    </a:p>
                  </a:txBody>
                  <a:tcPr marT="45712" marB="45712"/>
                </a:tc>
                <a:extLst>
                  <a:ext uri="{0D108BD9-81ED-4DB2-BD59-A6C34878D82A}">
                    <a16:rowId xmlns:a16="http://schemas.microsoft.com/office/drawing/2014/main" val="353515337"/>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Passive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Negotiation and measurement exchange using EHT for passive</a:t>
                      </a:r>
                    </a:p>
                  </a:txBody>
                  <a:tcPr marT="45712" marB="45712"/>
                </a:tc>
                <a:tc>
                  <a:txBody>
                    <a:bodyPr/>
                    <a:lstStyle/>
                    <a:p>
                      <a:r>
                        <a:rPr lang="en-US" sz="1100" dirty="0"/>
                        <a:t>9 – TF, </a:t>
                      </a:r>
                    </a:p>
                    <a:p>
                      <a:r>
                        <a:rPr lang="en-US" sz="1100" dirty="0"/>
                        <a:t>LMR (ISTA Passive TB Ranging Measurement Report element) (RSTA Passive TB Ranging Measurement Report element)</a:t>
                      </a:r>
                    </a:p>
                    <a:p>
                      <a:r>
                        <a:rPr lang="en-US" sz="1100" dirty="0"/>
                        <a:t>LCI (Passive TB Ranging LCI Table element)</a:t>
                      </a:r>
                    </a:p>
                    <a:p>
                      <a:r>
                        <a:rPr lang="en-US" sz="1100" dirty="0"/>
                        <a:t>(Passive TB Ranging Parameters subfield format and associated format and bandwidth table).</a:t>
                      </a:r>
                    </a:p>
                  </a:txBody>
                  <a:tcPr marT="45712" marB="45712"/>
                </a:tc>
                <a:extLst>
                  <a:ext uri="{0D108BD9-81ED-4DB2-BD59-A6C34878D82A}">
                    <a16:rowId xmlns:a16="http://schemas.microsoft.com/office/drawing/2014/main" val="3785766676"/>
                  </a:ext>
                </a:extLst>
              </a:tr>
              <a:tr h="0">
                <a:tc>
                  <a:txBody>
                    <a:bodyPr/>
                    <a:lstStyle/>
                    <a:p>
                      <a:endParaRPr lang="en-US" sz="1400" dirty="0"/>
                    </a:p>
                  </a:txBody>
                  <a:tcPr marT="45712" marB="45712"/>
                </a:tc>
                <a:tc>
                  <a:txBody>
                    <a:bodyPr/>
                    <a:lstStyle/>
                    <a:p>
                      <a:r>
                        <a:rPr lang="en-US" sz="1400" dirty="0"/>
                        <a:t>Tx procedure</a:t>
                      </a:r>
                    </a:p>
                  </a:txBody>
                  <a:tcPr marT="45712" marB="45712"/>
                </a:tc>
                <a:tc>
                  <a:txBody>
                    <a:bodyPr/>
                    <a:lstStyle/>
                    <a:p>
                      <a:r>
                        <a:rPr lang="en-US" sz="1400" dirty="0"/>
                        <a:t>PHY</a:t>
                      </a:r>
                    </a:p>
                  </a:txBody>
                  <a:tcPr marT="45712" marB="45712"/>
                </a:tc>
                <a:tc>
                  <a:txBody>
                    <a:bodyPr/>
                    <a:lstStyle/>
                    <a:p>
                      <a:r>
                        <a:rPr lang="en-US" sz="1400" dirty="0"/>
                        <a:t>EHT Transmit procedure</a:t>
                      </a:r>
                    </a:p>
                  </a:txBody>
                  <a:tcPr marT="45712" marB="45712"/>
                </a:tc>
                <a:tc>
                  <a:txBody>
                    <a:bodyPr/>
                    <a:lstStyle/>
                    <a:p>
                      <a:r>
                        <a:rPr lang="en-US" sz="1400" dirty="0"/>
                        <a:t>Equivalent text to 27.3.21 HE transmit procedure needed to deal with TOD registering. </a:t>
                      </a:r>
                    </a:p>
                  </a:txBody>
                  <a:tcPr marT="45712" marB="45712"/>
                </a:tc>
                <a:extLst>
                  <a:ext uri="{0D108BD9-81ED-4DB2-BD59-A6C34878D82A}">
                    <a16:rowId xmlns:a16="http://schemas.microsoft.com/office/drawing/2014/main" val="1912516262"/>
                  </a:ext>
                </a:extLst>
              </a:tr>
            </a:tbl>
          </a:graphicData>
        </a:graphic>
      </p:graphicFrame>
    </p:spTree>
    <p:extLst>
      <p:ext uri="{BB962C8B-B14F-4D97-AF65-F5344CB8AC3E}">
        <p14:creationId xmlns:p14="http://schemas.microsoft.com/office/powerpoint/2010/main" val="3188154941"/>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802.11bk draft, instruct the technical editor to incorporate it in the 802.11bk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TGbk</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TGbk</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TGbk</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TGbk</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TGbk</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TGbk</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122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123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124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950F3-A6AC-4DD5-BA51-76F0BEFDC7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C949BD2-6B91-43AE-8C2E-2F7C5B77515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C6604B5-A30F-495F-AFF7-749DE439E6EF}"/>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56CFA9C4-F650-4F2C-86B7-6502F58A21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008356-9290-4F51-9130-DF936638A439}"/>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4169244735"/>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TGbk</a:t>
            </a:r>
            <a:r>
              <a:rPr lang="en-US" altLang="en-US" dirty="0">
                <a:solidFill>
                  <a:schemeClr val="tx2"/>
                </a:solidFill>
              </a:rPr>
              <a:t> Telecon – June 20</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(9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telecon (5 min).</a:t>
            </a:r>
          </a:p>
          <a:p>
            <a:pPr algn="just">
              <a:spcBef>
                <a:spcPct val="20000"/>
              </a:spcBef>
              <a:buFontTx/>
              <a:buChar char="•"/>
            </a:pPr>
            <a:r>
              <a:rPr lang="en-US" sz="1600" b="0" dirty="0"/>
              <a:t>Review technical submissions towards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087431890"/>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June </a:t>
            </a:r>
            <a:r>
              <a:rPr lang="en-US" altLang="en-US">
                <a:solidFill>
                  <a:schemeClr val="tx2"/>
                </a:solidFill>
              </a:rPr>
              <a:t>20</a:t>
            </a:r>
            <a:r>
              <a:rPr lang="en-US" altLang="en-US" baseline="30000">
                <a:solidFill>
                  <a:schemeClr val="tx2"/>
                </a:solidFill>
              </a:rPr>
              <a:t>th</a:t>
            </a:r>
            <a:r>
              <a:rPr lang="en-US" altLang="en-US">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5650478"/>
              </p:ext>
            </p:extLst>
          </p:nvPr>
        </p:nvGraphicFramePr>
        <p:xfrm>
          <a:off x="914401" y="1260086"/>
          <a:ext cx="10460566" cy="335264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11-23-569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11-23-887</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Trigger frame format for TB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Amendment text</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2003109545"/>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976725893"/>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a:solidFill>
                  <a:schemeClr val="tx2"/>
                </a:solidFill>
              </a:rPr>
              <a:t>Adjourn</a:t>
            </a:r>
            <a:endParaRPr lang="en-US" sz="6000" dirty="0">
              <a:solidFill>
                <a:schemeClr val="tx2"/>
              </a:solidFill>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4325378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Agenda for the IEEE Jan. Meeting</a:t>
            </a:r>
          </a:p>
          <a:p>
            <a:pPr algn="ctr">
              <a:lnSpc>
                <a:spcPct val="90000"/>
              </a:lnSpc>
              <a:buFontTx/>
              <a:buNone/>
            </a:pPr>
            <a:r>
              <a:rPr lang="en-US" altLang="en-US" sz="3600" dirty="0">
                <a:cs typeface="Times New Roman" panose="02020603050405020304" pitchFamily="18" charset="0"/>
              </a:rPr>
              <a:t>And telecons running between </a:t>
            </a:r>
          </a:p>
          <a:p>
            <a:pPr algn="ctr">
              <a:lnSpc>
                <a:spcPct val="90000"/>
              </a:lnSpc>
              <a:buFontTx/>
              <a:buNone/>
            </a:pPr>
            <a:r>
              <a:rPr lang="en-US" altLang="en-US" sz="3600" dirty="0">
                <a:cs typeface="Times New Roman" panose="02020603050405020304" pitchFamily="18" charset="0"/>
              </a:rPr>
              <a:t>January and March 2024</a:t>
            </a:r>
          </a:p>
          <a:p>
            <a:pPr marL="1524000">
              <a:lnSpc>
                <a:spcPct val="90000"/>
              </a:lnSpc>
              <a:buFontTx/>
              <a:buNone/>
            </a:pPr>
            <a:endParaRPr lang="en-US" altLang="en-US" sz="200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BK</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Jan. IEEE  802.11 Interim Meeting Week Agenda</a:t>
            </a:r>
            <a:endParaRPr lang="en-US" dirty="0"/>
          </a:p>
        </p:txBody>
      </p:sp>
      <p:sp>
        <p:nvSpPr>
          <p:cNvPr id="3" name="Content Placeholder 2"/>
          <p:cNvSpPr>
            <a:spLocks noGrp="1"/>
          </p:cNvSpPr>
          <p:nvPr>
            <p:ph idx="1"/>
          </p:nvPr>
        </p:nvSpPr>
        <p:spPr>
          <a:xfrm>
            <a:off x="335361" y="1484785"/>
            <a:ext cx="5256583" cy="4176464"/>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(10 min).</a:t>
            </a:r>
          </a:p>
          <a:p>
            <a:pPr algn="just">
              <a:spcBef>
                <a:spcPct val="20000"/>
              </a:spcBef>
              <a:buFontTx/>
              <a:buChar char="•"/>
            </a:pPr>
            <a:r>
              <a:rPr lang="en-US" sz="1800" b="0" dirty="0"/>
              <a:t>Approval of previous meeting minutes and motion from telecon that met draft text threshold (5min)</a:t>
            </a:r>
          </a:p>
          <a:p>
            <a:pPr algn="just">
              <a:spcBef>
                <a:spcPct val="20000"/>
              </a:spcBef>
              <a:buFontTx/>
              <a:buChar char="•"/>
            </a:pPr>
            <a:r>
              <a:rPr lang="en-US" sz="1800" b="0" dirty="0"/>
              <a:t>Review LB279 results and CID assignment (15 min) </a:t>
            </a:r>
          </a:p>
          <a:p>
            <a:pPr algn="just">
              <a:spcBef>
                <a:spcPct val="20000"/>
              </a:spcBef>
              <a:buFontTx/>
              <a:buChar char="•"/>
            </a:pPr>
            <a:r>
              <a:rPr lang="en-US" sz="1800" b="0" dirty="0"/>
              <a:t>Review technical amendment text submissions (as time </a:t>
            </a:r>
            <a:r>
              <a:rPr lang="en-US" sz="1800" b="0" dirty="0" err="1"/>
              <a:t>perimits</a:t>
            </a:r>
            <a:r>
              <a:rPr lang="en-US" sz="1800" b="0" dirty="0"/>
              <a:t>)</a:t>
            </a:r>
          </a:p>
          <a:p>
            <a:pPr algn="just">
              <a:spcBef>
                <a:spcPct val="20000"/>
              </a:spcBef>
              <a:buFontTx/>
              <a:buChar char="•"/>
            </a:pPr>
            <a:r>
              <a:rPr lang="en-US" sz="1800" b="0" dirty="0"/>
              <a:t>Group comment resolution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17646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15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307327906"/>
              </p:ext>
            </p:extLst>
          </p:nvPr>
        </p:nvGraphicFramePr>
        <p:xfrm>
          <a:off x="907229" y="1265032"/>
          <a:ext cx="10475382" cy="2773536"/>
        </p:xfrm>
        <a:graphic>
          <a:graphicData uri="http://schemas.openxmlformats.org/drawingml/2006/table">
            <a:tbl>
              <a:tblPr firstRow="1" bandRow="1">
                <a:tableStyleId>{21E4AEA4-8DFA-4A89-87EB-49C32662AFE0}</a:tableStyleId>
              </a:tblPr>
              <a:tblGrid>
                <a:gridCol w="1222888">
                  <a:extLst>
                    <a:ext uri="{9D8B030D-6E8A-4147-A177-3AD203B41FA5}">
                      <a16:colId xmlns:a16="http://schemas.microsoft.com/office/drawing/2014/main" val="20000"/>
                    </a:ext>
                  </a:extLst>
                </a:gridCol>
                <a:gridCol w="2221521">
                  <a:extLst>
                    <a:ext uri="{9D8B030D-6E8A-4147-A177-3AD203B41FA5}">
                      <a16:colId xmlns:a16="http://schemas.microsoft.com/office/drawing/2014/main" val="20001"/>
                    </a:ext>
                  </a:extLst>
                </a:gridCol>
                <a:gridCol w="5277918">
                  <a:extLst>
                    <a:ext uri="{9D8B030D-6E8A-4147-A177-3AD203B41FA5}">
                      <a16:colId xmlns:a16="http://schemas.microsoft.com/office/drawing/2014/main" val="20002"/>
                    </a:ext>
                  </a:extLst>
                </a:gridCol>
                <a:gridCol w="1753055">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11-23-2124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874132184"/>
                  </a:ext>
                </a:extLst>
              </a:tr>
              <a:tr h="0">
                <a:tc>
                  <a:txBody>
                    <a:bodyPr/>
                    <a:lstStyle/>
                    <a:p>
                      <a:r>
                        <a:rPr lang="en-US" sz="1400" dirty="0"/>
                        <a:t>11-24-013</a:t>
                      </a:r>
                    </a:p>
                  </a:txBody>
                  <a:tcPr marT="45712" marB="45712"/>
                </a:tc>
                <a:tc>
                  <a:txBody>
                    <a:bodyPr/>
                    <a:lstStyle/>
                    <a:p>
                      <a:r>
                        <a:rPr lang="en-US" sz="1400" dirty="0"/>
                        <a:t>Roy Want</a:t>
                      </a:r>
                    </a:p>
                  </a:txBody>
                  <a:tcPr marT="45712" marB="45712"/>
                </a:tc>
                <a:tc>
                  <a:txBody>
                    <a:bodyPr/>
                    <a:lstStyle/>
                    <a:p>
                      <a:r>
                        <a:rPr lang="en-US" sz="1400" dirty="0"/>
                        <a:t>LB279 CR data base</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535303451"/>
                  </a:ext>
                </a:extLst>
              </a:tr>
              <a:tr h="0">
                <a:tc>
                  <a:txBody>
                    <a:bodyPr/>
                    <a:lstStyle/>
                    <a:p>
                      <a:r>
                        <a:rPr lang="en-US" sz="1400" dirty="0"/>
                        <a:t>11-24-038</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Transmit power </a:t>
                      </a:r>
                      <a:r>
                        <a:rPr lang="en-US" sz="1400" kern="1200" dirty="0" err="1">
                          <a:solidFill>
                            <a:schemeClr val="dk1"/>
                          </a:solidFill>
                          <a:latin typeface="+mn-lt"/>
                          <a:ea typeface="+mn-ea"/>
                          <a:cs typeface="+mn-cs"/>
                        </a:rPr>
                        <a:t>subelement</a:t>
                      </a:r>
                      <a:r>
                        <a:rPr lang="en-US" sz="1400" kern="1200" dirty="0">
                          <a:solidFill>
                            <a:schemeClr val="dk1"/>
                          </a:solidFill>
                          <a:latin typeface="+mn-lt"/>
                          <a:ea typeface="+mn-ea"/>
                          <a:cs typeface="+mn-cs"/>
                        </a:rPr>
                        <a:t> (CID 1044)</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322837709"/>
                  </a:ext>
                </a:extLst>
              </a:tr>
              <a:tr h="0">
                <a:tc>
                  <a:txBody>
                    <a:bodyPr/>
                    <a:lstStyle/>
                    <a:p>
                      <a:r>
                        <a:rPr lang="en-US" sz="1400" kern="1200" dirty="0">
                          <a:solidFill>
                            <a:schemeClr val="dk1"/>
                          </a:solidFill>
                          <a:latin typeface="+mn-lt"/>
                          <a:ea typeface="+mn-ea"/>
                          <a:cs typeface="+mn-cs"/>
                        </a:rPr>
                        <a:t>11-24-0152</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Group CR</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237629070"/>
                  </a:ext>
                </a:extLst>
              </a:tr>
              <a:tr h="0">
                <a:tc>
                  <a:txBody>
                    <a:bodyPr/>
                    <a:lstStyle/>
                    <a:p>
                      <a:r>
                        <a:rPr lang="en-US" sz="1400" kern="1200" dirty="0">
                          <a:solidFill>
                            <a:schemeClr val="dk1"/>
                          </a:solidFill>
                          <a:latin typeface="+mn-lt"/>
                          <a:ea typeface="+mn-ea"/>
                          <a:cs typeface="+mn-cs"/>
                        </a:rPr>
                        <a:t>11-24-182</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EHT MAC/PHY Part 2</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2037088717"/>
                  </a:ext>
                </a:extLst>
              </a:tr>
              <a:tr h="0">
                <a:tc>
                  <a:txBody>
                    <a:bodyPr/>
                    <a:lstStyle/>
                    <a:p>
                      <a:r>
                        <a:rPr lang="en-US" sz="1400" kern="1200" dirty="0">
                          <a:solidFill>
                            <a:schemeClr val="dk1"/>
                          </a:solidFill>
                          <a:latin typeface="+mn-lt"/>
                          <a:ea typeface="+mn-ea"/>
                          <a:cs typeface="+mn-cs"/>
                        </a:rPr>
                        <a:t>11-24-183</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EHT MAC/PHY Part 3</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2081334288"/>
                  </a:ext>
                </a:extLst>
              </a:tr>
              <a:tr h="0">
                <a:tc>
                  <a:txBody>
                    <a:bodyPr/>
                    <a:lstStyle/>
                    <a:p>
                      <a:r>
                        <a:rPr lang="en-US" sz="1400" kern="1200" dirty="0">
                          <a:solidFill>
                            <a:schemeClr val="dk1"/>
                          </a:solidFill>
                          <a:latin typeface="+mn-lt"/>
                          <a:ea typeface="+mn-ea"/>
                          <a:cs typeface="+mn-cs"/>
                        </a:rPr>
                        <a:t>11-24-165</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EHT MAC/PHY Part 1</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545775103"/>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Jan. IEEE Meeting –  Jan. 15</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Approval of previous meeting minutes and motion from telecon that met draft text threshold (15min)</a:t>
            </a:r>
          </a:p>
          <a:p>
            <a:pPr algn="just">
              <a:spcBef>
                <a:spcPct val="20000"/>
              </a:spcBef>
              <a:buFontTx/>
              <a:buChar char="•"/>
            </a:pPr>
            <a:r>
              <a:rPr lang="en-US" altLang="en-US" sz="1600" b="0" dirty="0"/>
              <a:t>Review LB279 results and CID assignment (10 min) </a:t>
            </a:r>
          </a:p>
          <a:p>
            <a:pPr algn="just">
              <a:spcBef>
                <a:spcPct val="20000"/>
              </a:spcBef>
              <a:buFontTx/>
              <a:buChar char="•"/>
            </a:pPr>
            <a:r>
              <a:rPr lang="en-US" sz="1600" b="0" dirty="0"/>
              <a:t>Conduct CR as a group (as time permits).</a:t>
            </a:r>
          </a:p>
          <a:p>
            <a:pPr algn="just">
              <a:spcBef>
                <a:spcPct val="20000"/>
              </a:spcBef>
              <a:buFontTx/>
              <a:buChar char="•"/>
            </a:pPr>
            <a:r>
              <a:rPr lang="en-US" sz="1600" b="0" dirty="0"/>
              <a:t>Review CR submissions (as time permits)</a:t>
            </a:r>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15</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122752347"/>
              </p:ext>
            </p:extLst>
          </p:nvPr>
        </p:nvGraphicFramePr>
        <p:xfrm>
          <a:off x="914401" y="1260086"/>
          <a:ext cx="10460566" cy="2163968"/>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11-23-2124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281966889"/>
                  </a:ext>
                </a:extLst>
              </a:tr>
              <a:tr h="0">
                <a:tc>
                  <a:txBody>
                    <a:bodyPr/>
                    <a:lstStyle/>
                    <a:p>
                      <a:r>
                        <a:rPr lang="en-US" sz="1400" dirty="0"/>
                        <a:t>11-24-013</a:t>
                      </a:r>
                    </a:p>
                  </a:txBody>
                  <a:tcPr marT="45712" marB="45712"/>
                </a:tc>
                <a:tc>
                  <a:txBody>
                    <a:bodyPr/>
                    <a:lstStyle/>
                    <a:p>
                      <a:r>
                        <a:rPr lang="en-US" sz="1400" dirty="0"/>
                        <a:t>Roy Want</a:t>
                      </a:r>
                    </a:p>
                  </a:txBody>
                  <a:tcPr marT="45712" marB="45712"/>
                </a:tc>
                <a:tc>
                  <a:txBody>
                    <a:bodyPr/>
                    <a:lstStyle/>
                    <a:p>
                      <a:r>
                        <a:rPr lang="en-US" sz="1400" dirty="0"/>
                        <a:t>LB279 CR data base</a:t>
                      </a:r>
                    </a:p>
                  </a:txBody>
                  <a:tcPr marT="45712" marB="45712"/>
                </a:tc>
                <a:tc>
                  <a:txBody>
                    <a:bodyPr/>
                    <a:lstStyle/>
                    <a:p>
                      <a:r>
                        <a:rPr lang="en-US" sz="1400" dirty="0"/>
                        <a:t>CR </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408709058"/>
                  </a:ext>
                </a:extLst>
              </a:tr>
              <a:tr h="0">
                <a:tc>
                  <a:txBody>
                    <a:bodyPr/>
                    <a:lstStyle/>
                    <a:p>
                      <a:r>
                        <a:rPr lang="en-US" sz="1400" dirty="0"/>
                        <a:t>11-24-038</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Transmit power </a:t>
                      </a:r>
                      <a:r>
                        <a:rPr lang="en-US" sz="1400" kern="1200" dirty="0" err="1">
                          <a:solidFill>
                            <a:schemeClr val="dk1"/>
                          </a:solidFill>
                          <a:latin typeface="+mn-lt"/>
                          <a:ea typeface="+mn-ea"/>
                          <a:cs typeface="+mn-cs"/>
                        </a:rPr>
                        <a:t>subelement</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40 min</a:t>
                      </a:r>
                    </a:p>
                  </a:txBody>
                  <a:tcPr marT="45712" marB="45712"/>
                </a:tc>
                <a:extLst>
                  <a:ext uri="{0D108BD9-81ED-4DB2-BD59-A6C34878D82A}">
                    <a16:rowId xmlns:a16="http://schemas.microsoft.com/office/drawing/2014/main" val="2584876864"/>
                  </a:ext>
                </a:extLst>
              </a:tr>
              <a:tr h="0">
                <a:tc>
                  <a:txBody>
                    <a:bodyPr/>
                    <a:lstStyle/>
                    <a:p>
                      <a:r>
                        <a:rPr lang="en-US" sz="1400" kern="1200" dirty="0">
                          <a:solidFill>
                            <a:schemeClr val="dk1"/>
                          </a:solidFill>
                          <a:latin typeface="+mn-lt"/>
                          <a:ea typeface="+mn-ea"/>
                          <a:cs typeface="+mn-cs"/>
                        </a:rPr>
                        <a:t>11-24-013</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Group CR</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628240624"/>
                  </a:ext>
                </a:extLst>
              </a:tr>
              <a:tr h="0">
                <a:tc>
                  <a:txBody>
                    <a:bodyPr/>
                    <a:lstStyle/>
                    <a:p>
                      <a:r>
                        <a:rPr lang="en-US" sz="1400" kern="1200" dirty="0">
                          <a:solidFill>
                            <a:schemeClr val="dk1"/>
                          </a:solidFill>
                          <a:latin typeface="+mn-lt"/>
                          <a:ea typeface="+mn-ea"/>
                          <a:cs typeface="+mn-cs"/>
                        </a:rPr>
                        <a:t>11-24-165</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EHT MAC and PHY part 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50min</a:t>
                      </a:r>
                    </a:p>
                  </a:txBody>
                  <a:tcPr marT="45712" marB="45712"/>
                </a:tc>
                <a:extLst>
                  <a:ext uri="{0D108BD9-81ED-4DB2-BD59-A6C34878D82A}">
                    <a16:rowId xmlns:a16="http://schemas.microsoft.com/office/drawing/2014/main" val="3066023250"/>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57EFF-F822-6147-2BE9-657BF13E47AD}"/>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1DB6B5C0-7FA0-1961-22AC-BD91DFBC4AB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C2AB14F-A01A-601F-04DF-25756772787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76A95684-4936-0F17-83CD-CC73353DA31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1072792-6289-0072-04A9-D2237AAB71A8}"/>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9460009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2B874B-9214-DDB0-716F-E1B7C5C5D0DE}"/>
              </a:ext>
            </a:extLst>
          </p:cNvPr>
          <p:cNvSpPr>
            <a:spLocks noGrp="1"/>
          </p:cNvSpPr>
          <p:nvPr>
            <p:ph type="title"/>
          </p:nvPr>
        </p:nvSpPr>
        <p:spPr/>
        <p:txBody>
          <a:bodyPr/>
          <a:lstStyle/>
          <a:p>
            <a:r>
              <a:rPr lang="en-US" dirty="0"/>
              <a:t>Submission 11-23-2054</a:t>
            </a:r>
          </a:p>
        </p:txBody>
      </p:sp>
      <p:sp>
        <p:nvSpPr>
          <p:cNvPr id="3" name="Content Placeholder 2">
            <a:extLst>
              <a:ext uri="{FF2B5EF4-FFF2-40B4-BE49-F238E27FC236}">
                <a16:creationId xmlns:a16="http://schemas.microsoft.com/office/drawing/2014/main" id="{5311BB09-9DCE-0A73-69BD-E318C2547392}"/>
              </a:ext>
            </a:extLst>
          </p:cNvPr>
          <p:cNvSpPr>
            <a:spLocks noGrp="1"/>
          </p:cNvSpPr>
          <p:nvPr>
            <p:ph idx="1"/>
          </p:nvPr>
        </p:nvSpPr>
        <p:spPr/>
        <p:txBody>
          <a:bodyPr/>
          <a:lstStyle/>
          <a:p>
            <a:r>
              <a:rPr lang="en-US" dirty="0" err="1"/>
              <a:t>Strawpoll</a:t>
            </a:r>
            <a:endParaRPr lang="en-US" dirty="0"/>
          </a:p>
          <a:p>
            <a:r>
              <a:rPr lang="en-US" b="0" dirty="0"/>
              <a:t>Do you agree to the following:</a:t>
            </a:r>
          </a:p>
          <a:p>
            <a:r>
              <a:rPr lang="en-US" b="0" dirty="0"/>
              <a:t>11bk will support 320MHz and the two contiguous 240MHz preamble puncture patterns</a:t>
            </a:r>
          </a:p>
          <a:p>
            <a:r>
              <a:rPr lang="en-US" b="0" dirty="0"/>
              <a:t>11bk optionally supports all other preamble puncture patterns</a:t>
            </a:r>
          </a:p>
          <a:p>
            <a:endParaRPr lang="en-US" dirty="0"/>
          </a:p>
          <a:p>
            <a:r>
              <a:rPr lang="en-US" dirty="0"/>
              <a:t>Results (Y/N/A): </a:t>
            </a:r>
            <a:r>
              <a:rPr lang="en-US" b="0" dirty="0"/>
              <a:t>13/0/5</a:t>
            </a:r>
          </a:p>
        </p:txBody>
      </p:sp>
      <p:sp>
        <p:nvSpPr>
          <p:cNvPr id="4" name="Slide Number Placeholder 3">
            <a:extLst>
              <a:ext uri="{FF2B5EF4-FFF2-40B4-BE49-F238E27FC236}">
                <a16:creationId xmlns:a16="http://schemas.microsoft.com/office/drawing/2014/main" id="{11518EE7-5955-B6DA-5F4D-D235D603146E}"/>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4FFD33DF-1C7A-2C5C-E96C-B439C8A733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58F5E01-E123-DE09-0100-53BC28C293DA}"/>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0204914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b="0" dirty="0">
                <a:cs typeface="Times New Roman" panose="02020603050405020304" pitchFamily="18" charset="0"/>
              </a:rPr>
              <a:t>Chair Jonathan Segev (Intel)</a:t>
            </a:r>
          </a:p>
          <a:p>
            <a:pPr algn="ctr">
              <a:lnSpc>
                <a:spcPct val="90000"/>
              </a:lnSpc>
              <a:buFontTx/>
              <a:buNone/>
            </a:pPr>
            <a:r>
              <a:rPr lang="en-US" altLang="en-US" sz="3600" b="0" dirty="0">
                <a:cs typeface="Times New Roman" panose="02020603050405020304" pitchFamily="18" charset="0"/>
              </a:rPr>
              <a:t>Vice Chair Assaf Kasher (Self)</a:t>
            </a:r>
          </a:p>
          <a:p>
            <a:pPr algn="ctr">
              <a:lnSpc>
                <a:spcPct val="90000"/>
              </a:lnSpc>
              <a:buFontTx/>
              <a:buNone/>
            </a:pPr>
            <a:r>
              <a:rPr lang="en-US" altLang="en-US" sz="3600" b="0" dirty="0">
                <a:cs typeface="Times New Roman" panose="02020603050405020304" pitchFamily="18" charset="0"/>
              </a:rPr>
              <a:t>Vice Chair Ali Raissinia (Qualcomm)</a:t>
            </a:r>
          </a:p>
          <a:p>
            <a:pPr algn="ctr">
              <a:lnSpc>
                <a:spcPct val="90000"/>
              </a:lnSpc>
              <a:buFontTx/>
              <a:buNone/>
            </a:pPr>
            <a:r>
              <a:rPr lang="en-US" altLang="en-US" sz="3600" b="0" dirty="0">
                <a:cs typeface="Times New Roman" panose="02020603050405020304" pitchFamily="18" charset="0"/>
              </a:rPr>
              <a:t>Technical Editor Roy Want (Google)</a:t>
            </a:r>
          </a:p>
          <a:p>
            <a:pPr algn="ctr">
              <a:lnSpc>
                <a:spcPct val="90000"/>
              </a:lnSpc>
              <a:buFontTx/>
              <a:buNone/>
            </a:pPr>
            <a:r>
              <a:rPr lang="en-US" altLang="en-US" sz="3600" b="0" dirty="0">
                <a:cs typeface="Times New Roman" panose="02020603050405020304" pitchFamily="18" charset="0"/>
              </a:rPr>
              <a:t>Secretary Dibakar Das (Intel)</a:t>
            </a:r>
          </a:p>
          <a:p>
            <a:pPr marL="1524000">
              <a:lnSpc>
                <a:spcPct val="90000"/>
              </a:lnSpc>
              <a:buFontTx/>
              <a:buNone/>
            </a:pPr>
            <a:endParaRPr lang="en-US" altLang="en-US" sz="20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Task Group BK Leadership</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42664427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Jan. IEEE Meeting –  Jan. 16</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Group CR.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430059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16</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769070640"/>
              </p:ext>
            </p:extLst>
          </p:nvPr>
        </p:nvGraphicFramePr>
        <p:xfrm>
          <a:off x="914401" y="1260086"/>
          <a:ext cx="10460566" cy="2468752"/>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11-23-2124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8"/>
                  </a:ext>
                </a:extLst>
              </a:tr>
              <a:tr h="0">
                <a:tc>
                  <a:txBody>
                    <a:bodyPr/>
                    <a:lstStyle/>
                    <a:p>
                      <a:r>
                        <a:rPr lang="en-US" sz="1400" dirty="0"/>
                        <a:t>11-24-013</a:t>
                      </a:r>
                    </a:p>
                  </a:txBody>
                  <a:tcPr marT="45712" marB="45712"/>
                </a:tc>
                <a:tc>
                  <a:txBody>
                    <a:bodyPr/>
                    <a:lstStyle/>
                    <a:p>
                      <a:r>
                        <a:rPr lang="en-US" sz="1400" dirty="0"/>
                        <a:t>Roy Want</a:t>
                      </a:r>
                    </a:p>
                  </a:txBody>
                  <a:tcPr marT="45712" marB="45712"/>
                </a:tc>
                <a:tc>
                  <a:txBody>
                    <a:bodyPr/>
                    <a:lstStyle/>
                    <a:p>
                      <a:r>
                        <a:rPr lang="en-US" sz="1400" dirty="0"/>
                        <a:t>LB279 CR data base</a:t>
                      </a:r>
                    </a:p>
                  </a:txBody>
                  <a:tcPr marT="45712" marB="45712"/>
                </a:tc>
                <a:tc>
                  <a:txBody>
                    <a:bodyPr/>
                    <a:lstStyle/>
                    <a:p>
                      <a:r>
                        <a:rPr lang="en-US" sz="1400" dirty="0"/>
                        <a:t>CR </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868341811"/>
                  </a:ext>
                </a:extLst>
              </a:tr>
              <a:tr h="0">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7268429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4723608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724338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Jan. IEEE Meeting –  Jan. 17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(4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Call for CID assignment (Roy – 5min)</a:t>
            </a:r>
          </a:p>
          <a:p>
            <a:pPr algn="just">
              <a:spcBef>
                <a:spcPct val="20000"/>
              </a:spcBef>
              <a:buFontTx/>
              <a:buChar char="•"/>
            </a:pPr>
            <a:r>
              <a:rPr lang="en-US" sz="1600" b="0" dirty="0"/>
              <a:t>Review submissions (as time permits)</a:t>
            </a:r>
          </a:p>
          <a:p>
            <a:pPr algn="just">
              <a:spcBef>
                <a:spcPct val="20000"/>
              </a:spcBef>
              <a:buFontTx/>
              <a:buChar char="•"/>
            </a:pPr>
            <a:r>
              <a:rPr lang="en-US" sz="1600" b="0" dirty="0"/>
              <a:t>Group CR (as time permits)</a:t>
            </a:r>
          </a:p>
          <a:p>
            <a:pPr algn="just">
              <a:spcBef>
                <a:spcPct val="20000"/>
              </a:spcBef>
              <a:buFontTx/>
              <a:buChar char="•"/>
            </a:pPr>
            <a:r>
              <a:rPr lang="en-US" sz="1600" b="0"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87509599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17</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750782637"/>
              </p:ext>
            </p:extLst>
          </p:nvPr>
        </p:nvGraphicFramePr>
        <p:xfrm>
          <a:off x="914401" y="1260086"/>
          <a:ext cx="10460566" cy="3047856"/>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11-23-2124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2"/>
                  </a:ext>
                </a:extLst>
              </a:tr>
              <a:tr h="0">
                <a:tc>
                  <a:txBody>
                    <a:bodyPr/>
                    <a:lstStyle/>
                    <a:p>
                      <a:r>
                        <a:rPr lang="en-US" sz="1400" dirty="0"/>
                        <a:t>11-24-038</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Transmit power </a:t>
                      </a:r>
                      <a:r>
                        <a:rPr lang="en-US" sz="1400" kern="1200" dirty="0" err="1">
                          <a:solidFill>
                            <a:schemeClr val="dk1"/>
                          </a:solidFill>
                          <a:latin typeface="+mn-lt"/>
                          <a:ea typeface="+mn-ea"/>
                          <a:cs typeface="+mn-cs"/>
                        </a:rPr>
                        <a:t>subelement</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40 min</a:t>
                      </a:r>
                    </a:p>
                  </a:txBody>
                  <a:tcPr marT="45712" marB="45712"/>
                </a:tc>
                <a:extLst>
                  <a:ext uri="{0D108BD9-81ED-4DB2-BD59-A6C34878D82A}">
                    <a16:rowId xmlns:a16="http://schemas.microsoft.com/office/drawing/2014/main" val="10008"/>
                  </a:ext>
                </a:extLst>
              </a:tr>
              <a:tr h="0">
                <a:tc>
                  <a:txBody>
                    <a:bodyPr/>
                    <a:lstStyle/>
                    <a:p>
                      <a:r>
                        <a:rPr lang="en-US" sz="1400" kern="1200" dirty="0">
                          <a:solidFill>
                            <a:schemeClr val="dk1"/>
                          </a:solidFill>
                          <a:latin typeface="+mn-lt"/>
                          <a:ea typeface="+mn-ea"/>
                          <a:cs typeface="+mn-cs"/>
                        </a:rPr>
                        <a:t>11-24-013</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Group CR</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1142323225"/>
                  </a:ext>
                </a:extLst>
              </a:tr>
              <a:tr h="0">
                <a:tc>
                  <a:txBody>
                    <a:bodyPr/>
                    <a:lstStyle/>
                    <a:p>
                      <a:r>
                        <a:rPr lang="en-US" sz="1400" kern="1200" dirty="0">
                          <a:solidFill>
                            <a:schemeClr val="dk1"/>
                          </a:solidFill>
                          <a:latin typeface="+mn-lt"/>
                          <a:ea typeface="+mn-ea"/>
                          <a:cs typeface="+mn-cs"/>
                        </a:rPr>
                        <a:t>11-24-165</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EHT MAC and PHY part 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50min</a:t>
                      </a: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3408709058"/>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45154488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7BFA0-BCE7-453A-8C82-A7F68D4635E3}"/>
              </a:ext>
            </a:extLst>
          </p:cNvPr>
          <p:cNvSpPr>
            <a:spLocks noGrp="1"/>
          </p:cNvSpPr>
          <p:nvPr>
            <p:ph type="title"/>
          </p:nvPr>
        </p:nvSpPr>
        <p:spPr/>
        <p:txBody>
          <a:bodyPr/>
          <a:lstStyle/>
          <a:p>
            <a:r>
              <a:rPr lang="en-US" dirty="0"/>
              <a:t>AOB</a:t>
            </a:r>
          </a:p>
        </p:txBody>
      </p:sp>
      <p:sp>
        <p:nvSpPr>
          <p:cNvPr id="3" name="Content Placeholder 2">
            <a:extLst>
              <a:ext uri="{FF2B5EF4-FFF2-40B4-BE49-F238E27FC236}">
                <a16:creationId xmlns:a16="http://schemas.microsoft.com/office/drawing/2014/main" id="{D82B40CB-A2CE-4D8D-BDD2-B890E7E259F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255059FC-827A-4A47-B3E6-F3CBDEDF682C}"/>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26885553-2CDB-46FB-9650-4B692E10F5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92BB460-F701-48A3-855E-C5C93BF5960A}"/>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5234644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sz="4000" dirty="0"/>
          </a:p>
          <a:p>
            <a:pPr algn="ctr"/>
            <a:r>
              <a:rPr lang="en-US" sz="6000" dirty="0">
                <a:solidFill>
                  <a:schemeClr val="tx1"/>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38454758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Jan. IEEE Meeting –  Jan. 1</a:t>
            </a:r>
            <a:r>
              <a:rPr lang="he-IL" altLang="en-US" dirty="0">
                <a:solidFill>
                  <a:schemeClr val="tx2"/>
                </a:solidFill>
              </a:rPr>
              <a:t>8</a:t>
            </a:r>
            <a:r>
              <a:rPr lang="en-US" altLang="en-US" baseline="30000" dirty="0" err="1">
                <a:solidFill>
                  <a:schemeClr val="tx2"/>
                </a:solidFill>
              </a:rPr>
              <a:t>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submissions (as time permits)</a:t>
            </a:r>
          </a:p>
          <a:p>
            <a:pPr algn="just">
              <a:spcBef>
                <a:spcPct val="20000"/>
              </a:spcBef>
              <a:buFontTx/>
              <a:buChar char="•"/>
            </a:pPr>
            <a:r>
              <a:rPr lang="en-US" sz="1600" b="0" dirty="0"/>
              <a:t>Review, consider and update project timelines (15 min - special order)</a:t>
            </a:r>
          </a:p>
          <a:p>
            <a:pPr algn="just">
              <a:spcBef>
                <a:spcPct val="20000"/>
              </a:spcBef>
              <a:buFontTx/>
              <a:buChar char="•"/>
            </a:pPr>
            <a:r>
              <a:rPr lang="en-US" sz="1600" b="0" dirty="0"/>
              <a:t>Review this week’s achievements and targets towards March meeting (5 - special order)</a:t>
            </a:r>
          </a:p>
          <a:p>
            <a:pPr algn="just">
              <a:spcBef>
                <a:spcPct val="20000"/>
              </a:spcBef>
              <a:buFontTx/>
              <a:buChar char="•"/>
            </a:pPr>
            <a:r>
              <a:rPr lang="en-US" sz="1600" b="0" dirty="0"/>
              <a:t>Set telecon times. (5min –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0871459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TGbk</a:t>
            </a:r>
            <a:r>
              <a:rPr lang="en-US" altLang="en-US" dirty="0"/>
              <a:t> 320MHz Positioning of Jan. 2024 IEEE 802.11 meeting week, and teleconferences running between the Jan. and March 2024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18</a:t>
            </a:r>
            <a:r>
              <a:rPr lang="en-US" altLang="en-US" baseline="30000" dirty="0">
                <a:solidFill>
                  <a:schemeClr val="tx2"/>
                </a:solidFill>
              </a:rPr>
              <a:t>th</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753814993"/>
              </p:ext>
            </p:extLst>
          </p:nvPr>
        </p:nvGraphicFramePr>
        <p:xfrm>
          <a:off x="914401" y="1260086"/>
          <a:ext cx="10460566" cy="2468752"/>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11-23-2124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Special order</a:t>
                      </a:r>
                    </a:p>
                  </a:txBody>
                  <a:tcPr marT="45712" marB="45712"/>
                </a:tc>
                <a:extLst>
                  <a:ext uri="{0D108BD9-81ED-4DB2-BD59-A6C34878D82A}">
                    <a16:rowId xmlns:a16="http://schemas.microsoft.com/office/drawing/2014/main" val="10001"/>
                  </a:ext>
                </a:extLst>
              </a:tr>
              <a:tr h="0">
                <a:tc>
                  <a:txBody>
                    <a:bodyPr/>
                    <a:lstStyle/>
                    <a:p>
                      <a:r>
                        <a:rPr lang="en-US" sz="1400" dirty="0"/>
                        <a:t>11-23-049</a:t>
                      </a:r>
                    </a:p>
                  </a:txBody>
                  <a:tcPr marT="45712" marB="45712"/>
                </a:tc>
                <a:tc>
                  <a:txBody>
                    <a:bodyPr/>
                    <a:lstStyle/>
                    <a:p>
                      <a:r>
                        <a:rPr lang="en-US" sz="1400" dirty="0"/>
                        <a:t>Jonathan Segev</a:t>
                      </a:r>
                    </a:p>
                  </a:txBody>
                  <a:tcPr marT="45712" marB="45712"/>
                </a:tc>
                <a:tc>
                  <a:txBody>
                    <a:bodyPr/>
                    <a:lstStyle/>
                    <a:p>
                      <a:r>
                        <a:rPr lang="en-US" sz="1400" dirty="0"/>
                        <a:t>Motion compendium </a:t>
                      </a:r>
                    </a:p>
                  </a:txBody>
                  <a:tcPr marT="45712" marB="45712"/>
                </a:tc>
                <a:tc>
                  <a:txBody>
                    <a:bodyPr/>
                    <a:lstStyle/>
                    <a:p>
                      <a:r>
                        <a:rPr lang="en-US" sz="1400" dirty="0"/>
                        <a:t>Agenda</a:t>
                      </a:r>
                    </a:p>
                  </a:txBody>
                  <a:tcPr marT="45712" marB="45712"/>
                </a:tc>
                <a:tc>
                  <a:txBody>
                    <a:bodyPr/>
                    <a:lstStyle/>
                    <a:p>
                      <a:r>
                        <a:rPr lang="en-US" sz="1400" kern="1200" dirty="0">
                          <a:solidFill>
                            <a:schemeClr val="dk1"/>
                          </a:solidFill>
                          <a:latin typeface="+mn-lt"/>
                          <a:ea typeface="+mn-ea"/>
                          <a:cs typeface="+mn-cs"/>
                        </a:rPr>
                        <a:t>Special order</a:t>
                      </a:r>
                    </a:p>
                  </a:txBody>
                  <a:tcPr marT="45712" marB="45712"/>
                </a:tc>
                <a:extLst>
                  <a:ext uri="{0D108BD9-81ED-4DB2-BD59-A6C34878D82A}">
                    <a16:rowId xmlns:a16="http://schemas.microsoft.com/office/drawing/2014/main" val="10008"/>
                  </a:ext>
                </a:extLst>
              </a:tr>
              <a:tr h="0">
                <a:tc>
                  <a:txBody>
                    <a:bodyPr/>
                    <a:lstStyle/>
                    <a:p>
                      <a:r>
                        <a:rPr lang="en-US" sz="1400" dirty="0"/>
                        <a:t>11-24-013</a:t>
                      </a:r>
                    </a:p>
                  </a:txBody>
                  <a:tcPr marT="45712" marB="45712"/>
                </a:tc>
                <a:tc>
                  <a:txBody>
                    <a:bodyPr/>
                    <a:lstStyle/>
                    <a:p>
                      <a:r>
                        <a:rPr lang="en-US" sz="1400" dirty="0"/>
                        <a:t>Roy Want</a:t>
                      </a:r>
                    </a:p>
                  </a:txBody>
                  <a:tcPr marT="45712" marB="45712"/>
                </a:tc>
                <a:tc>
                  <a:txBody>
                    <a:bodyPr/>
                    <a:lstStyle/>
                    <a:p>
                      <a:r>
                        <a:rPr lang="en-US" sz="1400" dirty="0"/>
                        <a:t>LB279 CR data base</a:t>
                      </a:r>
                    </a:p>
                  </a:txBody>
                  <a:tcPr marT="45712" marB="45712"/>
                </a:tc>
                <a:tc>
                  <a:txBody>
                    <a:bodyPr/>
                    <a:lstStyle/>
                    <a:p>
                      <a:r>
                        <a:rPr lang="en-US" sz="1400" dirty="0"/>
                        <a:t>CR </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868341811"/>
                  </a:ext>
                </a:extLst>
              </a:tr>
              <a:tr h="0">
                <a:tc>
                  <a:txBody>
                    <a:bodyPr/>
                    <a:lstStyle/>
                    <a:p>
                      <a:r>
                        <a:rPr lang="en-US" sz="1400" kern="1200" dirty="0">
                          <a:solidFill>
                            <a:schemeClr val="dk1"/>
                          </a:solidFill>
                          <a:latin typeface="+mn-lt"/>
                          <a:ea typeface="+mn-ea"/>
                          <a:cs typeface="+mn-cs"/>
                        </a:rPr>
                        <a:t>11-24-0152</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Group CR</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30min</a:t>
                      </a:r>
                    </a:p>
                  </a:txBody>
                  <a:tcPr marT="45712" marB="45712"/>
                </a:tc>
                <a:extLst>
                  <a:ext uri="{0D108BD9-81ED-4DB2-BD59-A6C34878D82A}">
                    <a16:rowId xmlns:a16="http://schemas.microsoft.com/office/drawing/2014/main" val="3281966889"/>
                  </a:ext>
                </a:extLst>
              </a:tr>
              <a:tr h="0">
                <a:tc>
                  <a:txBody>
                    <a:bodyPr/>
                    <a:lstStyle/>
                    <a:p>
                      <a:r>
                        <a:rPr lang="en-US" sz="1400" kern="1200" dirty="0">
                          <a:solidFill>
                            <a:schemeClr val="dk1"/>
                          </a:solidFill>
                          <a:latin typeface="+mn-lt"/>
                          <a:ea typeface="+mn-ea"/>
                          <a:cs typeface="+mn-cs"/>
                        </a:rPr>
                        <a:t>11-24-182</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EHT MAC/PHY Part 2</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30min</a:t>
                      </a:r>
                    </a:p>
                  </a:txBody>
                  <a:tcPr marT="45712" marB="45712"/>
                </a:tc>
                <a:extLst>
                  <a:ext uri="{0D108BD9-81ED-4DB2-BD59-A6C34878D82A}">
                    <a16:rowId xmlns:a16="http://schemas.microsoft.com/office/drawing/2014/main" val="3369369368"/>
                  </a:ext>
                </a:extLst>
              </a:tr>
              <a:tr h="0">
                <a:tc>
                  <a:txBody>
                    <a:bodyPr/>
                    <a:lstStyle/>
                    <a:p>
                      <a:r>
                        <a:rPr lang="en-US" sz="1400" kern="1200" dirty="0">
                          <a:solidFill>
                            <a:schemeClr val="dk1"/>
                          </a:solidFill>
                          <a:latin typeface="+mn-lt"/>
                          <a:ea typeface="+mn-ea"/>
                          <a:cs typeface="+mn-cs"/>
                        </a:rPr>
                        <a:t>11-24-183</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EHT MAC/PHY Part 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30min</a:t>
                      </a:r>
                    </a:p>
                  </a:txBody>
                  <a:tcPr marT="45712" marB="45712"/>
                </a:tc>
                <a:extLst>
                  <a:ext uri="{0D108BD9-81ED-4DB2-BD59-A6C34878D82A}">
                    <a16:rowId xmlns:a16="http://schemas.microsoft.com/office/drawing/2014/main" val="3408709058"/>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217997281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9083333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a:xfrm>
            <a:off x="914401" y="685802"/>
            <a:ext cx="10361084" cy="366606"/>
          </a:xfrm>
        </p:spPr>
        <p:txBody>
          <a:bodyPr/>
          <a:lstStyle/>
          <a:p>
            <a:r>
              <a:rPr lang="en-US" dirty="0" err="1"/>
              <a:t>TGbk</a:t>
            </a:r>
            <a:r>
              <a:rPr lang="en-US" dirty="0"/>
              <a:t> Projected Timeline (option 1)</a:t>
            </a:r>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March 2024</a:t>
            </a:r>
            <a:endParaRPr lang="en-GB" dirty="0"/>
          </a:p>
        </p:txBody>
      </p:sp>
      <p:sp>
        <p:nvSpPr>
          <p:cNvPr id="3" name="Rectangle 2">
            <a:extLst>
              <a:ext uri="{FF2B5EF4-FFF2-40B4-BE49-F238E27FC236}">
                <a16:creationId xmlns:a16="http://schemas.microsoft.com/office/drawing/2014/main" id="{B35EF855-DA72-576E-0DFC-4AF2E178E273}"/>
              </a:ext>
            </a:extLst>
          </p:cNvPr>
          <p:cNvSpPr>
            <a:spLocks noChangeArrowheads="1"/>
          </p:cNvSpPr>
          <p:nvPr/>
        </p:nvSpPr>
        <p:spPr bwMode="auto">
          <a:xfrm>
            <a:off x="873969" y="1700807"/>
            <a:ext cx="10285409" cy="4169797"/>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8" name="Rectangle 7">
            <a:extLst>
              <a:ext uri="{FF2B5EF4-FFF2-40B4-BE49-F238E27FC236}">
                <a16:creationId xmlns:a16="http://schemas.microsoft.com/office/drawing/2014/main" id="{590DE2D2-B929-A3D9-DCCA-042F8A735E83}"/>
              </a:ext>
            </a:extLst>
          </p:cNvPr>
          <p:cNvSpPr>
            <a:spLocks noChangeArrowheads="1"/>
          </p:cNvSpPr>
          <p:nvPr/>
        </p:nvSpPr>
        <p:spPr bwMode="auto">
          <a:xfrm>
            <a:off x="7295142"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9" name="Rectangle 8">
            <a:extLst>
              <a:ext uri="{FF2B5EF4-FFF2-40B4-BE49-F238E27FC236}">
                <a16:creationId xmlns:a16="http://schemas.microsoft.com/office/drawing/2014/main" id="{AAEB89CE-A539-831C-C499-61A3A9BA622E}"/>
              </a:ext>
            </a:extLst>
          </p:cNvPr>
          <p:cNvSpPr>
            <a:spLocks noChangeArrowheads="1"/>
          </p:cNvSpPr>
          <p:nvPr/>
        </p:nvSpPr>
        <p:spPr bwMode="auto">
          <a:xfrm>
            <a:off x="6029648" y="1694141"/>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0" name="Rectangle 9">
            <a:extLst>
              <a:ext uri="{FF2B5EF4-FFF2-40B4-BE49-F238E27FC236}">
                <a16:creationId xmlns:a16="http://schemas.microsoft.com/office/drawing/2014/main" id="{52CCEDC9-AF1A-2744-A58C-A51A8132CFD3}"/>
              </a:ext>
            </a:extLst>
          </p:cNvPr>
          <p:cNvSpPr>
            <a:spLocks noChangeArrowheads="1"/>
          </p:cNvSpPr>
          <p:nvPr/>
        </p:nvSpPr>
        <p:spPr bwMode="auto">
          <a:xfrm>
            <a:off x="3491541" y="1694141"/>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1" name="Rectangle 10">
            <a:extLst>
              <a:ext uri="{FF2B5EF4-FFF2-40B4-BE49-F238E27FC236}">
                <a16:creationId xmlns:a16="http://schemas.microsoft.com/office/drawing/2014/main" id="{393100F3-DB67-A234-D869-051CE120FC0A}"/>
              </a:ext>
            </a:extLst>
          </p:cNvPr>
          <p:cNvSpPr>
            <a:spLocks noChangeArrowheads="1"/>
          </p:cNvSpPr>
          <p:nvPr/>
        </p:nvSpPr>
        <p:spPr bwMode="auto">
          <a:xfrm>
            <a:off x="2118974" y="1694140"/>
            <a:ext cx="137256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2" name="Rectangle 11">
            <a:extLst>
              <a:ext uri="{FF2B5EF4-FFF2-40B4-BE49-F238E27FC236}">
                <a16:creationId xmlns:a16="http://schemas.microsoft.com/office/drawing/2014/main" id="{92D37167-5F2A-F8D9-C366-8C0EE0BC5C03}"/>
              </a:ext>
            </a:extLst>
          </p:cNvPr>
          <p:cNvSpPr>
            <a:spLocks noChangeArrowheads="1"/>
          </p:cNvSpPr>
          <p:nvPr/>
        </p:nvSpPr>
        <p:spPr bwMode="auto">
          <a:xfrm>
            <a:off x="903597" y="1694140"/>
            <a:ext cx="1215378"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3" name="Rectangle 12">
            <a:extLst>
              <a:ext uri="{FF2B5EF4-FFF2-40B4-BE49-F238E27FC236}">
                <a16:creationId xmlns:a16="http://schemas.microsoft.com/office/drawing/2014/main" id="{11908B82-46DC-48CE-056D-06B922C227DB}"/>
              </a:ext>
            </a:extLst>
          </p:cNvPr>
          <p:cNvSpPr>
            <a:spLocks noChangeArrowheads="1"/>
          </p:cNvSpPr>
          <p:nvPr/>
        </p:nvSpPr>
        <p:spPr bwMode="auto">
          <a:xfrm>
            <a:off x="4755255" y="1694140"/>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14" name="Rectangle 13">
            <a:extLst>
              <a:ext uri="{FF2B5EF4-FFF2-40B4-BE49-F238E27FC236}">
                <a16:creationId xmlns:a16="http://schemas.microsoft.com/office/drawing/2014/main" id="{F1A7E2BD-48DF-F8D8-2295-DA5029A22D5E}"/>
              </a:ext>
            </a:extLst>
          </p:cNvPr>
          <p:cNvSpPr>
            <a:spLocks noChangeArrowheads="1"/>
          </p:cNvSpPr>
          <p:nvPr/>
        </p:nvSpPr>
        <p:spPr bwMode="auto">
          <a:xfrm>
            <a:off x="8588220"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4" name="Line 15">
            <a:extLst>
              <a:ext uri="{FF2B5EF4-FFF2-40B4-BE49-F238E27FC236}">
                <a16:creationId xmlns:a16="http://schemas.microsoft.com/office/drawing/2014/main" id="{7CF910CB-6231-089E-1BCA-6DD466928CAC}"/>
              </a:ext>
            </a:extLst>
          </p:cNvPr>
          <p:cNvSpPr>
            <a:spLocks noChangeShapeType="1"/>
          </p:cNvSpPr>
          <p:nvPr/>
        </p:nvSpPr>
        <p:spPr bwMode="auto">
          <a:xfrm flipH="1">
            <a:off x="7386718" y="172815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6" name="Line 14">
            <a:extLst>
              <a:ext uri="{FF2B5EF4-FFF2-40B4-BE49-F238E27FC236}">
                <a16:creationId xmlns:a16="http://schemas.microsoft.com/office/drawing/2014/main" id="{959E0FD8-604C-681E-5960-8784CF4CAE9E}"/>
              </a:ext>
            </a:extLst>
          </p:cNvPr>
          <p:cNvSpPr>
            <a:spLocks noChangeShapeType="1"/>
          </p:cNvSpPr>
          <p:nvPr/>
        </p:nvSpPr>
        <p:spPr bwMode="auto">
          <a:xfrm flipH="1">
            <a:off x="4796263" y="1728155"/>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0">
            <a:extLst>
              <a:ext uri="{FF2B5EF4-FFF2-40B4-BE49-F238E27FC236}">
                <a16:creationId xmlns:a16="http://schemas.microsoft.com/office/drawing/2014/main" id="{F89E2DDE-8ACD-3FED-CF0F-6DB75B96C650}"/>
              </a:ext>
            </a:extLst>
          </p:cNvPr>
          <p:cNvSpPr>
            <a:spLocks noChangeShapeType="1"/>
          </p:cNvSpPr>
          <p:nvPr/>
        </p:nvSpPr>
        <p:spPr bwMode="auto">
          <a:xfrm>
            <a:off x="2122896"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1">
            <a:extLst>
              <a:ext uri="{FF2B5EF4-FFF2-40B4-BE49-F238E27FC236}">
                <a16:creationId xmlns:a16="http://schemas.microsoft.com/office/drawing/2014/main" id="{639E277B-95ED-9E3B-A7B2-72214D0D2DD6}"/>
              </a:ext>
            </a:extLst>
          </p:cNvPr>
          <p:cNvSpPr>
            <a:spLocks noChangeShapeType="1"/>
          </p:cNvSpPr>
          <p:nvPr/>
        </p:nvSpPr>
        <p:spPr bwMode="auto">
          <a:xfrm>
            <a:off x="3491210"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5">
            <a:extLst>
              <a:ext uri="{FF2B5EF4-FFF2-40B4-BE49-F238E27FC236}">
                <a16:creationId xmlns:a16="http://schemas.microsoft.com/office/drawing/2014/main" id="{2F725920-71A3-D2D7-622F-BCFB710C5DB1}"/>
              </a:ext>
            </a:extLst>
          </p:cNvPr>
          <p:cNvSpPr>
            <a:spLocks noChangeShapeType="1"/>
          </p:cNvSpPr>
          <p:nvPr/>
        </p:nvSpPr>
        <p:spPr bwMode="auto">
          <a:xfrm>
            <a:off x="6055001"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A926A33B-8DAE-1859-B396-0B57B9B3CB58}"/>
              </a:ext>
            </a:extLst>
          </p:cNvPr>
          <p:cNvSpPr>
            <a:spLocks noChangeShapeType="1"/>
          </p:cNvSpPr>
          <p:nvPr/>
        </p:nvSpPr>
        <p:spPr bwMode="auto">
          <a:xfrm flipH="1">
            <a:off x="8622878" y="1694141"/>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Rectangle 30">
            <a:extLst>
              <a:ext uri="{FF2B5EF4-FFF2-40B4-BE49-F238E27FC236}">
                <a16:creationId xmlns:a16="http://schemas.microsoft.com/office/drawing/2014/main" id="{3A3A0B94-1D55-E0CF-18E6-2689CCB13BBB}"/>
              </a:ext>
            </a:extLst>
          </p:cNvPr>
          <p:cNvSpPr>
            <a:spLocks noChangeArrowheads="1"/>
          </p:cNvSpPr>
          <p:nvPr/>
        </p:nvSpPr>
        <p:spPr bwMode="auto">
          <a:xfrm>
            <a:off x="9840416" y="1700806"/>
            <a:ext cx="1304652" cy="37233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41" name="Line 15">
            <a:extLst>
              <a:ext uri="{FF2B5EF4-FFF2-40B4-BE49-F238E27FC236}">
                <a16:creationId xmlns:a16="http://schemas.microsoft.com/office/drawing/2014/main" id="{053822A8-72CF-97E5-2EF1-BB5F76DE75A2}"/>
              </a:ext>
            </a:extLst>
          </p:cNvPr>
          <p:cNvSpPr>
            <a:spLocks noChangeShapeType="1"/>
          </p:cNvSpPr>
          <p:nvPr/>
        </p:nvSpPr>
        <p:spPr bwMode="auto">
          <a:xfrm flipH="1">
            <a:off x="9919011" y="167699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sp>
        <p:nvSpPr>
          <p:cNvPr id="42" name="Text Box 26">
            <a:extLst>
              <a:ext uri="{FF2B5EF4-FFF2-40B4-BE49-F238E27FC236}">
                <a16:creationId xmlns:a16="http://schemas.microsoft.com/office/drawing/2014/main" id="{F26C83E6-9B8E-0A9C-7F87-FF8F3BA9EFCD}"/>
              </a:ext>
            </a:extLst>
          </p:cNvPr>
          <p:cNvSpPr txBox="1">
            <a:spLocks noChangeArrowheads="1"/>
          </p:cNvSpPr>
          <p:nvPr/>
        </p:nvSpPr>
        <p:spPr bwMode="auto">
          <a:xfrm flipH="1">
            <a:off x="803899" y="2361161"/>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44" name="Isosceles Triangle 43">
            <a:extLst>
              <a:ext uri="{FF2B5EF4-FFF2-40B4-BE49-F238E27FC236}">
                <a16:creationId xmlns:a16="http://schemas.microsoft.com/office/drawing/2014/main" id="{000650BE-08FB-CB96-BC5D-989DEC23D1D4}"/>
              </a:ext>
            </a:extLst>
          </p:cNvPr>
          <p:cNvSpPr>
            <a:spLocks noChangeArrowheads="1"/>
          </p:cNvSpPr>
          <p:nvPr/>
        </p:nvSpPr>
        <p:spPr bwMode="auto">
          <a:xfrm flipH="1">
            <a:off x="992268" y="2170682"/>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67" name="Rectangle 66">
            <a:extLst>
              <a:ext uri="{FF2B5EF4-FFF2-40B4-BE49-F238E27FC236}">
                <a16:creationId xmlns:a16="http://schemas.microsoft.com/office/drawing/2014/main" id="{52E743BA-E8AE-C177-7159-C87179743B5F}"/>
              </a:ext>
            </a:extLst>
          </p:cNvPr>
          <p:cNvSpPr/>
          <p:nvPr/>
        </p:nvSpPr>
        <p:spPr>
          <a:xfrm>
            <a:off x="1030624" y="3060111"/>
            <a:ext cx="1111020" cy="173402"/>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68" name="Isosceles Triangle 67">
            <a:extLst>
              <a:ext uri="{FF2B5EF4-FFF2-40B4-BE49-F238E27FC236}">
                <a16:creationId xmlns:a16="http://schemas.microsoft.com/office/drawing/2014/main" id="{35CE6954-FDCC-5374-FCDA-B4104816996E}"/>
              </a:ext>
            </a:extLst>
          </p:cNvPr>
          <p:cNvSpPr>
            <a:spLocks noChangeArrowheads="1"/>
          </p:cNvSpPr>
          <p:nvPr/>
        </p:nvSpPr>
        <p:spPr bwMode="auto">
          <a:xfrm flipH="1">
            <a:off x="2018875" y="219773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69" name="Text Box 26">
            <a:extLst>
              <a:ext uri="{FF2B5EF4-FFF2-40B4-BE49-F238E27FC236}">
                <a16:creationId xmlns:a16="http://schemas.microsoft.com/office/drawing/2014/main" id="{BEDE620C-94EC-4F5F-964C-C55943428387}"/>
              </a:ext>
            </a:extLst>
          </p:cNvPr>
          <p:cNvSpPr txBox="1">
            <a:spLocks noChangeArrowheads="1"/>
          </p:cNvSpPr>
          <p:nvPr/>
        </p:nvSpPr>
        <p:spPr bwMode="auto">
          <a:xfrm flipH="1">
            <a:off x="1601364" y="2361161"/>
            <a:ext cx="1256193"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70" name="Rectangle 69">
            <a:extLst>
              <a:ext uri="{FF2B5EF4-FFF2-40B4-BE49-F238E27FC236}">
                <a16:creationId xmlns:a16="http://schemas.microsoft.com/office/drawing/2014/main" id="{013418C8-0519-12D6-514D-5108F7D6D136}"/>
              </a:ext>
            </a:extLst>
          </p:cNvPr>
          <p:cNvSpPr/>
          <p:nvPr/>
        </p:nvSpPr>
        <p:spPr>
          <a:xfrm>
            <a:off x="2133167" y="3298940"/>
            <a:ext cx="8961120" cy="266858"/>
          </a:xfrm>
          <a:prstGeom prst="rect">
            <a:avLst/>
          </a:prstGeom>
          <a:gradFill flip="none" rotWithShape="1">
            <a:gsLst>
              <a:gs pos="0">
                <a:schemeClr val="accent1">
                  <a:lumMod val="5000"/>
                  <a:lumOff val="95000"/>
                </a:schemeClr>
              </a:gs>
              <a:gs pos="0">
                <a:schemeClr val="accent1"/>
              </a:gs>
              <a:gs pos="100000">
                <a:srgbClr val="FFFF00"/>
              </a:gs>
              <a:gs pos="40000">
                <a:schemeClr val="accent1"/>
              </a:gs>
              <a:gs pos="50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amendment text development</a:t>
            </a:r>
          </a:p>
        </p:txBody>
      </p:sp>
      <p:cxnSp>
        <p:nvCxnSpPr>
          <p:cNvPr id="71" name="Straight Connector 70">
            <a:extLst>
              <a:ext uri="{FF2B5EF4-FFF2-40B4-BE49-F238E27FC236}">
                <a16:creationId xmlns:a16="http://schemas.microsoft.com/office/drawing/2014/main" id="{AC1612A4-07EB-1F0A-D76D-C9BD05850E7F}"/>
              </a:ext>
            </a:extLst>
          </p:cNvPr>
          <p:cNvCxnSpPr>
            <a:cxnSpLocks/>
          </p:cNvCxnSpPr>
          <p:nvPr/>
        </p:nvCxnSpPr>
        <p:spPr bwMode="auto">
          <a:xfrm flipV="1">
            <a:off x="1029481" y="3249993"/>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2" name="Isosceles Triangle 71">
            <a:extLst>
              <a:ext uri="{FF2B5EF4-FFF2-40B4-BE49-F238E27FC236}">
                <a16:creationId xmlns:a16="http://schemas.microsoft.com/office/drawing/2014/main" id="{26A92764-F114-9E79-FAEC-12F7F3BA950B}"/>
              </a:ext>
            </a:extLst>
          </p:cNvPr>
          <p:cNvSpPr>
            <a:spLocks noChangeArrowheads="1"/>
          </p:cNvSpPr>
          <p:nvPr/>
        </p:nvSpPr>
        <p:spPr bwMode="auto">
          <a:xfrm>
            <a:off x="5935888" y="218116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3" name="Text Box 26">
            <a:extLst>
              <a:ext uri="{FF2B5EF4-FFF2-40B4-BE49-F238E27FC236}">
                <a16:creationId xmlns:a16="http://schemas.microsoft.com/office/drawing/2014/main" id="{2E5EF2A9-C6DB-4D2C-54D0-C5C3AA82E8B6}"/>
              </a:ext>
            </a:extLst>
          </p:cNvPr>
          <p:cNvSpPr txBox="1">
            <a:spLocks noChangeArrowheads="1"/>
          </p:cNvSpPr>
          <p:nvPr/>
        </p:nvSpPr>
        <p:spPr bwMode="auto">
          <a:xfrm flipH="1">
            <a:off x="5682632"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WG ballot</a:t>
            </a:r>
          </a:p>
        </p:txBody>
      </p:sp>
      <p:sp>
        <p:nvSpPr>
          <p:cNvPr id="74" name="Isosceles Triangle 73">
            <a:extLst>
              <a:ext uri="{FF2B5EF4-FFF2-40B4-BE49-F238E27FC236}">
                <a16:creationId xmlns:a16="http://schemas.microsoft.com/office/drawing/2014/main" id="{7EBE38FB-862D-F7EA-9496-BC4C3964FD4D}"/>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5" name="Text Box 26">
            <a:extLst>
              <a:ext uri="{FF2B5EF4-FFF2-40B4-BE49-F238E27FC236}">
                <a16:creationId xmlns:a16="http://schemas.microsoft.com/office/drawing/2014/main" id="{3365A062-102D-1834-A813-C4D3B9BF37FF}"/>
              </a:ext>
            </a:extLst>
          </p:cNvPr>
          <p:cNvSpPr txBox="1">
            <a:spLocks noChangeArrowheads="1"/>
          </p:cNvSpPr>
          <p:nvPr/>
        </p:nvSpPr>
        <p:spPr bwMode="auto">
          <a:xfrm flipH="1">
            <a:off x="7382704" y="2361161"/>
            <a:ext cx="846911"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WG</a:t>
            </a:r>
          </a:p>
          <a:p>
            <a:pPr algn="ctr"/>
            <a:r>
              <a:rPr lang="en-US" altLang="en-US" sz="1000" dirty="0">
                <a:latin typeface="Arial" panose="020B0604020202020204" pitchFamily="34" charset="0"/>
                <a:cs typeface="Arial" panose="020B0604020202020204" pitchFamily="34" charset="0"/>
              </a:rPr>
              <a:t>Recirc 05/24</a:t>
            </a:r>
          </a:p>
        </p:txBody>
      </p:sp>
      <p:sp>
        <p:nvSpPr>
          <p:cNvPr id="76" name="Isosceles Triangle 75">
            <a:extLst>
              <a:ext uri="{FF2B5EF4-FFF2-40B4-BE49-F238E27FC236}">
                <a16:creationId xmlns:a16="http://schemas.microsoft.com/office/drawing/2014/main" id="{9D6EC8B7-F456-EBF3-CCF0-C1C708885108}"/>
              </a:ext>
            </a:extLst>
          </p:cNvPr>
          <p:cNvSpPr>
            <a:spLocks noChangeArrowheads="1"/>
          </p:cNvSpPr>
          <p:nvPr/>
        </p:nvSpPr>
        <p:spPr bwMode="auto">
          <a:xfrm flipH="1">
            <a:off x="10686921"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7" name="Text Box 26">
            <a:extLst>
              <a:ext uri="{FF2B5EF4-FFF2-40B4-BE49-F238E27FC236}">
                <a16:creationId xmlns:a16="http://schemas.microsoft.com/office/drawing/2014/main" id="{A60D0AB6-5A3D-7C69-D9E1-817205D9A9F5}"/>
              </a:ext>
            </a:extLst>
          </p:cNvPr>
          <p:cNvSpPr txBox="1">
            <a:spLocks noChangeArrowheads="1"/>
          </p:cNvSpPr>
          <p:nvPr/>
        </p:nvSpPr>
        <p:spPr bwMode="auto">
          <a:xfrm flipH="1">
            <a:off x="10433665"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SA</a:t>
            </a:r>
          </a:p>
          <a:p>
            <a:pPr algn="ctr"/>
            <a:r>
              <a:rPr lang="en-US" altLang="en-US" sz="1000" dirty="0">
                <a:latin typeface="Arial" panose="020B0604020202020204" pitchFamily="34" charset="0"/>
                <a:cs typeface="Arial" panose="020B0604020202020204" pitchFamily="34" charset="0"/>
              </a:rPr>
              <a:t>11/23</a:t>
            </a:r>
          </a:p>
        </p:txBody>
      </p:sp>
      <p:cxnSp>
        <p:nvCxnSpPr>
          <p:cNvPr id="78" name="Straight Connector 77">
            <a:extLst>
              <a:ext uri="{FF2B5EF4-FFF2-40B4-BE49-F238E27FC236}">
                <a16:creationId xmlns:a16="http://schemas.microsoft.com/office/drawing/2014/main" id="{2EE50FFE-09D5-3FE8-6FED-726676D84E30}"/>
              </a:ext>
            </a:extLst>
          </p:cNvPr>
          <p:cNvCxnSpPr>
            <a:cxnSpLocks/>
          </p:cNvCxnSpPr>
          <p:nvPr/>
        </p:nvCxnSpPr>
        <p:spPr bwMode="auto">
          <a:xfrm flipV="1">
            <a:off x="2141712" y="3602578"/>
            <a:ext cx="393192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Rectangle 6">
            <a:extLst>
              <a:ext uri="{FF2B5EF4-FFF2-40B4-BE49-F238E27FC236}">
                <a16:creationId xmlns:a16="http://schemas.microsoft.com/office/drawing/2014/main" id="{ED43BC3B-76A3-7EC9-8880-D99BCC601081}"/>
              </a:ext>
            </a:extLst>
          </p:cNvPr>
          <p:cNvSpPr/>
          <p:nvPr/>
        </p:nvSpPr>
        <p:spPr>
          <a:xfrm>
            <a:off x="6055001" y="3810213"/>
            <a:ext cx="1682600" cy="266859"/>
          </a:xfrm>
          <a:prstGeom prst="rect">
            <a:avLst/>
          </a:prstGeom>
          <a:gradFill flip="none" rotWithShape="1">
            <a:gsLst>
              <a:gs pos="0">
                <a:schemeClr val="accent1">
                  <a:lumMod val="5000"/>
                  <a:lumOff val="95000"/>
                </a:schemeClr>
              </a:gs>
              <a:gs pos="0">
                <a:schemeClr val="accent1"/>
              </a:gs>
              <a:gs pos="100000">
                <a:srgbClr val="FFFF00"/>
              </a:gs>
              <a:gs pos="2000">
                <a:schemeClr val="accent1"/>
              </a:gs>
              <a:gs pos="24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D2.0 </a:t>
            </a:r>
          </a:p>
        </p:txBody>
      </p:sp>
      <p:sp>
        <p:nvSpPr>
          <p:cNvPr id="15" name="Isosceles Triangle 14">
            <a:extLst>
              <a:ext uri="{FF2B5EF4-FFF2-40B4-BE49-F238E27FC236}">
                <a16:creationId xmlns:a16="http://schemas.microsoft.com/office/drawing/2014/main" id="{85B8D61D-2138-73A3-1D8C-C7684FBF6F81}"/>
              </a:ext>
            </a:extLst>
          </p:cNvPr>
          <p:cNvSpPr>
            <a:spLocks noChangeArrowheads="1"/>
          </p:cNvSpPr>
          <p:nvPr/>
        </p:nvSpPr>
        <p:spPr bwMode="auto">
          <a:xfrm flipH="1">
            <a:off x="8958729" y="2671707"/>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6" name="Text Box 26">
            <a:extLst>
              <a:ext uri="{FF2B5EF4-FFF2-40B4-BE49-F238E27FC236}">
                <a16:creationId xmlns:a16="http://schemas.microsoft.com/office/drawing/2014/main" id="{B0BF20E2-E0A8-8D6F-3244-243AA2E39C1E}"/>
              </a:ext>
            </a:extLst>
          </p:cNvPr>
          <p:cNvSpPr txBox="1">
            <a:spLocks noChangeArrowheads="1"/>
          </p:cNvSpPr>
          <p:nvPr/>
        </p:nvSpPr>
        <p:spPr bwMode="auto">
          <a:xfrm flipH="1">
            <a:off x="8705473" y="2864796"/>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SA ballot 9/24</a:t>
            </a:r>
          </a:p>
        </p:txBody>
      </p:sp>
      <p:sp>
        <p:nvSpPr>
          <p:cNvPr id="17" name="Rectangle 16">
            <a:extLst>
              <a:ext uri="{FF2B5EF4-FFF2-40B4-BE49-F238E27FC236}">
                <a16:creationId xmlns:a16="http://schemas.microsoft.com/office/drawing/2014/main" id="{8DF4CEFA-24DB-B718-6CB4-42572EC91263}"/>
              </a:ext>
            </a:extLst>
          </p:cNvPr>
          <p:cNvSpPr/>
          <p:nvPr/>
        </p:nvSpPr>
        <p:spPr>
          <a:xfrm>
            <a:off x="7740603" y="3808956"/>
            <a:ext cx="1304375" cy="266858"/>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D3.0 </a:t>
            </a:r>
          </a:p>
        </p:txBody>
      </p:sp>
      <p:sp>
        <p:nvSpPr>
          <p:cNvPr id="18" name="Rectangle 17">
            <a:extLst>
              <a:ext uri="{FF2B5EF4-FFF2-40B4-BE49-F238E27FC236}">
                <a16:creationId xmlns:a16="http://schemas.microsoft.com/office/drawing/2014/main" id="{4C4DEE5D-91E7-90BF-A2A0-F99364717F3C}"/>
              </a:ext>
            </a:extLst>
          </p:cNvPr>
          <p:cNvSpPr/>
          <p:nvPr/>
        </p:nvSpPr>
        <p:spPr>
          <a:xfrm>
            <a:off x="9066729" y="4672640"/>
            <a:ext cx="677543" cy="241730"/>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MDR</a:t>
            </a:r>
          </a:p>
        </p:txBody>
      </p:sp>
      <p:sp>
        <p:nvSpPr>
          <p:cNvPr id="19" name="Rectangle 18">
            <a:extLst>
              <a:ext uri="{FF2B5EF4-FFF2-40B4-BE49-F238E27FC236}">
                <a16:creationId xmlns:a16="http://schemas.microsoft.com/office/drawing/2014/main" id="{F09882A6-ADE7-BF93-A681-37B1F78F0F21}"/>
              </a:ext>
            </a:extLst>
          </p:cNvPr>
          <p:cNvSpPr/>
          <p:nvPr/>
        </p:nvSpPr>
        <p:spPr>
          <a:xfrm>
            <a:off x="9066729" y="4912156"/>
            <a:ext cx="1703441" cy="266858"/>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D4.0 </a:t>
            </a:r>
          </a:p>
        </p:txBody>
      </p:sp>
      <p:sp>
        <p:nvSpPr>
          <p:cNvPr id="20" name="Rectangle 19">
            <a:extLst>
              <a:ext uri="{FF2B5EF4-FFF2-40B4-BE49-F238E27FC236}">
                <a16:creationId xmlns:a16="http://schemas.microsoft.com/office/drawing/2014/main" id="{5FC7C796-CCB8-DA3F-54CE-98A70C407044}"/>
              </a:ext>
            </a:extLst>
          </p:cNvPr>
          <p:cNvSpPr/>
          <p:nvPr/>
        </p:nvSpPr>
        <p:spPr>
          <a:xfrm>
            <a:off x="10770731" y="4910509"/>
            <a:ext cx="1703441" cy="266858"/>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D5.0 </a:t>
            </a:r>
          </a:p>
        </p:txBody>
      </p:sp>
    </p:spTree>
    <p:extLst>
      <p:ext uri="{BB962C8B-B14F-4D97-AF65-F5344CB8AC3E}">
        <p14:creationId xmlns:p14="http://schemas.microsoft.com/office/powerpoint/2010/main" val="88600525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a:xfrm>
            <a:off x="914401" y="685802"/>
            <a:ext cx="10361084" cy="366606"/>
          </a:xfrm>
        </p:spPr>
        <p:txBody>
          <a:bodyPr/>
          <a:lstStyle/>
          <a:p>
            <a:r>
              <a:rPr lang="en-US" dirty="0" err="1"/>
              <a:t>TGbk</a:t>
            </a:r>
            <a:r>
              <a:rPr lang="en-US" dirty="0"/>
              <a:t> Projected Timeline (option 2)</a:t>
            </a:r>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March 2024</a:t>
            </a:r>
            <a:endParaRPr lang="en-GB" dirty="0"/>
          </a:p>
        </p:txBody>
      </p:sp>
      <p:sp>
        <p:nvSpPr>
          <p:cNvPr id="3" name="Rectangle 2">
            <a:extLst>
              <a:ext uri="{FF2B5EF4-FFF2-40B4-BE49-F238E27FC236}">
                <a16:creationId xmlns:a16="http://schemas.microsoft.com/office/drawing/2014/main" id="{B35EF855-DA72-576E-0DFC-4AF2E178E273}"/>
              </a:ext>
            </a:extLst>
          </p:cNvPr>
          <p:cNvSpPr>
            <a:spLocks noChangeArrowheads="1"/>
          </p:cNvSpPr>
          <p:nvPr/>
        </p:nvSpPr>
        <p:spPr bwMode="auto">
          <a:xfrm>
            <a:off x="873969" y="1700807"/>
            <a:ext cx="10285409" cy="4169797"/>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8" name="Rectangle 7">
            <a:extLst>
              <a:ext uri="{FF2B5EF4-FFF2-40B4-BE49-F238E27FC236}">
                <a16:creationId xmlns:a16="http://schemas.microsoft.com/office/drawing/2014/main" id="{590DE2D2-B929-A3D9-DCCA-042F8A735E83}"/>
              </a:ext>
            </a:extLst>
          </p:cNvPr>
          <p:cNvSpPr>
            <a:spLocks noChangeArrowheads="1"/>
          </p:cNvSpPr>
          <p:nvPr/>
        </p:nvSpPr>
        <p:spPr bwMode="auto">
          <a:xfrm>
            <a:off x="7295142"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9" name="Rectangle 8">
            <a:extLst>
              <a:ext uri="{FF2B5EF4-FFF2-40B4-BE49-F238E27FC236}">
                <a16:creationId xmlns:a16="http://schemas.microsoft.com/office/drawing/2014/main" id="{AAEB89CE-A539-831C-C499-61A3A9BA622E}"/>
              </a:ext>
            </a:extLst>
          </p:cNvPr>
          <p:cNvSpPr>
            <a:spLocks noChangeArrowheads="1"/>
          </p:cNvSpPr>
          <p:nvPr/>
        </p:nvSpPr>
        <p:spPr bwMode="auto">
          <a:xfrm>
            <a:off x="6029648" y="1694141"/>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0" name="Rectangle 9">
            <a:extLst>
              <a:ext uri="{FF2B5EF4-FFF2-40B4-BE49-F238E27FC236}">
                <a16:creationId xmlns:a16="http://schemas.microsoft.com/office/drawing/2014/main" id="{52CCEDC9-AF1A-2744-A58C-A51A8132CFD3}"/>
              </a:ext>
            </a:extLst>
          </p:cNvPr>
          <p:cNvSpPr>
            <a:spLocks noChangeArrowheads="1"/>
          </p:cNvSpPr>
          <p:nvPr/>
        </p:nvSpPr>
        <p:spPr bwMode="auto">
          <a:xfrm>
            <a:off x="3491541" y="1694141"/>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1" name="Rectangle 10">
            <a:extLst>
              <a:ext uri="{FF2B5EF4-FFF2-40B4-BE49-F238E27FC236}">
                <a16:creationId xmlns:a16="http://schemas.microsoft.com/office/drawing/2014/main" id="{393100F3-DB67-A234-D869-051CE120FC0A}"/>
              </a:ext>
            </a:extLst>
          </p:cNvPr>
          <p:cNvSpPr>
            <a:spLocks noChangeArrowheads="1"/>
          </p:cNvSpPr>
          <p:nvPr/>
        </p:nvSpPr>
        <p:spPr bwMode="auto">
          <a:xfrm>
            <a:off x="2118974" y="1694140"/>
            <a:ext cx="137256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2" name="Rectangle 11">
            <a:extLst>
              <a:ext uri="{FF2B5EF4-FFF2-40B4-BE49-F238E27FC236}">
                <a16:creationId xmlns:a16="http://schemas.microsoft.com/office/drawing/2014/main" id="{92D37167-5F2A-F8D9-C366-8C0EE0BC5C03}"/>
              </a:ext>
            </a:extLst>
          </p:cNvPr>
          <p:cNvSpPr>
            <a:spLocks noChangeArrowheads="1"/>
          </p:cNvSpPr>
          <p:nvPr/>
        </p:nvSpPr>
        <p:spPr bwMode="auto">
          <a:xfrm>
            <a:off x="903597" y="1694140"/>
            <a:ext cx="1215378"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3" name="Rectangle 12">
            <a:extLst>
              <a:ext uri="{FF2B5EF4-FFF2-40B4-BE49-F238E27FC236}">
                <a16:creationId xmlns:a16="http://schemas.microsoft.com/office/drawing/2014/main" id="{11908B82-46DC-48CE-056D-06B922C227DB}"/>
              </a:ext>
            </a:extLst>
          </p:cNvPr>
          <p:cNvSpPr>
            <a:spLocks noChangeArrowheads="1"/>
          </p:cNvSpPr>
          <p:nvPr/>
        </p:nvSpPr>
        <p:spPr bwMode="auto">
          <a:xfrm>
            <a:off x="4755255" y="1694140"/>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14" name="Rectangle 13">
            <a:extLst>
              <a:ext uri="{FF2B5EF4-FFF2-40B4-BE49-F238E27FC236}">
                <a16:creationId xmlns:a16="http://schemas.microsoft.com/office/drawing/2014/main" id="{F1A7E2BD-48DF-F8D8-2295-DA5029A22D5E}"/>
              </a:ext>
            </a:extLst>
          </p:cNvPr>
          <p:cNvSpPr>
            <a:spLocks noChangeArrowheads="1"/>
          </p:cNvSpPr>
          <p:nvPr/>
        </p:nvSpPr>
        <p:spPr bwMode="auto">
          <a:xfrm>
            <a:off x="8588220"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4" name="Line 15">
            <a:extLst>
              <a:ext uri="{FF2B5EF4-FFF2-40B4-BE49-F238E27FC236}">
                <a16:creationId xmlns:a16="http://schemas.microsoft.com/office/drawing/2014/main" id="{7CF910CB-6231-089E-1BCA-6DD466928CAC}"/>
              </a:ext>
            </a:extLst>
          </p:cNvPr>
          <p:cNvSpPr>
            <a:spLocks noChangeShapeType="1"/>
          </p:cNvSpPr>
          <p:nvPr/>
        </p:nvSpPr>
        <p:spPr bwMode="auto">
          <a:xfrm flipH="1">
            <a:off x="7386718" y="172815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6" name="Line 14">
            <a:extLst>
              <a:ext uri="{FF2B5EF4-FFF2-40B4-BE49-F238E27FC236}">
                <a16:creationId xmlns:a16="http://schemas.microsoft.com/office/drawing/2014/main" id="{959E0FD8-604C-681E-5960-8784CF4CAE9E}"/>
              </a:ext>
            </a:extLst>
          </p:cNvPr>
          <p:cNvSpPr>
            <a:spLocks noChangeShapeType="1"/>
          </p:cNvSpPr>
          <p:nvPr/>
        </p:nvSpPr>
        <p:spPr bwMode="auto">
          <a:xfrm flipH="1">
            <a:off x="4796263" y="1728155"/>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0">
            <a:extLst>
              <a:ext uri="{FF2B5EF4-FFF2-40B4-BE49-F238E27FC236}">
                <a16:creationId xmlns:a16="http://schemas.microsoft.com/office/drawing/2014/main" id="{F89E2DDE-8ACD-3FED-CF0F-6DB75B96C650}"/>
              </a:ext>
            </a:extLst>
          </p:cNvPr>
          <p:cNvSpPr>
            <a:spLocks noChangeShapeType="1"/>
          </p:cNvSpPr>
          <p:nvPr/>
        </p:nvSpPr>
        <p:spPr bwMode="auto">
          <a:xfrm>
            <a:off x="2122896"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1">
            <a:extLst>
              <a:ext uri="{FF2B5EF4-FFF2-40B4-BE49-F238E27FC236}">
                <a16:creationId xmlns:a16="http://schemas.microsoft.com/office/drawing/2014/main" id="{639E277B-95ED-9E3B-A7B2-72214D0D2DD6}"/>
              </a:ext>
            </a:extLst>
          </p:cNvPr>
          <p:cNvSpPr>
            <a:spLocks noChangeShapeType="1"/>
          </p:cNvSpPr>
          <p:nvPr/>
        </p:nvSpPr>
        <p:spPr bwMode="auto">
          <a:xfrm>
            <a:off x="3491210"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5">
            <a:extLst>
              <a:ext uri="{FF2B5EF4-FFF2-40B4-BE49-F238E27FC236}">
                <a16:creationId xmlns:a16="http://schemas.microsoft.com/office/drawing/2014/main" id="{2F725920-71A3-D2D7-622F-BCFB710C5DB1}"/>
              </a:ext>
            </a:extLst>
          </p:cNvPr>
          <p:cNvSpPr>
            <a:spLocks noChangeShapeType="1"/>
          </p:cNvSpPr>
          <p:nvPr/>
        </p:nvSpPr>
        <p:spPr bwMode="auto">
          <a:xfrm>
            <a:off x="6055001"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A926A33B-8DAE-1859-B396-0B57B9B3CB58}"/>
              </a:ext>
            </a:extLst>
          </p:cNvPr>
          <p:cNvSpPr>
            <a:spLocks noChangeShapeType="1"/>
          </p:cNvSpPr>
          <p:nvPr/>
        </p:nvSpPr>
        <p:spPr bwMode="auto">
          <a:xfrm flipH="1">
            <a:off x="8622878" y="1694141"/>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Rectangle 30">
            <a:extLst>
              <a:ext uri="{FF2B5EF4-FFF2-40B4-BE49-F238E27FC236}">
                <a16:creationId xmlns:a16="http://schemas.microsoft.com/office/drawing/2014/main" id="{3A3A0B94-1D55-E0CF-18E6-2689CCB13BBB}"/>
              </a:ext>
            </a:extLst>
          </p:cNvPr>
          <p:cNvSpPr>
            <a:spLocks noChangeArrowheads="1"/>
          </p:cNvSpPr>
          <p:nvPr/>
        </p:nvSpPr>
        <p:spPr bwMode="auto">
          <a:xfrm>
            <a:off x="9884353" y="1683662"/>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41" name="Line 15">
            <a:extLst>
              <a:ext uri="{FF2B5EF4-FFF2-40B4-BE49-F238E27FC236}">
                <a16:creationId xmlns:a16="http://schemas.microsoft.com/office/drawing/2014/main" id="{053822A8-72CF-97E5-2EF1-BB5F76DE75A2}"/>
              </a:ext>
            </a:extLst>
          </p:cNvPr>
          <p:cNvSpPr>
            <a:spLocks noChangeShapeType="1"/>
          </p:cNvSpPr>
          <p:nvPr/>
        </p:nvSpPr>
        <p:spPr bwMode="auto">
          <a:xfrm flipH="1">
            <a:off x="9919011" y="167699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sp>
        <p:nvSpPr>
          <p:cNvPr id="42" name="Text Box 26">
            <a:extLst>
              <a:ext uri="{FF2B5EF4-FFF2-40B4-BE49-F238E27FC236}">
                <a16:creationId xmlns:a16="http://schemas.microsoft.com/office/drawing/2014/main" id="{F26C83E6-9B8E-0A9C-7F87-FF8F3BA9EFCD}"/>
              </a:ext>
            </a:extLst>
          </p:cNvPr>
          <p:cNvSpPr txBox="1">
            <a:spLocks noChangeArrowheads="1"/>
          </p:cNvSpPr>
          <p:nvPr/>
        </p:nvSpPr>
        <p:spPr bwMode="auto">
          <a:xfrm flipH="1">
            <a:off x="803899" y="2361161"/>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44" name="Isosceles Triangle 43">
            <a:extLst>
              <a:ext uri="{FF2B5EF4-FFF2-40B4-BE49-F238E27FC236}">
                <a16:creationId xmlns:a16="http://schemas.microsoft.com/office/drawing/2014/main" id="{000650BE-08FB-CB96-BC5D-989DEC23D1D4}"/>
              </a:ext>
            </a:extLst>
          </p:cNvPr>
          <p:cNvSpPr>
            <a:spLocks noChangeArrowheads="1"/>
          </p:cNvSpPr>
          <p:nvPr/>
        </p:nvSpPr>
        <p:spPr bwMode="auto">
          <a:xfrm flipH="1">
            <a:off x="992268" y="2170682"/>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67" name="Rectangle 66">
            <a:extLst>
              <a:ext uri="{FF2B5EF4-FFF2-40B4-BE49-F238E27FC236}">
                <a16:creationId xmlns:a16="http://schemas.microsoft.com/office/drawing/2014/main" id="{52E743BA-E8AE-C177-7159-C87179743B5F}"/>
              </a:ext>
            </a:extLst>
          </p:cNvPr>
          <p:cNvSpPr/>
          <p:nvPr/>
        </p:nvSpPr>
        <p:spPr>
          <a:xfrm>
            <a:off x="1030624" y="3060111"/>
            <a:ext cx="1111020" cy="173402"/>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68" name="Isosceles Triangle 67">
            <a:extLst>
              <a:ext uri="{FF2B5EF4-FFF2-40B4-BE49-F238E27FC236}">
                <a16:creationId xmlns:a16="http://schemas.microsoft.com/office/drawing/2014/main" id="{35CE6954-FDCC-5374-FCDA-B4104816996E}"/>
              </a:ext>
            </a:extLst>
          </p:cNvPr>
          <p:cNvSpPr>
            <a:spLocks noChangeArrowheads="1"/>
          </p:cNvSpPr>
          <p:nvPr/>
        </p:nvSpPr>
        <p:spPr bwMode="auto">
          <a:xfrm flipH="1">
            <a:off x="2018875" y="219773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69" name="Text Box 26">
            <a:extLst>
              <a:ext uri="{FF2B5EF4-FFF2-40B4-BE49-F238E27FC236}">
                <a16:creationId xmlns:a16="http://schemas.microsoft.com/office/drawing/2014/main" id="{BEDE620C-94EC-4F5F-964C-C55943428387}"/>
              </a:ext>
            </a:extLst>
          </p:cNvPr>
          <p:cNvSpPr txBox="1">
            <a:spLocks noChangeArrowheads="1"/>
          </p:cNvSpPr>
          <p:nvPr/>
        </p:nvSpPr>
        <p:spPr bwMode="auto">
          <a:xfrm flipH="1">
            <a:off x="1601364" y="2361161"/>
            <a:ext cx="1256193"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70" name="Rectangle 69">
            <a:extLst>
              <a:ext uri="{FF2B5EF4-FFF2-40B4-BE49-F238E27FC236}">
                <a16:creationId xmlns:a16="http://schemas.microsoft.com/office/drawing/2014/main" id="{013418C8-0519-12D6-514D-5108F7D6D136}"/>
              </a:ext>
            </a:extLst>
          </p:cNvPr>
          <p:cNvSpPr/>
          <p:nvPr/>
        </p:nvSpPr>
        <p:spPr>
          <a:xfrm>
            <a:off x="2133167" y="3298940"/>
            <a:ext cx="8961120" cy="266858"/>
          </a:xfrm>
          <a:prstGeom prst="rect">
            <a:avLst/>
          </a:prstGeom>
          <a:gradFill flip="none" rotWithShape="1">
            <a:gsLst>
              <a:gs pos="0">
                <a:schemeClr val="accent1">
                  <a:lumMod val="5000"/>
                  <a:lumOff val="95000"/>
                </a:schemeClr>
              </a:gs>
              <a:gs pos="0">
                <a:schemeClr val="accent1"/>
              </a:gs>
              <a:gs pos="100000">
                <a:srgbClr val="FFFF00"/>
              </a:gs>
              <a:gs pos="40000">
                <a:schemeClr val="accent1"/>
              </a:gs>
              <a:gs pos="50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amendment text development</a:t>
            </a:r>
          </a:p>
        </p:txBody>
      </p:sp>
      <p:cxnSp>
        <p:nvCxnSpPr>
          <p:cNvPr id="71" name="Straight Connector 70">
            <a:extLst>
              <a:ext uri="{FF2B5EF4-FFF2-40B4-BE49-F238E27FC236}">
                <a16:creationId xmlns:a16="http://schemas.microsoft.com/office/drawing/2014/main" id="{AC1612A4-07EB-1F0A-D76D-C9BD05850E7F}"/>
              </a:ext>
            </a:extLst>
          </p:cNvPr>
          <p:cNvCxnSpPr>
            <a:cxnSpLocks/>
          </p:cNvCxnSpPr>
          <p:nvPr/>
        </p:nvCxnSpPr>
        <p:spPr bwMode="auto">
          <a:xfrm flipV="1">
            <a:off x="1029481" y="3249993"/>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2" name="Isosceles Triangle 71">
            <a:extLst>
              <a:ext uri="{FF2B5EF4-FFF2-40B4-BE49-F238E27FC236}">
                <a16:creationId xmlns:a16="http://schemas.microsoft.com/office/drawing/2014/main" id="{26A92764-F114-9E79-FAEC-12F7F3BA950B}"/>
              </a:ext>
            </a:extLst>
          </p:cNvPr>
          <p:cNvSpPr>
            <a:spLocks noChangeArrowheads="1"/>
          </p:cNvSpPr>
          <p:nvPr/>
        </p:nvSpPr>
        <p:spPr bwMode="auto">
          <a:xfrm>
            <a:off x="5935888" y="218116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3" name="Text Box 26">
            <a:extLst>
              <a:ext uri="{FF2B5EF4-FFF2-40B4-BE49-F238E27FC236}">
                <a16:creationId xmlns:a16="http://schemas.microsoft.com/office/drawing/2014/main" id="{2E5EF2A9-C6DB-4D2C-54D0-C5C3AA82E8B6}"/>
              </a:ext>
            </a:extLst>
          </p:cNvPr>
          <p:cNvSpPr txBox="1">
            <a:spLocks noChangeArrowheads="1"/>
          </p:cNvSpPr>
          <p:nvPr/>
        </p:nvSpPr>
        <p:spPr bwMode="auto">
          <a:xfrm flipH="1">
            <a:off x="5682632"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WG ballot</a:t>
            </a:r>
          </a:p>
        </p:txBody>
      </p:sp>
      <p:grpSp>
        <p:nvGrpSpPr>
          <p:cNvPr id="19" name="Group 18">
            <a:extLst>
              <a:ext uri="{FF2B5EF4-FFF2-40B4-BE49-F238E27FC236}">
                <a16:creationId xmlns:a16="http://schemas.microsoft.com/office/drawing/2014/main" id="{E7BA46E3-5383-EB29-BEA4-05B6B9822161}"/>
              </a:ext>
            </a:extLst>
          </p:cNvPr>
          <p:cNvGrpSpPr/>
          <p:nvPr/>
        </p:nvGrpSpPr>
        <p:grpSpPr>
          <a:xfrm>
            <a:off x="6456040" y="2196364"/>
            <a:ext cx="846911" cy="583719"/>
            <a:chOff x="7321734" y="2168072"/>
            <a:chExt cx="846911" cy="583719"/>
          </a:xfrm>
        </p:grpSpPr>
        <p:sp>
          <p:nvSpPr>
            <p:cNvPr id="74" name="Isosceles Triangle 73">
              <a:extLst>
                <a:ext uri="{FF2B5EF4-FFF2-40B4-BE49-F238E27FC236}">
                  <a16:creationId xmlns:a16="http://schemas.microsoft.com/office/drawing/2014/main" id="{7EBE38FB-862D-F7EA-9496-BC4C3964FD4D}"/>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5" name="Text Box 26">
              <a:extLst>
                <a:ext uri="{FF2B5EF4-FFF2-40B4-BE49-F238E27FC236}">
                  <a16:creationId xmlns:a16="http://schemas.microsoft.com/office/drawing/2014/main" id="{3365A062-102D-1834-A813-C4D3B9BF37FF}"/>
                </a:ext>
              </a:extLst>
            </p:cNvPr>
            <p:cNvSpPr txBox="1">
              <a:spLocks noChangeArrowheads="1"/>
            </p:cNvSpPr>
            <p:nvPr/>
          </p:nvSpPr>
          <p:spPr bwMode="auto">
            <a:xfrm flipH="1">
              <a:off x="7321734"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Recirc 03/24</a:t>
              </a:r>
            </a:p>
          </p:txBody>
        </p:sp>
      </p:grpSp>
      <p:cxnSp>
        <p:nvCxnSpPr>
          <p:cNvPr id="78" name="Straight Connector 77">
            <a:extLst>
              <a:ext uri="{FF2B5EF4-FFF2-40B4-BE49-F238E27FC236}">
                <a16:creationId xmlns:a16="http://schemas.microsoft.com/office/drawing/2014/main" id="{2EE50FFE-09D5-3FE8-6FED-726676D84E30}"/>
              </a:ext>
            </a:extLst>
          </p:cNvPr>
          <p:cNvCxnSpPr>
            <a:cxnSpLocks/>
          </p:cNvCxnSpPr>
          <p:nvPr/>
        </p:nvCxnSpPr>
        <p:spPr bwMode="auto">
          <a:xfrm flipV="1">
            <a:off x="2141712" y="3602578"/>
            <a:ext cx="393192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9" name="Isosceles Triangle 78">
            <a:extLst>
              <a:ext uri="{FF2B5EF4-FFF2-40B4-BE49-F238E27FC236}">
                <a16:creationId xmlns:a16="http://schemas.microsoft.com/office/drawing/2014/main" id="{8DA98FE8-5D6A-B524-B5CE-D9E378910FF6}"/>
              </a:ext>
            </a:extLst>
          </p:cNvPr>
          <p:cNvSpPr>
            <a:spLocks noChangeArrowheads="1"/>
          </p:cNvSpPr>
          <p:nvPr/>
        </p:nvSpPr>
        <p:spPr bwMode="auto">
          <a:xfrm flipH="1">
            <a:off x="10467485"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80" name="Text Box 26">
            <a:extLst>
              <a:ext uri="{FF2B5EF4-FFF2-40B4-BE49-F238E27FC236}">
                <a16:creationId xmlns:a16="http://schemas.microsoft.com/office/drawing/2014/main" id="{D686F88D-8CFD-F2F8-8FF0-30AC7A7B6D76}"/>
              </a:ext>
            </a:extLst>
          </p:cNvPr>
          <p:cNvSpPr txBox="1">
            <a:spLocks noChangeArrowheads="1"/>
          </p:cNvSpPr>
          <p:nvPr/>
        </p:nvSpPr>
        <p:spPr bwMode="auto">
          <a:xfrm flipH="1">
            <a:off x="10214229"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SA</a:t>
            </a:r>
          </a:p>
        </p:txBody>
      </p:sp>
      <p:sp>
        <p:nvSpPr>
          <p:cNvPr id="7" name="Rectangle 6">
            <a:extLst>
              <a:ext uri="{FF2B5EF4-FFF2-40B4-BE49-F238E27FC236}">
                <a16:creationId xmlns:a16="http://schemas.microsoft.com/office/drawing/2014/main" id="{ED43BC3B-76A3-7EC9-8880-D99BCC601081}"/>
              </a:ext>
            </a:extLst>
          </p:cNvPr>
          <p:cNvSpPr/>
          <p:nvPr/>
        </p:nvSpPr>
        <p:spPr>
          <a:xfrm>
            <a:off x="6055001" y="3810213"/>
            <a:ext cx="822960" cy="266859"/>
          </a:xfrm>
          <a:prstGeom prst="rect">
            <a:avLst/>
          </a:prstGeom>
          <a:gradFill flip="none" rotWithShape="1">
            <a:gsLst>
              <a:gs pos="0">
                <a:schemeClr val="accent1">
                  <a:lumMod val="5000"/>
                  <a:lumOff val="95000"/>
                </a:schemeClr>
              </a:gs>
              <a:gs pos="0">
                <a:schemeClr val="accent1"/>
              </a:gs>
              <a:gs pos="100000">
                <a:srgbClr val="FFFF00"/>
              </a:gs>
              <a:gs pos="2000">
                <a:schemeClr val="accent1"/>
              </a:gs>
              <a:gs pos="24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D2.0 </a:t>
            </a:r>
          </a:p>
        </p:txBody>
      </p:sp>
      <p:grpSp>
        <p:nvGrpSpPr>
          <p:cNvPr id="33" name="Group 32">
            <a:extLst>
              <a:ext uri="{FF2B5EF4-FFF2-40B4-BE49-F238E27FC236}">
                <a16:creationId xmlns:a16="http://schemas.microsoft.com/office/drawing/2014/main" id="{5F7A5DDD-FDCA-651B-4F6E-2B38E380AE54}"/>
              </a:ext>
            </a:extLst>
          </p:cNvPr>
          <p:cNvGrpSpPr/>
          <p:nvPr/>
        </p:nvGrpSpPr>
        <p:grpSpPr>
          <a:xfrm>
            <a:off x="7846162" y="2131684"/>
            <a:ext cx="1050648" cy="1087354"/>
            <a:chOff x="8705473" y="2168072"/>
            <a:chExt cx="1050648" cy="1087354"/>
          </a:xfrm>
        </p:grpSpPr>
        <p:sp>
          <p:nvSpPr>
            <p:cNvPr id="76" name="Isosceles Triangle 75">
              <a:extLst>
                <a:ext uri="{FF2B5EF4-FFF2-40B4-BE49-F238E27FC236}">
                  <a16:creationId xmlns:a16="http://schemas.microsoft.com/office/drawing/2014/main" id="{9D6EC8B7-F456-EBF3-CCF0-C1C708885108}"/>
                </a:ext>
              </a:extLst>
            </p:cNvPr>
            <p:cNvSpPr>
              <a:spLocks noChangeArrowheads="1"/>
            </p:cNvSpPr>
            <p:nvPr/>
          </p:nvSpPr>
          <p:spPr bwMode="auto">
            <a:xfrm flipH="1">
              <a:off x="9227118"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7" name="Text Box 26">
              <a:extLst>
                <a:ext uri="{FF2B5EF4-FFF2-40B4-BE49-F238E27FC236}">
                  <a16:creationId xmlns:a16="http://schemas.microsoft.com/office/drawing/2014/main" id="{A60D0AB6-5A3D-7C69-D9E1-817205D9A9F5}"/>
                </a:ext>
              </a:extLst>
            </p:cNvPr>
            <p:cNvSpPr txBox="1">
              <a:spLocks noChangeArrowheads="1"/>
            </p:cNvSpPr>
            <p:nvPr/>
          </p:nvSpPr>
          <p:spPr bwMode="auto">
            <a:xfrm flipH="1">
              <a:off x="8909210"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SA</a:t>
              </a:r>
            </a:p>
            <a:p>
              <a:pPr algn="ctr"/>
              <a:r>
                <a:rPr lang="en-US" altLang="en-US" sz="1000" dirty="0">
                  <a:latin typeface="Arial" panose="020B0604020202020204" pitchFamily="34" charset="0"/>
                  <a:cs typeface="Arial" panose="020B0604020202020204" pitchFamily="34" charset="0"/>
                </a:rPr>
                <a:t>07/24</a:t>
              </a:r>
            </a:p>
          </p:txBody>
        </p:sp>
        <p:sp>
          <p:nvSpPr>
            <p:cNvPr id="15" name="Isosceles Triangle 14">
              <a:extLst>
                <a:ext uri="{FF2B5EF4-FFF2-40B4-BE49-F238E27FC236}">
                  <a16:creationId xmlns:a16="http://schemas.microsoft.com/office/drawing/2014/main" id="{85B8D61D-2138-73A3-1D8C-C7684FBF6F81}"/>
                </a:ext>
              </a:extLst>
            </p:cNvPr>
            <p:cNvSpPr>
              <a:spLocks noChangeArrowheads="1"/>
            </p:cNvSpPr>
            <p:nvPr/>
          </p:nvSpPr>
          <p:spPr bwMode="auto">
            <a:xfrm flipH="1">
              <a:off x="8958729" y="2671707"/>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6" name="Text Box 26">
              <a:extLst>
                <a:ext uri="{FF2B5EF4-FFF2-40B4-BE49-F238E27FC236}">
                  <a16:creationId xmlns:a16="http://schemas.microsoft.com/office/drawing/2014/main" id="{B0BF20E2-E0A8-8D6F-3244-243AA2E39C1E}"/>
                </a:ext>
              </a:extLst>
            </p:cNvPr>
            <p:cNvSpPr txBox="1">
              <a:spLocks noChangeArrowheads="1"/>
            </p:cNvSpPr>
            <p:nvPr/>
          </p:nvSpPr>
          <p:spPr bwMode="auto">
            <a:xfrm flipH="1">
              <a:off x="8705473" y="2864796"/>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WG ballot 7/24</a:t>
              </a:r>
            </a:p>
          </p:txBody>
        </p:sp>
      </p:grpSp>
      <p:sp>
        <p:nvSpPr>
          <p:cNvPr id="17" name="Rectangle 16">
            <a:extLst>
              <a:ext uri="{FF2B5EF4-FFF2-40B4-BE49-F238E27FC236}">
                <a16:creationId xmlns:a16="http://schemas.microsoft.com/office/drawing/2014/main" id="{8DF4CEFA-24DB-B718-6CB4-42572EC91263}"/>
              </a:ext>
            </a:extLst>
          </p:cNvPr>
          <p:cNvSpPr/>
          <p:nvPr/>
        </p:nvSpPr>
        <p:spPr>
          <a:xfrm>
            <a:off x="6888088" y="4501170"/>
            <a:ext cx="1304375" cy="266858"/>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D3.0 </a:t>
            </a:r>
          </a:p>
        </p:txBody>
      </p:sp>
      <p:sp>
        <p:nvSpPr>
          <p:cNvPr id="18" name="Rectangle 17">
            <a:extLst>
              <a:ext uri="{FF2B5EF4-FFF2-40B4-BE49-F238E27FC236}">
                <a16:creationId xmlns:a16="http://schemas.microsoft.com/office/drawing/2014/main" id="{4C4DEE5D-91E7-90BF-A2A0-F99364717F3C}"/>
              </a:ext>
            </a:extLst>
          </p:cNvPr>
          <p:cNvSpPr/>
          <p:nvPr/>
        </p:nvSpPr>
        <p:spPr>
          <a:xfrm>
            <a:off x="6885205" y="4159943"/>
            <a:ext cx="677543" cy="241730"/>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MDR</a:t>
            </a:r>
          </a:p>
        </p:txBody>
      </p:sp>
      <p:grpSp>
        <p:nvGrpSpPr>
          <p:cNvPr id="20" name="Group 19">
            <a:extLst>
              <a:ext uri="{FF2B5EF4-FFF2-40B4-BE49-F238E27FC236}">
                <a16:creationId xmlns:a16="http://schemas.microsoft.com/office/drawing/2014/main" id="{029EADD2-CC4F-C24E-8232-55230CB6EA9B}"/>
              </a:ext>
            </a:extLst>
          </p:cNvPr>
          <p:cNvGrpSpPr/>
          <p:nvPr/>
        </p:nvGrpSpPr>
        <p:grpSpPr>
          <a:xfrm>
            <a:off x="6470224" y="2735131"/>
            <a:ext cx="846911" cy="429831"/>
            <a:chOff x="7321734" y="2168072"/>
            <a:chExt cx="846911" cy="429831"/>
          </a:xfrm>
        </p:grpSpPr>
        <p:sp>
          <p:nvSpPr>
            <p:cNvPr id="21" name="Isosceles Triangle 20">
              <a:extLst>
                <a:ext uri="{FF2B5EF4-FFF2-40B4-BE49-F238E27FC236}">
                  <a16:creationId xmlns:a16="http://schemas.microsoft.com/office/drawing/2014/main" id="{43F5E3CB-F677-C745-D20E-C8A417C54820}"/>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22" name="Text Box 26">
              <a:extLst>
                <a:ext uri="{FF2B5EF4-FFF2-40B4-BE49-F238E27FC236}">
                  <a16:creationId xmlns:a16="http://schemas.microsoft.com/office/drawing/2014/main" id="{9D19D750-E3E8-6118-AD44-DC0FEB6935A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start</a:t>
              </a:r>
            </a:p>
          </p:txBody>
        </p:sp>
      </p:grpSp>
      <p:grpSp>
        <p:nvGrpSpPr>
          <p:cNvPr id="23" name="Group 22">
            <a:extLst>
              <a:ext uri="{FF2B5EF4-FFF2-40B4-BE49-F238E27FC236}">
                <a16:creationId xmlns:a16="http://schemas.microsoft.com/office/drawing/2014/main" id="{EC02E0EA-8455-6517-69C1-C28F8C82F1C6}"/>
              </a:ext>
            </a:extLst>
          </p:cNvPr>
          <p:cNvGrpSpPr/>
          <p:nvPr/>
        </p:nvGrpSpPr>
        <p:grpSpPr>
          <a:xfrm>
            <a:off x="7118015" y="2739043"/>
            <a:ext cx="846911" cy="429831"/>
            <a:chOff x="7321734" y="2168072"/>
            <a:chExt cx="846911" cy="429831"/>
          </a:xfrm>
        </p:grpSpPr>
        <p:sp>
          <p:nvSpPr>
            <p:cNvPr id="25" name="Isosceles Triangle 24">
              <a:extLst>
                <a:ext uri="{FF2B5EF4-FFF2-40B4-BE49-F238E27FC236}">
                  <a16:creationId xmlns:a16="http://schemas.microsoft.com/office/drawing/2014/main" id="{2CF913C1-0695-71EF-803F-F0FD2B318186}"/>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2" name="Text Box 26">
              <a:extLst>
                <a:ext uri="{FF2B5EF4-FFF2-40B4-BE49-F238E27FC236}">
                  <a16:creationId xmlns:a16="http://schemas.microsoft.com/office/drawing/2014/main" id="{2110EAA4-D4E4-0F99-78FF-A4B093A97B3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a:t>
              </a:r>
              <a:r>
                <a:rPr lang="en-US" altLang="en-US" sz="1000" dirty="0" err="1">
                  <a:latin typeface="Arial" panose="020B0604020202020204" pitchFamily="34" charset="0"/>
                  <a:cs typeface="Arial" panose="020B0604020202020204" pitchFamily="34" charset="0"/>
                </a:rPr>
                <a:t>cmp</a:t>
              </a:r>
              <a:endParaRPr lang="en-US" altLang="en-US" sz="1000" dirty="0">
                <a:latin typeface="Arial" panose="020B0604020202020204" pitchFamily="34" charset="0"/>
                <a:cs typeface="Arial" panose="020B0604020202020204" pitchFamily="34" charset="0"/>
              </a:endParaRPr>
            </a:p>
          </p:txBody>
        </p:sp>
      </p:grpSp>
      <p:sp>
        <p:nvSpPr>
          <p:cNvPr id="34" name="Rectangle 33">
            <a:extLst>
              <a:ext uri="{FF2B5EF4-FFF2-40B4-BE49-F238E27FC236}">
                <a16:creationId xmlns:a16="http://schemas.microsoft.com/office/drawing/2014/main" id="{816A9EB5-357B-C1F0-C6F4-C069F8E97C1D}"/>
              </a:ext>
            </a:extLst>
          </p:cNvPr>
          <p:cNvSpPr/>
          <p:nvPr/>
        </p:nvSpPr>
        <p:spPr>
          <a:xfrm>
            <a:off x="8475807" y="4501170"/>
            <a:ext cx="548640" cy="266858"/>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D4.0 </a:t>
            </a:r>
          </a:p>
        </p:txBody>
      </p:sp>
      <p:sp>
        <p:nvSpPr>
          <p:cNvPr id="35" name="Rectangle 34">
            <a:extLst>
              <a:ext uri="{FF2B5EF4-FFF2-40B4-BE49-F238E27FC236}">
                <a16:creationId xmlns:a16="http://schemas.microsoft.com/office/drawing/2014/main" id="{C0CD3C97-315D-979C-8B97-BC99B751C835}"/>
              </a:ext>
            </a:extLst>
          </p:cNvPr>
          <p:cNvSpPr/>
          <p:nvPr/>
        </p:nvSpPr>
        <p:spPr>
          <a:xfrm>
            <a:off x="9022777" y="4494272"/>
            <a:ext cx="548640" cy="273755"/>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D5.0 </a:t>
            </a:r>
          </a:p>
        </p:txBody>
      </p:sp>
      <p:grpSp>
        <p:nvGrpSpPr>
          <p:cNvPr id="43" name="Group 42">
            <a:extLst>
              <a:ext uri="{FF2B5EF4-FFF2-40B4-BE49-F238E27FC236}">
                <a16:creationId xmlns:a16="http://schemas.microsoft.com/office/drawing/2014/main" id="{CDCEDEF3-C383-F27C-599A-3C64AC93950E}"/>
              </a:ext>
            </a:extLst>
          </p:cNvPr>
          <p:cNvGrpSpPr/>
          <p:nvPr/>
        </p:nvGrpSpPr>
        <p:grpSpPr>
          <a:xfrm>
            <a:off x="9137521" y="2135494"/>
            <a:ext cx="846911" cy="583719"/>
            <a:chOff x="8748009" y="2135494"/>
            <a:chExt cx="846911" cy="583719"/>
          </a:xfrm>
        </p:grpSpPr>
        <p:sp>
          <p:nvSpPr>
            <p:cNvPr id="37" name="Isosceles Triangle 36">
              <a:extLst>
                <a:ext uri="{FF2B5EF4-FFF2-40B4-BE49-F238E27FC236}">
                  <a16:creationId xmlns:a16="http://schemas.microsoft.com/office/drawing/2014/main" id="{BE275D04-0E55-783A-2F10-024343DE6C21}"/>
                </a:ext>
              </a:extLst>
            </p:cNvPr>
            <p:cNvSpPr>
              <a:spLocks noChangeArrowheads="1"/>
            </p:cNvSpPr>
            <p:nvPr/>
          </p:nvSpPr>
          <p:spPr bwMode="auto">
            <a:xfrm flipH="1">
              <a:off x="9065917" y="2135494"/>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8" name="Text Box 26">
              <a:extLst>
                <a:ext uri="{FF2B5EF4-FFF2-40B4-BE49-F238E27FC236}">
                  <a16:creationId xmlns:a16="http://schemas.microsoft.com/office/drawing/2014/main" id="{925CCA4D-2238-A360-9DEE-5E20B6E27453}"/>
                </a:ext>
              </a:extLst>
            </p:cNvPr>
            <p:cNvSpPr txBox="1">
              <a:spLocks noChangeArrowheads="1"/>
            </p:cNvSpPr>
            <p:nvPr/>
          </p:nvSpPr>
          <p:spPr bwMode="auto">
            <a:xfrm flipH="1">
              <a:off x="8748009" y="2328583"/>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SA</a:t>
              </a:r>
            </a:p>
            <a:p>
              <a:pPr algn="ctr"/>
              <a:r>
                <a:rPr lang="en-US" altLang="en-US" sz="1000" dirty="0">
                  <a:latin typeface="Arial" panose="020B0604020202020204" pitchFamily="34" charset="0"/>
                  <a:cs typeface="Arial" panose="020B0604020202020204" pitchFamily="34" charset="0"/>
                </a:rPr>
                <a:t>07/23</a:t>
              </a:r>
            </a:p>
          </p:txBody>
        </p:sp>
      </p:grpSp>
      <p:sp>
        <p:nvSpPr>
          <p:cNvPr id="39" name="Isosceles Triangle 38">
            <a:extLst>
              <a:ext uri="{FF2B5EF4-FFF2-40B4-BE49-F238E27FC236}">
                <a16:creationId xmlns:a16="http://schemas.microsoft.com/office/drawing/2014/main" id="{AC2FE1C4-C3F9-35B8-7706-22D6CDA0ECD9}"/>
              </a:ext>
            </a:extLst>
          </p:cNvPr>
          <p:cNvSpPr>
            <a:spLocks noChangeArrowheads="1"/>
          </p:cNvSpPr>
          <p:nvPr/>
        </p:nvSpPr>
        <p:spPr bwMode="auto">
          <a:xfrm flipH="1">
            <a:off x="8797528" y="2639129"/>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40" name="Text Box 26">
            <a:extLst>
              <a:ext uri="{FF2B5EF4-FFF2-40B4-BE49-F238E27FC236}">
                <a16:creationId xmlns:a16="http://schemas.microsoft.com/office/drawing/2014/main" id="{6C22E9D8-CD61-9ED2-FCE5-B0D7BA4FC6A1}"/>
              </a:ext>
            </a:extLst>
          </p:cNvPr>
          <p:cNvSpPr txBox="1">
            <a:spLocks noChangeArrowheads="1"/>
          </p:cNvSpPr>
          <p:nvPr/>
        </p:nvSpPr>
        <p:spPr bwMode="auto">
          <a:xfrm flipH="1">
            <a:off x="8544272" y="2832218"/>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SA </a:t>
            </a:r>
            <a:r>
              <a:rPr lang="en-US" altLang="en-US" sz="1000" dirty="0" err="1">
                <a:latin typeface="Arial" panose="020B0604020202020204" pitchFamily="34" charset="0"/>
                <a:cs typeface="Arial" panose="020B0604020202020204" pitchFamily="34" charset="0"/>
              </a:rPr>
              <a:t>Recir</a:t>
            </a:r>
            <a:r>
              <a:rPr lang="en-US" altLang="en-US" sz="1000" dirty="0">
                <a:latin typeface="Arial" panose="020B0604020202020204" pitchFamily="34" charset="0"/>
                <a:cs typeface="Arial" panose="020B0604020202020204" pitchFamily="34" charset="0"/>
              </a:rPr>
              <a:t>.</a:t>
            </a:r>
          </a:p>
          <a:p>
            <a:pPr algn="ctr"/>
            <a:r>
              <a:rPr lang="en-US" altLang="en-US" sz="1000" dirty="0">
                <a:latin typeface="Arial" panose="020B0604020202020204" pitchFamily="34" charset="0"/>
                <a:cs typeface="Arial" panose="020B0604020202020204" pitchFamily="34" charset="0"/>
              </a:rPr>
              <a:t>10/24</a:t>
            </a:r>
          </a:p>
        </p:txBody>
      </p:sp>
    </p:spTree>
    <p:extLst>
      <p:ext uri="{BB962C8B-B14F-4D97-AF65-F5344CB8AC3E}">
        <p14:creationId xmlns:p14="http://schemas.microsoft.com/office/powerpoint/2010/main" val="360446146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March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Tue. Jan. 30</a:t>
            </a:r>
            <a:r>
              <a:rPr lang="en-US" altLang="en-US" kern="0" baseline="30000" dirty="0"/>
              <a:t>th</a:t>
            </a:r>
            <a:r>
              <a:rPr lang="en-US" altLang="en-US" kern="0" dirty="0"/>
              <a:t> 	10:00am PT / 13:00 ET</a:t>
            </a:r>
          </a:p>
          <a:p>
            <a:pPr lvl="1">
              <a:buFont typeface="Arial" panose="020B0604020202020204" pitchFamily="34" charset="0"/>
              <a:buChar char="•"/>
            </a:pPr>
            <a:r>
              <a:rPr lang="en-US" altLang="en-US" kern="0" dirty="0"/>
              <a:t>Tue. Feb. 6</a:t>
            </a:r>
            <a:r>
              <a:rPr lang="en-US" altLang="en-US" kern="0" baseline="30000" dirty="0"/>
              <a:t>th</a:t>
            </a:r>
            <a:r>
              <a:rPr lang="en-US" altLang="en-US" kern="0" dirty="0"/>
              <a:t> 	10:00am PT / 13:00 ET</a:t>
            </a:r>
          </a:p>
          <a:p>
            <a:pPr lvl="1">
              <a:buFont typeface="Arial" panose="020B0604020202020204" pitchFamily="34" charset="0"/>
              <a:buChar char="•"/>
            </a:pPr>
            <a:r>
              <a:rPr lang="en-US" altLang="en-US" kern="0" dirty="0"/>
              <a:t>Tue. Feb. 13</a:t>
            </a:r>
            <a:r>
              <a:rPr lang="en-US" altLang="en-US" kern="0" baseline="30000" dirty="0"/>
              <a:t>h</a:t>
            </a:r>
            <a:r>
              <a:rPr lang="en-US" altLang="en-US" kern="0" dirty="0"/>
              <a:t> 	10:00am PT / 13:00 ET</a:t>
            </a:r>
            <a:r>
              <a:rPr lang="en-US" altLang="en-US" sz="2000" b="0" kern="0" baseline="30000" dirty="0">
                <a:solidFill>
                  <a:schemeClr val="tx1"/>
                </a:solidFill>
              </a:rPr>
              <a:t> ┼</a:t>
            </a:r>
            <a:endParaRPr lang="en-US" altLang="en-US" kern="0" dirty="0"/>
          </a:p>
          <a:p>
            <a:pPr lvl="1">
              <a:buFont typeface="Arial" panose="020B0604020202020204" pitchFamily="34" charset="0"/>
              <a:buChar char="•"/>
            </a:pPr>
            <a:r>
              <a:rPr lang="en-US" altLang="en-US" kern="0" dirty="0"/>
              <a:t>Tue. Feb. 20</a:t>
            </a:r>
            <a:r>
              <a:rPr lang="en-US" altLang="en-US" kern="0" baseline="30000" dirty="0"/>
              <a:t>th</a:t>
            </a:r>
            <a:r>
              <a:rPr lang="en-US" altLang="en-US" kern="0" dirty="0"/>
              <a:t> 	10:00am PT / 13:00 ET</a:t>
            </a:r>
          </a:p>
          <a:p>
            <a:pPr lvl="1">
              <a:buFont typeface="Arial" panose="020B0604020202020204" pitchFamily="34" charset="0"/>
              <a:buChar char="•"/>
            </a:pPr>
            <a:r>
              <a:rPr lang="en-US" altLang="en-US" kern="0" dirty="0"/>
              <a:t>Tue. Feb. 27</a:t>
            </a:r>
            <a:r>
              <a:rPr lang="en-US" altLang="en-US" kern="0" baseline="30000" dirty="0"/>
              <a:t>th</a:t>
            </a:r>
            <a:r>
              <a:rPr lang="en-US" altLang="en-US" kern="0" dirty="0"/>
              <a:t> 	10:00am PT / 13:00 ET</a:t>
            </a:r>
          </a:p>
          <a:p>
            <a:pPr lvl="1">
              <a:buFont typeface="Arial" panose="020B0604020202020204" pitchFamily="34" charset="0"/>
              <a:buChar char="•"/>
            </a:pPr>
            <a:r>
              <a:rPr lang="en-US" altLang="en-US" kern="0" dirty="0"/>
              <a:t>Tue. Mar. 5</a:t>
            </a:r>
            <a:r>
              <a:rPr lang="en-US" altLang="en-US" kern="0" baseline="30000" dirty="0"/>
              <a:t>th</a:t>
            </a:r>
            <a:r>
              <a:rPr lang="en-US" altLang="en-US" kern="0" dirty="0"/>
              <a:t> 	10:00am PT / 13:00 ET</a:t>
            </a:r>
            <a:r>
              <a:rPr lang="en-US" altLang="en-US" sz="2000" b="0" kern="0" baseline="30000" dirty="0">
                <a:solidFill>
                  <a:schemeClr val="tx1"/>
                </a:solidFill>
              </a:rPr>
              <a:t> ┼</a:t>
            </a:r>
            <a:endParaRPr lang="en-US" altLang="en-US" kern="0" dirty="0"/>
          </a:p>
          <a:p>
            <a:pPr marL="457200" lvl="1" indent="0"/>
            <a:endParaRPr lang="en-US" altLang="en-US" kern="0" dirty="0"/>
          </a:p>
          <a:p>
            <a:pPr lvl="1">
              <a:buFont typeface="Arial" panose="020B0604020202020204" pitchFamily="34" charset="0"/>
              <a:buChar char="•"/>
            </a:pPr>
            <a:endParaRPr lang="en-US" altLang="en-US" kern="0" baseline="30000" dirty="0"/>
          </a:p>
          <a:p>
            <a:pPr marL="0" indent="0"/>
            <a:endParaRPr lang="en-US" altLang="en-US" sz="2000" b="0" kern="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84775"/>
          </a:xfrm>
          <a:prstGeom prst="rect">
            <a:avLst/>
          </a:prstGeom>
          <a:noFill/>
        </p:spPr>
        <p:txBody>
          <a:bodyPr wrap="square" rtlCol="0">
            <a:spAutoFit/>
          </a:bodyPr>
          <a:lstStyle/>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35483192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Status and Meeting Week Progress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March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79746" y="1465225"/>
            <a:ext cx="10190067" cy="233897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200" b="0" kern="0" dirty="0"/>
              <a:t>Work completed during this meeting:</a:t>
            </a:r>
          </a:p>
          <a:p>
            <a:pPr lvl="1">
              <a:buFont typeface="Arial" panose="020B0604020202020204" pitchFamily="34" charset="0"/>
              <a:buChar char="•"/>
            </a:pPr>
            <a:r>
              <a:rPr lang="en-US" altLang="en-US" sz="1800" b="0" kern="0" dirty="0"/>
              <a:t>Assigned 2/3 of the CIDs.</a:t>
            </a:r>
          </a:p>
          <a:p>
            <a:pPr lvl="1">
              <a:buFont typeface="Arial" panose="020B0604020202020204" pitchFamily="34" charset="0"/>
              <a:buChar char="•"/>
            </a:pPr>
            <a:r>
              <a:rPr lang="en-US" altLang="en-US" sz="1800" b="0" kern="0" dirty="0"/>
              <a:t>Resol</a:t>
            </a:r>
            <a:r>
              <a:rPr lang="en-US" altLang="en-US" kern="0" dirty="0"/>
              <a:t>ved 13 comments.</a:t>
            </a:r>
            <a:endParaRPr lang="en-US" altLang="en-US" sz="1800" b="0" kern="0" dirty="0"/>
          </a:p>
          <a:p>
            <a:pPr>
              <a:buFont typeface="Arial" panose="020B0604020202020204" pitchFamily="34" charset="0"/>
              <a:buChar char="•"/>
            </a:pPr>
            <a:r>
              <a:rPr lang="en-US" b="0" dirty="0"/>
              <a:t>Work expected towards March meeting:</a:t>
            </a:r>
          </a:p>
          <a:p>
            <a:pPr lvl="1">
              <a:buFont typeface="Arial" panose="020B0604020202020204" pitchFamily="34" charset="0"/>
              <a:buChar char="•"/>
            </a:pPr>
            <a:r>
              <a:rPr lang="en-US" dirty="0"/>
              <a:t>Complete editorial comments, generate minor P802.11bk revision. </a:t>
            </a:r>
          </a:p>
          <a:p>
            <a:pPr lvl="1">
              <a:buFont typeface="Arial" panose="020B0604020202020204" pitchFamily="34" charset="0"/>
              <a:buChar char="•"/>
            </a:pPr>
            <a:r>
              <a:rPr lang="en-US" dirty="0"/>
              <a:t>Conduct comment resolution.</a:t>
            </a:r>
          </a:p>
        </p:txBody>
      </p:sp>
      <p:graphicFrame>
        <p:nvGraphicFramePr>
          <p:cNvPr id="3" name="Chart 2">
            <a:extLst>
              <a:ext uri="{FF2B5EF4-FFF2-40B4-BE49-F238E27FC236}">
                <a16:creationId xmlns:a16="http://schemas.microsoft.com/office/drawing/2014/main" id="{5BA1897E-F617-CB37-0972-339981126DAB}"/>
              </a:ext>
            </a:extLst>
          </p:cNvPr>
          <p:cNvGraphicFramePr/>
          <p:nvPr>
            <p:extLst>
              <p:ext uri="{D42A27DB-BD31-4B8C-83A1-F6EECF244321}">
                <p14:modId xmlns:p14="http://schemas.microsoft.com/office/powerpoint/2010/main" val="60678380"/>
              </p:ext>
            </p:extLst>
          </p:nvPr>
        </p:nvGraphicFramePr>
        <p:xfrm>
          <a:off x="7608168" y="3674947"/>
          <a:ext cx="4032448" cy="280046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8518888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03369212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93422180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Jan. 30</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CR submissions (as time permits)</a:t>
            </a:r>
          </a:p>
          <a:p>
            <a:pPr algn="just">
              <a:spcBef>
                <a:spcPct val="20000"/>
              </a:spcBef>
              <a:buFontTx/>
              <a:buChar char="•"/>
            </a:pPr>
            <a:r>
              <a:rPr lang="en-US" sz="1600" b="0" dirty="0"/>
              <a:t>Review telecons times –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85006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30</a:t>
            </a:r>
            <a:r>
              <a:rPr lang="en-US" altLang="en-US" baseline="30000" dirty="0">
                <a:solidFill>
                  <a:schemeClr val="tx2"/>
                </a:solidFill>
              </a:rPr>
              <a:t>th</a:t>
            </a:r>
            <a:r>
              <a:rPr lang="en-US" altLang="en-US" dirty="0">
                <a:solidFill>
                  <a:schemeClr val="tx2"/>
                </a:solidFill>
              </a:rPr>
              <a:t> Telecon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611725085"/>
              </p:ext>
            </p:extLst>
          </p:nvPr>
        </p:nvGraphicFramePr>
        <p:xfrm>
          <a:off x="914401" y="1268760"/>
          <a:ext cx="10460566" cy="307832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11-23-2124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Special order</a:t>
                      </a:r>
                    </a:p>
                  </a:txBody>
                  <a:tcPr marT="45712" marB="45712"/>
                </a:tc>
                <a:extLst>
                  <a:ext uri="{0D108BD9-81ED-4DB2-BD59-A6C34878D82A}">
                    <a16:rowId xmlns:a16="http://schemas.microsoft.com/office/drawing/2014/main" val="10001"/>
                  </a:ext>
                </a:extLst>
              </a:tr>
              <a:tr h="0">
                <a:tc>
                  <a:txBody>
                    <a:bodyPr/>
                    <a:lstStyle/>
                    <a:p>
                      <a:r>
                        <a:rPr lang="en-US" sz="1400" dirty="0"/>
                        <a:t>11-23-049</a:t>
                      </a:r>
                    </a:p>
                  </a:txBody>
                  <a:tcPr marT="45712" marB="45712"/>
                </a:tc>
                <a:tc>
                  <a:txBody>
                    <a:bodyPr/>
                    <a:lstStyle/>
                    <a:p>
                      <a:r>
                        <a:rPr lang="en-US" sz="1400" dirty="0"/>
                        <a:t>Jonathan Segev</a:t>
                      </a:r>
                    </a:p>
                  </a:txBody>
                  <a:tcPr marT="45712" marB="45712"/>
                </a:tc>
                <a:tc>
                  <a:txBody>
                    <a:bodyPr/>
                    <a:lstStyle/>
                    <a:p>
                      <a:r>
                        <a:rPr lang="en-US" sz="1400" dirty="0"/>
                        <a:t>Motion compendium </a:t>
                      </a:r>
                    </a:p>
                  </a:txBody>
                  <a:tcPr marT="45712" marB="45712"/>
                </a:tc>
                <a:tc>
                  <a:txBody>
                    <a:bodyPr/>
                    <a:lstStyle/>
                    <a:p>
                      <a:r>
                        <a:rPr lang="en-US" sz="1400" dirty="0"/>
                        <a:t>Agenda</a:t>
                      </a:r>
                    </a:p>
                  </a:txBody>
                  <a:tcPr marT="45712" marB="45712"/>
                </a:tc>
                <a:tc>
                  <a:txBody>
                    <a:bodyPr/>
                    <a:lstStyle/>
                    <a:p>
                      <a:r>
                        <a:rPr lang="en-US" sz="1400" kern="1200" dirty="0">
                          <a:solidFill>
                            <a:schemeClr val="dk1"/>
                          </a:solidFill>
                          <a:latin typeface="+mn-lt"/>
                          <a:ea typeface="+mn-ea"/>
                          <a:cs typeface="+mn-cs"/>
                        </a:rPr>
                        <a:t>Special order</a:t>
                      </a:r>
                    </a:p>
                  </a:txBody>
                  <a:tcPr marT="45712" marB="45712"/>
                </a:tc>
                <a:extLst>
                  <a:ext uri="{0D108BD9-81ED-4DB2-BD59-A6C34878D82A}">
                    <a16:rowId xmlns:a16="http://schemas.microsoft.com/office/drawing/2014/main" val="10008"/>
                  </a:ext>
                </a:extLst>
              </a:tr>
              <a:tr h="0">
                <a:tc>
                  <a:txBody>
                    <a:bodyPr/>
                    <a:lstStyle/>
                    <a:p>
                      <a:r>
                        <a:rPr lang="en-US" sz="1400" dirty="0"/>
                        <a:t>11-24-0182</a:t>
                      </a:r>
                    </a:p>
                  </a:txBody>
                  <a:tcPr marT="45712" marB="45712"/>
                </a:tc>
                <a:tc>
                  <a:txBody>
                    <a:bodyPr/>
                    <a:lstStyle/>
                    <a:p>
                      <a:r>
                        <a:rPr lang="en-US" sz="1400" dirty="0"/>
                        <a:t>Christian Berger</a:t>
                      </a:r>
                    </a:p>
                  </a:txBody>
                  <a:tcPr marT="45712" marB="45712"/>
                </a:tc>
                <a:tc>
                  <a:txBody>
                    <a:bodyPr/>
                    <a:lstStyle/>
                    <a:p>
                      <a:r>
                        <a:rPr lang="en-US" sz="1400" dirty="0"/>
                        <a:t>Lb279 comment resolution </a:t>
                      </a:r>
                      <a:r>
                        <a:rPr lang="en-US" sz="1400" dirty="0" err="1"/>
                        <a:t>eht</a:t>
                      </a:r>
                      <a:r>
                        <a:rPr lang="en-US" sz="1400" dirty="0"/>
                        <a:t> mac </a:t>
                      </a:r>
                      <a:r>
                        <a:rPr lang="en-US" sz="1400" dirty="0" err="1"/>
                        <a:t>phy</a:t>
                      </a:r>
                      <a:r>
                        <a:rPr lang="en-US" sz="1400" dirty="0"/>
                        <a:t> part-2</a:t>
                      </a:r>
                    </a:p>
                  </a:txBody>
                  <a:tcPr marT="45712" marB="45712"/>
                </a:tc>
                <a:tc>
                  <a:txBody>
                    <a:bodyPr/>
                    <a:lstStyle/>
                    <a:p>
                      <a:r>
                        <a:rPr lang="en-US" sz="1400" dirty="0"/>
                        <a:t>CR</a:t>
                      </a:r>
                    </a:p>
                  </a:txBody>
                  <a:tcPr marT="45712" marB="45712"/>
                </a:tc>
                <a:tc>
                  <a:txBody>
                    <a:bodyPr/>
                    <a:lstStyle/>
                    <a:p>
                      <a:r>
                        <a:rPr lang="en-US" sz="1400" dirty="0"/>
                        <a:t>15min</a:t>
                      </a:r>
                    </a:p>
                  </a:txBody>
                  <a:tcPr marT="45712" marB="45712"/>
                </a:tc>
                <a:extLst>
                  <a:ext uri="{0D108BD9-81ED-4DB2-BD59-A6C34878D82A}">
                    <a16:rowId xmlns:a16="http://schemas.microsoft.com/office/drawing/2014/main" val="3868341811"/>
                  </a:ext>
                </a:extLst>
              </a:tr>
              <a:tr h="0">
                <a:tc>
                  <a:txBody>
                    <a:bodyPr/>
                    <a:lstStyle/>
                    <a:p>
                      <a:r>
                        <a:rPr lang="en-US" sz="1400" dirty="0"/>
                        <a:t>11-24-0212</a:t>
                      </a:r>
                    </a:p>
                  </a:txBody>
                  <a:tcPr marT="45712" marB="45712"/>
                </a:tc>
                <a:tc>
                  <a:txBody>
                    <a:bodyPr/>
                    <a:lstStyle/>
                    <a:p>
                      <a:r>
                        <a:rPr lang="en-US" sz="1400" dirty="0"/>
                        <a:t>Ali Raissinia</a:t>
                      </a:r>
                    </a:p>
                  </a:txBody>
                  <a:tcPr marT="45712" marB="45712"/>
                </a:tc>
                <a:tc>
                  <a:txBody>
                    <a:bodyPr/>
                    <a:lstStyle/>
                    <a:p>
                      <a:r>
                        <a:rPr lang="en-US" sz="1400" dirty="0"/>
                        <a:t>LB279 Comment Resolution for CIDs in sec 9 part-1</a:t>
                      </a:r>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70min </a:t>
                      </a:r>
                    </a:p>
                  </a:txBody>
                  <a:tcPr marT="45712" marB="45712"/>
                </a:tc>
                <a:extLst>
                  <a:ext uri="{0D108BD9-81ED-4DB2-BD59-A6C34878D82A}">
                    <a16:rowId xmlns:a16="http://schemas.microsoft.com/office/drawing/2014/main" val="4288503994"/>
                  </a:ext>
                </a:extLst>
              </a:tr>
              <a:tr h="0">
                <a:tc>
                  <a:txBody>
                    <a:bodyPr/>
                    <a:lstStyle/>
                    <a:p>
                      <a:r>
                        <a:rPr lang="en-US" sz="1400" dirty="0"/>
                        <a:t>11-24-0213</a:t>
                      </a:r>
                    </a:p>
                  </a:txBody>
                  <a:tcPr marT="45712" marB="45712"/>
                </a:tc>
                <a:tc>
                  <a:txBody>
                    <a:bodyPr/>
                    <a:lstStyle/>
                    <a:p>
                      <a:r>
                        <a:rPr lang="en-US" sz="1400" dirty="0"/>
                        <a:t>Ali Raissinia</a:t>
                      </a:r>
                    </a:p>
                  </a:txBody>
                  <a:tcPr marT="45712" marB="45712"/>
                </a:tc>
                <a:tc>
                  <a:txBody>
                    <a:bodyPr/>
                    <a:lstStyle/>
                    <a:p>
                      <a:r>
                        <a:rPr lang="en-US" sz="1400" dirty="0"/>
                        <a:t>LB279 Comment Resolution for CIDs in sec 9 part-2</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3600714089"/>
                  </a:ext>
                </a:extLst>
              </a:tr>
              <a:tr h="0">
                <a:tc>
                  <a:txBody>
                    <a:bodyPr/>
                    <a:lstStyle/>
                    <a:p>
                      <a:r>
                        <a:rPr lang="en-US" sz="1400" kern="1200" dirty="0">
                          <a:solidFill>
                            <a:schemeClr val="dk1"/>
                          </a:solidFill>
                          <a:latin typeface="+mn-lt"/>
                          <a:ea typeface="+mn-ea"/>
                          <a:cs typeface="+mn-cs"/>
                        </a:rPr>
                        <a:t>11-24-0225</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EHT mac </a:t>
                      </a:r>
                      <a:r>
                        <a:rPr lang="en-US" sz="1400" kern="1200" dirty="0" err="1">
                          <a:solidFill>
                            <a:schemeClr val="dk1"/>
                          </a:solidFill>
                          <a:latin typeface="+mn-lt"/>
                          <a:ea typeface="+mn-ea"/>
                          <a:cs typeface="+mn-cs"/>
                        </a:rPr>
                        <a:t>phy</a:t>
                      </a:r>
                      <a:r>
                        <a:rPr lang="en-US" sz="1400" kern="1200" dirty="0">
                          <a:solidFill>
                            <a:schemeClr val="dk1"/>
                          </a:solidFill>
                          <a:latin typeface="+mn-lt"/>
                          <a:ea typeface="+mn-ea"/>
                          <a:cs typeface="+mn-cs"/>
                        </a:rPr>
                        <a:t> part-4.docx</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772378466"/>
                  </a:ext>
                </a:extLst>
              </a:tr>
              <a:tr h="0">
                <a:tc>
                  <a:txBody>
                    <a:bodyPr/>
                    <a:lstStyle/>
                    <a:p>
                      <a:r>
                        <a:rPr lang="en-US" sz="1400" dirty="0"/>
                        <a:t>11-24-0214</a:t>
                      </a:r>
                    </a:p>
                  </a:txBody>
                  <a:tcPr marT="45712" marB="45712"/>
                </a:tc>
                <a:tc>
                  <a:txBody>
                    <a:bodyPr/>
                    <a:lstStyle/>
                    <a:p>
                      <a:r>
                        <a:rPr lang="en-US" sz="1400" dirty="0"/>
                        <a:t>Ali Raissinia</a:t>
                      </a:r>
                    </a:p>
                  </a:txBody>
                  <a:tcPr marT="45712" marB="45712"/>
                </a:tc>
                <a:tc>
                  <a:txBody>
                    <a:bodyPr/>
                    <a:lstStyle/>
                    <a:p>
                      <a:r>
                        <a:rPr lang="en-US" sz="1400" dirty="0"/>
                        <a:t>LB279 Comment Resolution for CIDs in sec 9 part-3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2039305059"/>
                  </a:ext>
                </a:extLst>
              </a:tr>
              <a:tr h="0">
                <a:tc>
                  <a:txBody>
                    <a:bodyPr/>
                    <a:lstStyle/>
                    <a:p>
                      <a:r>
                        <a:rPr lang="en-US" sz="1400" dirty="0"/>
                        <a:t>11-24-0215</a:t>
                      </a:r>
                    </a:p>
                  </a:txBody>
                  <a:tcPr marT="45712" marB="45712"/>
                </a:tc>
                <a:tc>
                  <a:txBody>
                    <a:bodyPr/>
                    <a:lstStyle/>
                    <a:p>
                      <a:r>
                        <a:rPr lang="en-US" sz="1400" dirty="0"/>
                        <a:t>Ali Raissinia</a:t>
                      </a:r>
                    </a:p>
                  </a:txBody>
                  <a:tcPr marT="45712" marB="45712"/>
                </a:tc>
                <a:tc>
                  <a:txBody>
                    <a:bodyPr/>
                    <a:lstStyle/>
                    <a:p>
                      <a:r>
                        <a:rPr lang="en-US" sz="1400" dirty="0"/>
                        <a:t>LB279 Comment Resolution for CIDs in sec 11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761678596"/>
                  </a:ext>
                </a:extLst>
              </a:tr>
              <a:tr h="0">
                <a:tc>
                  <a:txBody>
                    <a:bodyPr/>
                    <a:lstStyle/>
                    <a:p>
                      <a:r>
                        <a:rPr lang="en-US" sz="1400" dirty="0"/>
                        <a:t>11-24-0155</a:t>
                      </a:r>
                    </a:p>
                  </a:txBody>
                  <a:tcPr marT="45712" marB="45712"/>
                </a:tc>
                <a:tc>
                  <a:txBody>
                    <a:bodyPr/>
                    <a:lstStyle/>
                    <a:p>
                      <a:r>
                        <a:rPr lang="en-US" sz="1400" dirty="0"/>
                        <a:t>Jonathan Segev</a:t>
                      </a:r>
                    </a:p>
                  </a:txBody>
                  <a:tcPr marT="45712" marB="45712"/>
                </a:tc>
                <a:tc>
                  <a:txBody>
                    <a:bodyPr/>
                    <a:lstStyle/>
                    <a:p>
                      <a:r>
                        <a:rPr lang="en-US" sz="1400" dirty="0"/>
                        <a:t>LB 279 Comment resolution – PICS</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2056648193"/>
                  </a:ext>
                </a:extLst>
              </a:tr>
            </a:tbl>
          </a:graphicData>
        </a:graphic>
      </p:graphicFrame>
    </p:spTree>
    <p:extLst>
      <p:ext uri="{BB962C8B-B14F-4D97-AF65-F5344CB8AC3E}">
        <p14:creationId xmlns:p14="http://schemas.microsoft.com/office/powerpoint/2010/main" val="26984273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for the January IEEE 802 wireless interim session:</a:t>
            </a:r>
            <a:endParaRPr lang="en-US" sz="2000" b="0" dirty="0"/>
          </a:p>
          <a:p>
            <a:pPr>
              <a:buFont typeface="Arial" panose="020B0604020202020204" pitchFamily="34" charset="0"/>
              <a:buChar char="•"/>
            </a:pPr>
            <a:r>
              <a:rPr lang="en-US" sz="2000" b="0" dirty="0"/>
              <a:t>This meeting is part of the January IEEE 802 wireless interim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here: </a:t>
            </a:r>
            <a:r>
              <a:rPr lang="en-US" sz="2000" b="0" dirty="0">
                <a:hlinkClick r:id="rId2"/>
              </a:rPr>
              <a:t>https://touchpoint.eventsair.com/2024-jan-ieee-802-wireless-interim-session</a:t>
            </a:r>
            <a:r>
              <a:rPr lang="en-US" sz="2000" b="0" dirty="0"/>
              <a:t>  </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20869813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B53D3-CC7D-9985-BF39-28F394FE6FB0}"/>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2A96A01E-FD31-1A2D-D8FB-4CF8E74B6DFF}"/>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1066AE4C-7CC7-2137-88C8-DEB61B4FCD6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8F9EA11-ACC6-E2E9-E9BC-AEE3B741EB1B}"/>
              </a:ext>
            </a:extLst>
          </p:cNvPr>
          <p:cNvSpPr>
            <a:spLocks noGrp="1"/>
          </p:cNvSpPr>
          <p:nvPr>
            <p:ph type="dt" idx="15"/>
          </p:nvPr>
        </p:nvSpPr>
        <p:spPr/>
        <p:txBody>
          <a:bodyPr/>
          <a:lstStyle/>
          <a:p>
            <a:r>
              <a:rPr lang="en-US"/>
              <a:t>March 2024</a:t>
            </a:r>
            <a:endParaRPr lang="en-GB" dirty="0"/>
          </a:p>
        </p:txBody>
      </p:sp>
      <p:graphicFrame>
        <p:nvGraphicFramePr>
          <p:cNvPr id="8" name="Table 7">
            <a:extLst>
              <a:ext uri="{FF2B5EF4-FFF2-40B4-BE49-F238E27FC236}">
                <a16:creationId xmlns:a16="http://schemas.microsoft.com/office/drawing/2014/main" id="{00C81417-4E60-CFDB-8D41-C8E720FA8899}"/>
              </a:ext>
            </a:extLst>
          </p:cNvPr>
          <p:cNvGraphicFramePr>
            <a:graphicFrameLocks noGrp="1"/>
          </p:cNvGraphicFramePr>
          <p:nvPr>
            <p:extLst>
              <p:ext uri="{D42A27DB-BD31-4B8C-83A1-F6EECF244321}">
                <p14:modId xmlns:p14="http://schemas.microsoft.com/office/powerpoint/2010/main" val="1535017074"/>
              </p:ext>
            </p:extLst>
          </p:nvPr>
        </p:nvGraphicFramePr>
        <p:xfrm>
          <a:off x="914400" y="1981200"/>
          <a:ext cx="10460566" cy="2468752"/>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4464496">
                  <a:extLst>
                    <a:ext uri="{9D8B030D-6E8A-4147-A177-3AD203B41FA5}">
                      <a16:colId xmlns:a16="http://schemas.microsoft.com/office/drawing/2014/main" val="1530723214"/>
                    </a:ext>
                  </a:extLst>
                </a:gridCol>
                <a:gridCol w="1080119">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Status</a:t>
                      </a:r>
                    </a:p>
                  </a:txBody>
                  <a:tcPr marR="36000" marT="45712" marB="45712"/>
                </a:tc>
                <a:extLst>
                  <a:ext uri="{0D108BD9-81ED-4DB2-BD59-A6C34878D82A}">
                    <a16:rowId xmlns:a16="http://schemas.microsoft.com/office/drawing/2014/main" val="758797864"/>
                  </a:ext>
                </a:extLst>
              </a:tr>
              <a:tr h="0">
                <a:tc>
                  <a:txBody>
                    <a:bodyPr/>
                    <a:lstStyle/>
                    <a:p>
                      <a:r>
                        <a:rPr lang="en-US" sz="1400" dirty="0"/>
                        <a:t>11-24-0182</a:t>
                      </a:r>
                    </a:p>
                  </a:txBody>
                  <a:tcPr marT="45712" marB="45712"/>
                </a:tc>
                <a:tc>
                  <a:txBody>
                    <a:bodyPr/>
                    <a:lstStyle/>
                    <a:p>
                      <a:r>
                        <a:rPr lang="en-US" sz="1400" dirty="0"/>
                        <a:t>Christian Berger</a:t>
                      </a:r>
                    </a:p>
                  </a:txBody>
                  <a:tcPr marT="45712" marB="45712"/>
                </a:tc>
                <a:tc>
                  <a:txBody>
                    <a:bodyPr/>
                    <a:lstStyle/>
                    <a:p>
                      <a:r>
                        <a:rPr lang="en-US" sz="1400" dirty="0"/>
                        <a:t>Lb279 comment resolution </a:t>
                      </a:r>
                      <a:r>
                        <a:rPr lang="en-US" sz="1400" dirty="0" err="1"/>
                        <a:t>eht</a:t>
                      </a:r>
                      <a:r>
                        <a:rPr lang="en-US" sz="1400" dirty="0"/>
                        <a:t> mac </a:t>
                      </a:r>
                      <a:r>
                        <a:rPr lang="en-US" sz="1400" dirty="0" err="1"/>
                        <a:t>phy</a:t>
                      </a:r>
                      <a:r>
                        <a:rPr lang="en-US" sz="1400" dirty="0"/>
                        <a:t> part-2</a:t>
                      </a:r>
                    </a:p>
                  </a:txBody>
                  <a:tcPr marT="45712" marB="45712"/>
                </a:tc>
                <a:tc>
                  <a:txBody>
                    <a:bodyPr/>
                    <a:lstStyle/>
                    <a:p>
                      <a:r>
                        <a:rPr lang="en-US" sz="1400" dirty="0"/>
                        <a:t>CR</a:t>
                      </a:r>
                    </a:p>
                  </a:txBody>
                  <a:tcPr marT="45712" marB="45712"/>
                </a:tc>
                <a:tc>
                  <a:txBody>
                    <a:bodyPr/>
                    <a:lstStyle/>
                    <a:p>
                      <a:endParaRPr lang="en-US" sz="1400" dirty="0"/>
                    </a:p>
                  </a:txBody>
                  <a:tcPr marT="45712" marB="45712"/>
                </a:tc>
                <a:extLst>
                  <a:ext uri="{0D108BD9-81ED-4DB2-BD59-A6C34878D82A}">
                    <a16:rowId xmlns:a16="http://schemas.microsoft.com/office/drawing/2014/main" val="2631061202"/>
                  </a:ext>
                </a:extLst>
              </a:tr>
              <a:tr h="0">
                <a:tc>
                  <a:txBody>
                    <a:bodyPr/>
                    <a:lstStyle/>
                    <a:p>
                      <a:r>
                        <a:rPr lang="en-US" sz="1400" dirty="0"/>
                        <a:t>11-24-0212</a:t>
                      </a:r>
                    </a:p>
                  </a:txBody>
                  <a:tcPr marT="45712" marB="45712"/>
                </a:tc>
                <a:tc>
                  <a:txBody>
                    <a:bodyPr/>
                    <a:lstStyle/>
                    <a:p>
                      <a:r>
                        <a:rPr lang="en-US" sz="1400" dirty="0"/>
                        <a:t>Ali Raissinia</a:t>
                      </a:r>
                    </a:p>
                  </a:txBody>
                  <a:tcPr marT="45712" marB="45712"/>
                </a:tc>
                <a:tc>
                  <a:txBody>
                    <a:bodyPr/>
                    <a:lstStyle/>
                    <a:p>
                      <a:r>
                        <a:rPr lang="en-US" sz="1400" dirty="0"/>
                        <a:t>LB279 Comment Resolution for CIDs in sec 9 part-1</a:t>
                      </a:r>
                    </a:p>
                  </a:txBody>
                  <a:tcPr marT="45712" marB="45712"/>
                </a:tc>
                <a:tc>
                  <a:txBody>
                    <a:bodyPr/>
                    <a:lstStyle/>
                    <a:p>
                      <a:r>
                        <a:rPr lang="en-US" sz="1400" dirty="0"/>
                        <a:t>CR</a:t>
                      </a:r>
                    </a:p>
                  </a:txBody>
                  <a:tcPr marT="45712" marB="45712"/>
                </a:tc>
                <a:tc>
                  <a:txBody>
                    <a:bodyPr/>
                    <a:lstStyle/>
                    <a:p>
                      <a:r>
                        <a:rPr lang="en-US" sz="1400" dirty="0"/>
                        <a:t>Updates </a:t>
                      </a: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671865739"/>
                  </a:ext>
                </a:extLst>
              </a:tr>
              <a:tr h="0">
                <a:tc>
                  <a:txBody>
                    <a:bodyPr/>
                    <a:lstStyle/>
                    <a:p>
                      <a:r>
                        <a:rPr lang="en-US" sz="1400" dirty="0"/>
                        <a:t>11-24-0213</a:t>
                      </a:r>
                    </a:p>
                  </a:txBody>
                  <a:tcPr marT="45712" marB="45712"/>
                </a:tc>
                <a:tc>
                  <a:txBody>
                    <a:bodyPr/>
                    <a:lstStyle/>
                    <a:p>
                      <a:r>
                        <a:rPr lang="en-US" sz="1400" dirty="0"/>
                        <a:t>Ali Raissinia</a:t>
                      </a:r>
                    </a:p>
                  </a:txBody>
                  <a:tcPr marT="45712" marB="45712"/>
                </a:tc>
                <a:tc>
                  <a:txBody>
                    <a:bodyPr/>
                    <a:lstStyle/>
                    <a:p>
                      <a:r>
                        <a:rPr lang="en-US" sz="1400" dirty="0"/>
                        <a:t>LB279 Comment Resolution for CIDs in sec 9 part-2</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Awaits 1</a:t>
                      </a:r>
                      <a:r>
                        <a:rPr lang="en-US" sz="1400" kern="1200" baseline="30000" dirty="0">
                          <a:solidFill>
                            <a:schemeClr val="dk1"/>
                          </a:solidFill>
                          <a:latin typeface="+mn-lt"/>
                          <a:ea typeface="+mn-ea"/>
                          <a:cs typeface="+mn-cs"/>
                        </a:rPr>
                        <a:t>st</a:t>
                      </a:r>
                      <a:r>
                        <a:rPr lang="en-US" sz="1400" kern="1200" dirty="0">
                          <a:solidFill>
                            <a:schemeClr val="dk1"/>
                          </a:solidFill>
                          <a:latin typeface="+mn-lt"/>
                          <a:ea typeface="+mn-ea"/>
                          <a:cs typeface="+mn-cs"/>
                        </a:rPr>
                        <a:t> time</a:t>
                      </a:r>
                    </a:p>
                  </a:txBody>
                  <a:tcPr marT="45712" marB="45712"/>
                </a:tc>
                <a:extLst>
                  <a:ext uri="{0D108BD9-81ED-4DB2-BD59-A6C34878D82A}">
                    <a16:rowId xmlns:a16="http://schemas.microsoft.com/office/drawing/2014/main" val="1128707467"/>
                  </a:ext>
                </a:extLst>
              </a:tr>
              <a:tr h="0">
                <a:tc>
                  <a:txBody>
                    <a:bodyPr/>
                    <a:lstStyle/>
                    <a:p>
                      <a:r>
                        <a:rPr lang="en-US" sz="1400" kern="1200" dirty="0">
                          <a:solidFill>
                            <a:schemeClr val="dk1"/>
                          </a:solidFill>
                          <a:latin typeface="+mn-lt"/>
                          <a:ea typeface="+mn-ea"/>
                          <a:cs typeface="+mn-cs"/>
                        </a:rPr>
                        <a:t>11-24-0225</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EHT mac </a:t>
                      </a:r>
                      <a:r>
                        <a:rPr lang="en-US" sz="1400" kern="1200" dirty="0" err="1">
                          <a:solidFill>
                            <a:schemeClr val="dk1"/>
                          </a:solidFill>
                          <a:latin typeface="+mn-lt"/>
                          <a:ea typeface="+mn-ea"/>
                          <a:cs typeface="+mn-cs"/>
                        </a:rPr>
                        <a:t>phy</a:t>
                      </a:r>
                      <a:r>
                        <a:rPr lang="en-US" sz="1400" kern="1200" dirty="0">
                          <a:solidFill>
                            <a:schemeClr val="dk1"/>
                          </a:solidFill>
                          <a:latin typeface="+mn-lt"/>
                          <a:ea typeface="+mn-ea"/>
                          <a:cs typeface="+mn-cs"/>
                        </a:rPr>
                        <a:t> part-4.docx</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Awaits 1</a:t>
                      </a:r>
                      <a:r>
                        <a:rPr lang="en-US" sz="1400" kern="1200" baseline="30000" dirty="0">
                          <a:solidFill>
                            <a:schemeClr val="dk1"/>
                          </a:solidFill>
                          <a:latin typeface="+mn-lt"/>
                          <a:ea typeface="+mn-ea"/>
                          <a:cs typeface="+mn-cs"/>
                        </a:rPr>
                        <a:t>st</a:t>
                      </a:r>
                      <a:r>
                        <a:rPr lang="en-US" sz="1400" kern="1200" dirty="0">
                          <a:solidFill>
                            <a:schemeClr val="dk1"/>
                          </a:solidFill>
                          <a:latin typeface="+mn-lt"/>
                          <a:ea typeface="+mn-ea"/>
                          <a:cs typeface="+mn-cs"/>
                        </a:rPr>
                        <a:t> time</a:t>
                      </a:r>
                      <a:endParaRPr lang="en-US" sz="1400" dirty="0"/>
                    </a:p>
                  </a:txBody>
                  <a:tcPr marT="45712" marB="45712"/>
                </a:tc>
                <a:extLst>
                  <a:ext uri="{0D108BD9-81ED-4DB2-BD59-A6C34878D82A}">
                    <a16:rowId xmlns:a16="http://schemas.microsoft.com/office/drawing/2014/main" val="1957323124"/>
                  </a:ext>
                </a:extLst>
              </a:tr>
              <a:tr h="0">
                <a:tc>
                  <a:txBody>
                    <a:bodyPr/>
                    <a:lstStyle/>
                    <a:p>
                      <a:r>
                        <a:rPr lang="en-US" sz="1400" dirty="0"/>
                        <a:t>11-24-0214</a:t>
                      </a:r>
                    </a:p>
                  </a:txBody>
                  <a:tcPr marT="45712" marB="45712"/>
                </a:tc>
                <a:tc>
                  <a:txBody>
                    <a:bodyPr/>
                    <a:lstStyle/>
                    <a:p>
                      <a:r>
                        <a:rPr lang="en-US" sz="1400" dirty="0"/>
                        <a:t>Ali Raissinia</a:t>
                      </a:r>
                    </a:p>
                  </a:txBody>
                  <a:tcPr marT="45712" marB="45712"/>
                </a:tc>
                <a:tc>
                  <a:txBody>
                    <a:bodyPr/>
                    <a:lstStyle/>
                    <a:p>
                      <a:r>
                        <a:rPr lang="en-US" sz="1400" dirty="0"/>
                        <a:t>LB279 Comment Resolution for CIDs in sec 9 part-3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Awaits 1</a:t>
                      </a:r>
                      <a:r>
                        <a:rPr lang="en-US" sz="1400" kern="1200" baseline="30000" dirty="0">
                          <a:solidFill>
                            <a:schemeClr val="dk1"/>
                          </a:solidFill>
                          <a:latin typeface="+mn-lt"/>
                          <a:ea typeface="+mn-ea"/>
                          <a:cs typeface="+mn-cs"/>
                        </a:rPr>
                        <a:t>st</a:t>
                      </a:r>
                      <a:r>
                        <a:rPr lang="en-US" sz="1400" kern="1200" dirty="0">
                          <a:solidFill>
                            <a:schemeClr val="dk1"/>
                          </a:solidFill>
                          <a:latin typeface="+mn-lt"/>
                          <a:ea typeface="+mn-ea"/>
                          <a:cs typeface="+mn-cs"/>
                        </a:rPr>
                        <a:t> time</a:t>
                      </a:r>
                    </a:p>
                  </a:txBody>
                  <a:tcPr marT="45712" marB="45712"/>
                </a:tc>
                <a:extLst>
                  <a:ext uri="{0D108BD9-81ED-4DB2-BD59-A6C34878D82A}">
                    <a16:rowId xmlns:a16="http://schemas.microsoft.com/office/drawing/2014/main" val="2343217070"/>
                  </a:ext>
                </a:extLst>
              </a:tr>
              <a:tr h="0">
                <a:tc>
                  <a:txBody>
                    <a:bodyPr/>
                    <a:lstStyle/>
                    <a:p>
                      <a:r>
                        <a:rPr lang="en-US" sz="1400" dirty="0"/>
                        <a:t>11-24-0215</a:t>
                      </a:r>
                    </a:p>
                  </a:txBody>
                  <a:tcPr marT="45712" marB="45712"/>
                </a:tc>
                <a:tc>
                  <a:txBody>
                    <a:bodyPr/>
                    <a:lstStyle/>
                    <a:p>
                      <a:r>
                        <a:rPr lang="en-US" sz="1400" dirty="0"/>
                        <a:t>Ali Raissinia</a:t>
                      </a:r>
                    </a:p>
                  </a:txBody>
                  <a:tcPr marT="45712" marB="45712"/>
                </a:tc>
                <a:tc>
                  <a:txBody>
                    <a:bodyPr/>
                    <a:lstStyle/>
                    <a:p>
                      <a:r>
                        <a:rPr lang="en-US" sz="1400" dirty="0"/>
                        <a:t>LB279 Comment Resolution for CIDs in sec 11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Awaits 1</a:t>
                      </a:r>
                      <a:r>
                        <a:rPr lang="en-US" sz="1400" kern="1200" baseline="30000" dirty="0">
                          <a:solidFill>
                            <a:schemeClr val="dk1"/>
                          </a:solidFill>
                          <a:latin typeface="+mn-lt"/>
                          <a:ea typeface="+mn-ea"/>
                          <a:cs typeface="+mn-cs"/>
                        </a:rPr>
                        <a:t>st</a:t>
                      </a:r>
                      <a:r>
                        <a:rPr lang="en-US" sz="1400" kern="1200" dirty="0">
                          <a:solidFill>
                            <a:schemeClr val="dk1"/>
                          </a:solidFill>
                          <a:latin typeface="+mn-lt"/>
                          <a:ea typeface="+mn-ea"/>
                          <a:cs typeface="+mn-cs"/>
                        </a:rPr>
                        <a:t> time</a:t>
                      </a:r>
                    </a:p>
                  </a:txBody>
                  <a:tcPr marT="45712" marB="45712"/>
                </a:tc>
                <a:extLst>
                  <a:ext uri="{0D108BD9-81ED-4DB2-BD59-A6C34878D82A}">
                    <a16:rowId xmlns:a16="http://schemas.microsoft.com/office/drawing/2014/main" val="1114861354"/>
                  </a:ext>
                </a:extLst>
              </a:tr>
              <a:tr h="0">
                <a:tc>
                  <a:txBody>
                    <a:bodyPr/>
                    <a:lstStyle/>
                    <a:p>
                      <a:r>
                        <a:rPr lang="en-US" sz="1400" dirty="0"/>
                        <a:t>11-24-0155</a:t>
                      </a:r>
                    </a:p>
                  </a:txBody>
                  <a:tcPr marT="45712" marB="45712"/>
                </a:tc>
                <a:tc>
                  <a:txBody>
                    <a:bodyPr/>
                    <a:lstStyle/>
                    <a:p>
                      <a:r>
                        <a:rPr lang="en-US" sz="1400" dirty="0"/>
                        <a:t>Jonathan Segev</a:t>
                      </a:r>
                    </a:p>
                  </a:txBody>
                  <a:tcPr marT="45712" marB="45712"/>
                </a:tc>
                <a:tc>
                  <a:txBody>
                    <a:bodyPr/>
                    <a:lstStyle/>
                    <a:p>
                      <a:r>
                        <a:rPr lang="en-US" sz="1400" dirty="0"/>
                        <a:t>LB 279 Comment resolution – PICS</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Awaits 1</a:t>
                      </a:r>
                      <a:r>
                        <a:rPr lang="en-US" sz="1400" kern="1200" baseline="30000" dirty="0">
                          <a:solidFill>
                            <a:schemeClr val="dk1"/>
                          </a:solidFill>
                          <a:latin typeface="+mn-lt"/>
                          <a:ea typeface="+mn-ea"/>
                          <a:cs typeface="+mn-cs"/>
                        </a:rPr>
                        <a:t>st</a:t>
                      </a:r>
                      <a:r>
                        <a:rPr lang="en-US" sz="1400" kern="1200" dirty="0">
                          <a:solidFill>
                            <a:schemeClr val="dk1"/>
                          </a:solidFill>
                          <a:latin typeface="+mn-lt"/>
                          <a:ea typeface="+mn-ea"/>
                          <a:cs typeface="+mn-cs"/>
                        </a:rPr>
                        <a:t> time</a:t>
                      </a:r>
                    </a:p>
                  </a:txBody>
                  <a:tcPr marT="45712" marB="45712"/>
                </a:tc>
                <a:extLst>
                  <a:ext uri="{0D108BD9-81ED-4DB2-BD59-A6C34878D82A}">
                    <a16:rowId xmlns:a16="http://schemas.microsoft.com/office/drawing/2014/main" val="3181795505"/>
                  </a:ext>
                </a:extLst>
              </a:tr>
            </a:tbl>
          </a:graphicData>
        </a:graphic>
      </p:graphicFrame>
    </p:spTree>
    <p:extLst>
      <p:ext uri="{BB962C8B-B14F-4D97-AF65-F5344CB8AC3E}">
        <p14:creationId xmlns:p14="http://schemas.microsoft.com/office/powerpoint/2010/main" val="309572104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March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Tue. Feb. 6</a:t>
            </a:r>
            <a:r>
              <a:rPr lang="en-US" altLang="en-US" kern="0" baseline="30000" dirty="0"/>
              <a:t>th</a:t>
            </a:r>
            <a:r>
              <a:rPr lang="en-US" altLang="en-US" kern="0" dirty="0"/>
              <a:t> 	10:00am PT / 13:00 ET</a:t>
            </a:r>
          </a:p>
          <a:p>
            <a:pPr lvl="1">
              <a:buFont typeface="Arial" panose="020B0604020202020204" pitchFamily="34" charset="0"/>
              <a:buChar char="•"/>
            </a:pPr>
            <a:r>
              <a:rPr lang="en-US" altLang="en-US" kern="0" dirty="0"/>
              <a:t>Tue. Feb. 13</a:t>
            </a:r>
            <a:r>
              <a:rPr lang="en-US" altLang="en-US" kern="0" baseline="30000" dirty="0"/>
              <a:t>h</a:t>
            </a:r>
            <a:r>
              <a:rPr lang="en-US" altLang="en-US" kern="0" dirty="0"/>
              <a:t> 	10:00am PT / 13:00 ET</a:t>
            </a:r>
            <a:r>
              <a:rPr lang="en-US" altLang="en-US" sz="2000" b="0" kern="0" baseline="30000" dirty="0">
                <a:solidFill>
                  <a:schemeClr val="tx1"/>
                </a:solidFill>
              </a:rPr>
              <a:t> ┼</a:t>
            </a:r>
            <a:endParaRPr lang="en-US" altLang="en-US" kern="0" dirty="0"/>
          </a:p>
          <a:p>
            <a:pPr lvl="1">
              <a:buFont typeface="Arial" panose="020B0604020202020204" pitchFamily="34" charset="0"/>
              <a:buChar char="•"/>
            </a:pPr>
            <a:r>
              <a:rPr lang="en-US" altLang="en-US" kern="0" dirty="0"/>
              <a:t>Tue. Feb. 20</a:t>
            </a:r>
            <a:r>
              <a:rPr lang="en-US" altLang="en-US" kern="0" baseline="30000" dirty="0"/>
              <a:t>th</a:t>
            </a:r>
            <a:r>
              <a:rPr lang="en-US" altLang="en-US" kern="0" dirty="0"/>
              <a:t> 	10:00am PT / 13:00 ET</a:t>
            </a:r>
          </a:p>
          <a:p>
            <a:pPr lvl="1">
              <a:buFont typeface="Arial" panose="020B0604020202020204" pitchFamily="34" charset="0"/>
              <a:buChar char="•"/>
            </a:pPr>
            <a:r>
              <a:rPr lang="en-US" altLang="en-US" kern="0" dirty="0"/>
              <a:t>Tue. Feb. 27</a:t>
            </a:r>
            <a:r>
              <a:rPr lang="en-US" altLang="en-US" kern="0" baseline="30000" dirty="0"/>
              <a:t>th</a:t>
            </a:r>
            <a:r>
              <a:rPr lang="en-US" altLang="en-US" kern="0" dirty="0"/>
              <a:t> 	10:00am PT / 13:00 ET</a:t>
            </a:r>
          </a:p>
          <a:p>
            <a:pPr lvl="1">
              <a:buFont typeface="Arial" panose="020B0604020202020204" pitchFamily="34" charset="0"/>
              <a:buChar char="•"/>
            </a:pPr>
            <a:r>
              <a:rPr lang="en-US" altLang="en-US" kern="0" dirty="0"/>
              <a:t>Tue. Mar. 5</a:t>
            </a:r>
            <a:r>
              <a:rPr lang="en-US" altLang="en-US" kern="0" baseline="30000" dirty="0"/>
              <a:t>th</a:t>
            </a:r>
            <a:r>
              <a:rPr lang="en-US" altLang="en-US" kern="0" dirty="0"/>
              <a:t> 	10:00am PT / 13:00 ET</a:t>
            </a:r>
            <a:r>
              <a:rPr lang="en-US" altLang="en-US" sz="2000" b="0" kern="0" baseline="30000" dirty="0">
                <a:solidFill>
                  <a:schemeClr val="tx1"/>
                </a:solidFill>
              </a:rPr>
              <a:t> ┼</a:t>
            </a:r>
            <a:endParaRPr lang="en-US" altLang="en-US" kern="0" dirty="0"/>
          </a:p>
          <a:p>
            <a:pPr marL="457200" lvl="1" indent="0"/>
            <a:endParaRPr lang="en-US" altLang="en-US" kern="0" dirty="0"/>
          </a:p>
          <a:p>
            <a:pPr lvl="1">
              <a:buFont typeface="Arial" panose="020B0604020202020204" pitchFamily="34" charset="0"/>
              <a:buChar char="•"/>
            </a:pPr>
            <a:endParaRPr lang="en-US" altLang="en-US" kern="0" baseline="30000" dirty="0"/>
          </a:p>
          <a:p>
            <a:pPr marL="0" indent="0"/>
            <a:endParaRPr lang="en-US" altLang="en-US" sz="2000" b="0" kern="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84775"/>
          </a:xfrm>
          <a:prstGeom prst="rect">
            <a:avLst/>
          </a:prstGeom>
          <a:noFill/>
        </p:spPr>
        <p:txBody>
          <a:bodyPr wrap="square" rtlCol="0">
            <a:spAutoFit/>
          </a:bodyPr>
          <a:lstStyle/>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401410705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15850096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416687658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Feb. 6</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CR submissions (as time permits)</a:t>
            </a:r>
          </a:p>
          <a:p>
            <a:pPr algn="just">
              <a:spcBef>
                <a:spcPct val="20000"/>
              </a:spcBef>
              <a:buFontTx/>
              <a:buChar char="•"/>
            </a:pPr>
            <a:r>
              <a:rPr lang="en-US" sz="1600" b="0" dirty="0"/>
              <a:t>Review submission pipeline – special order (3min)</a:t>
            </a:r>
          </a:p>
          <a:p>
            <a:pPr algn="just">
              <a:spcBef>
                <a:spcPct val="20000"/>
              </a:spcBef>
              <a:buFontTx/>
              <a:buChar char="•"/>
            </a:pPr>
            <a:r>
              <a:rPr lang="en-US" sz="1600" b="0" dirty="0"/>
              <a:t>Review telecons times – special order (2min)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87319107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Feb. 6</a:t>
            </a:r>
            <a:r>
              <a:rPr lang="en-US" altLang="en-US" baseline="30000" dirty="0">
                <a:solidFill>
                  <a:schemeClr val="tx2"/>
                </a:solidFill>
              </a:rPr>
              <a:t>th</a:t>
            </a:r>
            <a:r>
              <a:rPr lang="en-US" altLang="en-US" dirty="0">
                <a:solidFill>
                  <a:schemeClr val="tx2"/>
                </a:solidFill>
              </a:rPr>
              <a:t> Telecon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850860392"/>
              </p:ext>
            </p:extLst>
          </p:nvPr>
        </p:nvGraphicFramePr>
        <p:xfrm>
          <a:off x="914401" y="1268760"/>
          <a:ext cx="10460566" cy="2773536"/>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152128">
                  <a:extLst>
                    <a:ext uri="{9D8B030D-6E8A-4147-A177-3AD203B41FA5}">
                      <a16:colId xmlns:a16="http://schemas.microsoft.com/office/drawing/2014/main" val="3219614300"/>
                    </a:ext>
                  </a:extLst>
                </a:gridCol>
                <a:gridCol w="225463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11-23-2124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Special order</a:t>
                      </a:r>
                    </a:p>
                  </a:txBody>
                  <a:tcPr marT="45712" marB="45712"/>
                </a:tc>
                <a:extLst>
                  <a:ext uri="{0D108BD9-81ED-4DB2-BD59-A6C34878D82A}">
                    <a16:rowId xmlns:a16="http://schemas.microsoft.com/office/drawing/2014/main" val="10001"/>
                  </a:ext>
                </a:extLst>
              </a:tr>
              <a:tr h="152392">
                <a:tc>
                  <a:txBody>
                    <a:bodyPr/>
                    <a:lstStyle/>
                    <a:p>
                      <a:r>
                        <a:rPr lang="en-US" sz="1400" dirty="0"/>
                        <a:t>11-24-233</a:t>
                      </a:r>
                    </a:p>
                  </a:txBody>
                  <a:tcPr marT="45712" marB="45712"/>
                </a:tc>
                <a:tc>
                  <a:txBody>
                    <a:bodyPr/>
                    <a:lstStyle/>
                    <a:p>
                      <a:r>
                        <a:rPr lang="en-US" sz="1400" dirty="0"/>
                        <a:t>Roy Want</a:t>
                      </a:r>
                    </a:p>
                  </a:txBody>
                  <a:tcPr marT="45712" marB="45712"/>
                </a:tc>
                <a:tc>
                  <a:txBody>
                    <a:bodyPr/>
                    <a:lstStyle/>
                    <a:p>
                      <a:r>
                        <a:rPr lang="en-US" sz="1400" dirty="0"/>
                        <a:t>Editorial comment resolution part 1</a:t>
                      </a:r>
                    </a:p>
                  </a:txBody>
                  <a:tcPr marT="45712" marB="45712"/>
                </a:tc>
                <a:tc>
                  <a:txBody>
                    <a:bodyPr/>
                    <a:lstStyle/>
                    <a:p>
                      <a:r>
                        <a:rPr lang="en-US" sz="1400" dirty="0"/>
                        <a:t>CR</a:t>
                      </a:r>
                    </a:p>
                  </a:txBody>
                  <a:tcPr marT="45712" marB="45712"/>
                </a:tc>
                <a:tc>
                  <a:txBody>
                    <a:bodyPr/>
                    <a:lstStyle/>
                    <a:p>
                      <a:r>
                        <a:rPr lang="en-US" sz="1400" dirty="0"/>
                        <a:t>Special order – 10min</a:t>
                      </a:r>
                    </a:p>
                  </a:txBody>
                  <a:tcPr marT="45712" marB="45712"/>
                </a:tc>
                <a:extLst>
                  <a:ext uri="{0D108BD9-81ED-4DB2-BD59-A6C34878D82A}">
                    <a16:rowId xmlns:a16="http://schemas.microsoft.com/office/drawing/2014/main" val="4288503994"/>
                  </a:ext>
                </a:extLst>
              </a:tr>
              <a:tr h="152392">
                <a:tc>
                  <a:txBody>
                    <a:bodyPr/>
                    <a:lstStyle/>
                    <a:p>
                      <a:r>
                        <a:rPr lang="en-US" sz="1400" dirty="0"/>
                        <a:t>11-24-0212</a:t>
                      </a:r>
                    </a:p>
                  </a:txBody>
                  <a:tcPr marT="45712" marB="45712"/>
                </a:tc>
                <a:tc>
                  <a:txBody>
                    <a:bodyPr/>
                    <a:lstStyle/>
                    <a:p>
                      <a:r>
                        <a:rPr lang="en-US" sz="1400" dirty="0"/>
                        <a:t>Ali Raissinia</a:t>
                      </a:r>
                    </a:p>
                  </a:txBody>
                  <a:tcPr marT="45712" marB="45712"/>
                </a:tc>
                <a:tc>
                  <a:txBody>
                    <a:bodyPr/>
                    <a:lstStyle/>
                    <a:p>
                      <a:r>
                        <a:rPr lang="en-US" sz="1400" dirty="0"/>
                        <a:t>LB279 Comment Resolution for CIDs in sec 9 part-1</a:t>
                      </a:r>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25 min (completion) </a:t>
                      </a:r>
                    </a:p>
                  </a:txBody>
                  <a:tcPr marT="45712" marB="45712"/>
                </a:tc>
                <a:extLst>
                  <a:ext uri="{0D108BD9-81ED-4DB2-BD59-A6C34878D82A}">
                    <a16:rowId xmlns:a16="http://schemas.microsoft.com/office/drawing/2014/main" val="2001193650"/>
                  </a:ext>
                </a:extLst>
              </a:tr>
              <a:tr h="0">
                <a:tc>
                  <a:txBody>
                    <a:bodyPr/>
                    <a:lstStyle/>
                    <a:p>
                      <a:r>
                        <a:rPr lang="en-US" sz="1400" dirty="0"/>
                        <a:t>11-24-0213</a:t>
                      </a:r>
                    </a:p>
                  </a:txBody>
                  <a:tcPr marT="45712" marB="45712"/>
                </a:tc>
                <a:tc>
                  <a:txBody>
                    <a:bodyPr/>
                    <a:lstStyle/>
                    <a:p>
                      <a:r>
                        <a:rPr lang="en-US" sz="1400" dirty="0"/>
                        <a:t>Ali Raissinia</a:t>
                      </a:r>
                    </a:p>
                  </a:txBody>
                  <a:tcPr marT="45712" marB="45712"/>
                </a:tc>
                <a:tc>
                  <a:txBody>
                    <a:bodyPr/>
                    <a:lstStyle/>
                    <a:p>
                      <a:r>
                        <a:rPr lang="en-US" sz="1400" dirty="0"/>
                        <a:t>LB279 Comment Resolution for CIDs in sec 9 part-2</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25 min (completion) </a:t>
                      </a:r>
                    </a:p>
                  </a:txBody>
                  <a:tcPr marT="45712" marB="45712"/>
                </a:tc>
                <a:extLst>
                  <a:ext uri="{0D108BD9-81ED-4DB2-BD59-A6C34878D82A}">
                    <a16:rowId xmlns:a16="http://schemas.microsoft.com/office/drawing/2014/main" val="3600714089"/>
                  </a:ext>
                </a:extLst>
              </a:tr>
              <a:tr h="0">
                <a:tc>
                  <a:txBody>
                    <a:bodyPr/>
                    <a:lstStyle/>
                    <a:p>
                      <a:r>
                        <a:rPr lang="en-US" sz="1400" kern="1200" dirty="0">
                          <a:solidFill>
                            <a:schemeClr val="dk1"/>
                          </a:solidFill>
                          <a:latin typeface="+mn-lt"/>
                          <a:ea typeface="+mn-ea"/>
                          <a:cs typeface="+mn-cs"/>
                        </a:rPr>
                        <a:t>11-24-0225</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EHT mac </a:t>
                      </a:r>
                      <a:r>
                        <a:rPr lang="en-US" sz="1400" kern="1200" dirty="0" err="1">
                          <a:solidFill>
                            <a:schemeClr val="dk1"/>
                          </a:solidFill>
                          <a:latin typeface="+mn-lt"/>
                          <a:ea typeface="+mn-ea"/>
                          <a:cs typeface="+mn-cs"/>
                        </a:rPr>
                        <a:t>phy</a:t>
                      </a:r>
                      <a:r>
                        <a:rPr lang="en-US" sz="1400" kern="1200" dirty="0">
                          <a:solidFill>
                            <a:schemeClr val="dk1"/>
                          </a:solidFill>
                          <a:latin typeface="+mn-lt"/>
                          <a:ea typeface="+mn-ea"/>
                          <a:cs typeface="+mn-cs"/>
                        </a:rPr>
                        <a:t> part-4</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20 min (1</a:t>
                      </a:r>
                      <a:r>
                        <a:rPr lang="en-US" sz="1400" baseline="30000" dirty="0"/>
                        <a:t>st</a:t>
                      </a:r>
                      <a:r>
                        <a:rPr lang="en-US" sz="1400" dirty="0"/>
                        <a:t> time)</a:t>
                      </a:r>
                    </a:p>
                  </a:txBody>
                  <a:tcPr marT="45712" marB="45712"/>
                </a:tc>
                <a:extLst>
                  <a:ext uri="{0D108BD9-81ED-4DB2-BD59-A6C34878D82A}">
                    <a16:rowId xmlns:a16="http://schemas.microsoft.com/office/drawing/2014/main" val="772378466"/>
                  </a:ext>
                </a:extLst>
              </a:tr>
              <a:tr h="0">
                <a:tc>
                  <a:txBody>
                    <a:bodyPr/>
                    <a:lstStyle/>
                    <a:p>
                      <a:r>
                        <a:rPr lang="en-US" sz="1400" dirty="0"/>
                        <a:t>11-24-0214</a:t>
                      </a:r>
                    </a:p>
                  </a:txBody>
                  <a:tcPr marT="45712" marB="45712"/>
                </a:tc>
                <a:tc>
                  <a:txBody>
                    <a:bodyPr/>
                    <a:lstStyle/>
                    <a:p>
                      <a:r>
                        <a:rPr lang="en-US" sz="1400" dirty="0"/>
                        <a:t>Ali Raissinia</a:t>
                      </a:r>
                    </a:p>
                  </a:txBody>
                  <a:tcPr marT="45712" marB="45712"/>
                </a:tc>
                <a:tc>
                  <a:txBody>
                    <a:bodyPr/>
                    <a:lstStyle/>
                    <a:p>
                      <a:r>
                        <a:rPr lang="en-US" sz="1400" dirty="0"/>
                        <a:t>LB279 Comment Resolution for CIDs in sec 9 part-3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40 min time permits</a:t>
                      </a:r>
                    </a:p>
                  </a:txBody>
                  <a:tcPr marT="45712" marB="45712"/>
                </a:tc>
                <a:extLst>
                  <a:ext uri="{0D108BD9-81ED-4DB2-BD59-A6C34878D82A}">
                    <a16:rowId xmlns:a16="http://schemas.microsoft.com/office/drawing/2014/main" val="2039305059"/>
                  </a:ext>
                </a:extLst>
              </a:tr>
              <a:tr h="0">
                <a:tc>
                  <a:txBody>
                    <a:bodyPr/>
                    <a:lstStyle/>
                    <a:p>
                      <a:r>
                        <a:rPr lang="en-US" sz="1400" dirty="0"/>
                        <a:t>11-24-0215</a:t>
                      </a:r>
                    </a:p>
                  </a:txBody>
                  <a:tcPr marT="45712" marB="45712"/>
                </a:tc>
                <a:tc>
                  <a:txBody>
                    <a:bodyPr/>
                    <a:lstStyle/>
                    <a:p>
                      <a:r>
                        <a:rPr lang="en-US" sz="1400" dirty="0"/>
                        <a:t>Ali Raissinia</a:t>
                      </a:r>
                    </a:p>
                  </a:txBody>
                  <a:tcPr marT="45712" marB="45712"/>
                </a:tc>
                <a:tc>
                  <a:txBody>
                    <a:bodyPr/>
                    <a:lstStyle/>
                    <a:p>
                      <a:r>
                        <a:rPr lang="en-US" sz="1400" dirty="0"/>
                        <a:t>LB279 Comment Resolution for CIDs in sec 11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As time permits </a:t>
                      </a:r>
                    </a:p>
                  </a:txBody>
                  <a:tcPr marT="45712" marB="45712"/>
                </a:tc>
                <a:extLst>
                  <a:ext uri="{0D108BD9-81ED-4DB2-BD59-A6C34878D82A}">
                    <a16:rowId xmlns:a16="http://schemas.microsoft.com/office/drawing/2014/main" val="1761678596"/>
                  </a:ext>
                </a:extLst>
              </a:tr>
              <a:tr h="0">
                <a:tc>
                  <a:txBody>
                    <a:bodyPr/>
                    <a:lstStyle/>
                    <a:p>
                      <a:r>
                        <a:rPr lang="en-US" sz="1400" dirty="0"/>
                        <a:t>11-24-0155</a:t>
                      </a:r>
                    </a:p>
                  </a:txBody>
                  <a:tcPr marT="45712" marB="45712"/>
                </a:tc>
                <a:tc>
                  <a:txBody>
                    <a:bodyPr/>
                    <a:lstStyle/>
                    <a:p>
                      <a:r>
                        <a:rPr lang="en-US" sz="1400" dirty="0"/>
                        <a:t>Jonathan Segev</a:t>
                      </a:r>
                    </a:p>
                  </a:txBody>
                  <a:tcPr marT="45712" marB="45712"/>
                </a:tc>
                <a:tc>
                  <a:txBody>
                    <a:bodyPr/>
                    <a:lstStyle/>
                    <a:p>
                      <a:r>
                        <a:rPr lang="en-US" sz="1400" dirty="0"/>
                        <a:t>LB 279 Comment resolution – PICS</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2056648193"/>
                  </a:ext>
                </a:extLst>
              </a:tr>
            </a:tbl>
          </a:graphicData>
        </a:graphic>
      </p:graphicFrame>
    </p:spTree>
    <p:extLst>
      <p:ext uri="{BB962C8B-B14F-4D97-AF65-F5344CB8AC3E}">
        <p14:creationId xmlns:p14="http://schemas.microsoft.com/office/powerpoint/2010/main" val="380711447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34026107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981564-B858-91E4-1DEA-C8218945921A}"/>
              </a:ext>
            </a:extLst>
          </p:cNvPr>
          <p:cNvSpPr>
            <a:spLocks noGrp="1"/>
          </p:cNvSpPr>
          <p:nvPr>
            <p:ph type="title"/>
          </p:nvPr>
        </p:nvSpPr>
        <p:spPr/>
        <p:txBody>
          <a:bodyPr/>
          <a:lstStyle/>
          <a:p>
            <a:r>
              <a:rPr lang="en-US" dirty="0"/>
              <a:t>Submission 11-24-213</a:t>
            </a:r>
          </a:p>
        </p:txBody>
      </p:sp>
      <p:sp>
        <p:nvSpPr>
          <p:cNvPr id="3" name="Content Placeholder 2">
            <a:extLst>
              <a:ext uri="{FF2B5EF4-FFF2-40B4-BE49-F238E27FC236}">
                <a16:creationId xmlns:a16="http://schemas.microsoft.com/office/drawing/2014/main" id="{B674D013-C6A4-87FB-0D1A-E7FE1E80434E}"/>
              </a:ext>
            </a:extLst>
          </p:cNvPr>
          <p:cNvSpPr>
            <a:spLocks noGrp="1"/>
          </p:cNvSpPr>
          <p:nvPr>
            <p:ph idx="1"/>
          </p:nvPr>
        </p:nvSpPr>
        <p:spPr/>
        <p:txBody>
          <a:bodyPr/>
          <a:lstStyle/>
          <a:p>
            <a:r>
              <a:rPr lang="en-US" dirty="0" err="1"/>
              <a:t>Strawpoll</a:t>
            </a:r>
            <a:endParaRPr lang="en-US" dirty="0"/>
          </a:p>
          <a:p>
            <a:r>
              <a:rPr lang="en-US" dirty="0"/>
              <a:t>We agree to the resolution identified in document 11-24-213r2 for CIDs 1193, 1196, 1198, 1400, 1074, 1027, 1388, 1207, 1389, 1212, 1041, 1366, 1216, 1217, 1109, 1019, and 1075 (17 total).</a:t>
            </a:r>
          </a:p>
          <a:p>
            <a:endParaRPr lang="en-US" dirty="0"/>
          </a:p>
          <a:p>
            <a:r>
              <a:rPr lang="en-US" dirty="0"/>
              <a:t>Results (Y/N/A): 8/0/1</a:t>
            </a:r>
          </a:p>
        </p:txBody>
      </p:sp>
      <p:sp>
        <p:nvSpPr>
          <p:cNvPr id="4" name="Slide Number Placeholder 3">
            <a:extLst>
              <a:ext uri="{FF2B5EF4-FFF2-40B4-BE49-F238E27FC236}">
                <a16:creationId xmlns:a16="http://schemas.microsoft.com/office/drawing/2014/main" id="{12BD6AB8-C36E-7310-920F-99789038F4D5}"/>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249E5AD6-AB10-817A-3036-17B33CB8832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C1E1EBA-F1DF-6458-B0BB-1AAACC01DCF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88554036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981564-B858-91E4-1DEA-C8218945921A}"/>
              </a:ext>
            </a:extLst>
          </p:cNvPr>
          <p:cNvSpPr>
            <a:spLocks noGrp="1"/>
          </p:cNvSpPr>
          <p:nvPr>
            <p:ph type="title"/>
          </p:nvPr>
        </p:nvSpPr>
        <p:spPr/>
        <p:txBody>
          <a:bodyPr/>
          <a:lstStyle/>
          <a:p>
            <a:r>
              <a:rPr lang="en-US" dirty="0"/>
              <a:t>Submission 11-24-212</a:t>
            </a:r>
          </a:p>
        </p:txBody>
      </p:sp>
      <p:sp>
        <p:nvSpPr>
          <p:cNvPr id="3" name="Content Placeholder 2">
            <a:extLst>
              <a:ext uri="{FF2B5EF4-FFF2-40B4-BE49-F238E27FC236}">
                <a16:creationId xmlns:a16="http://schemas.microsoft.com/office/drawing/2014/main" id="{B674D013-C6A4-87FB-0D1A-E7FE1E80434E}"/>
              </a:ext>
            </a:extLst>
          </p:cNvPr>
          <p:cNvSpPr>
            <a:spLocks noGrp="1"/>
          </p:cNvSpPr>
          <p:nvPr>
            <p:ph idx="1"/>
          </p:nvPr>
        </p:nvSpPr>
        <p:spPr/>
        <p:txBody>
          <a:bodyPr/>
          <a:lstStyle/>
          <a:p>
            <a:r>
              <a:rPr lang="en-US" dirty="0" err="1"/>
              <a:t>Strawpoll</a:t>
            </a:r>
            <a:endParaRPr lang="en-US" dirty="0"/>
          </a:p>
          <a:p>
            <a:r>
              <a:rPr lang="en-US" dirty="0"/>
              <a:t>We agree to the resolution identified in document 11-24-212r3 for CIDs 1098, 1099, 1383, 1135, 1023, 1024, 1071, 1385, 1025, 1028, 1386, 1190, 1192, 1131, 1026, and 1073 (16 total).</a:t>
            </a:r>
          </a:p>
          <a:p>
            <a:endParaRPr lang="en-US" dirty="0"/>
          </a:p>
          <a:p>
            <a:r>
              <a:rPr lang="en-US" dirty="0"/>
              <a:t>Results (Y/N/A): 9/0/1</a:t>
            </a:r>
          </a:p>
        </p:txBody>
      </p:sp>
      <p:sp>
        <p:nvSpPr>
          <p:cNvPr id="4" name="Slide Number Placeholder 3">
            <a:extLst>
              <a:ext uri="{FF2B5EF4-FFF2-40B4-BE49-F238E27FC236}">
                <a16:creationId xmlns:a16="http://schemas.microsoft.com/office/drawing/2014/main" id="{12BD6AB8-C36E-7310-920F-99789038F4D5}"/>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249E5AD6-AB10-817A-3036-17B33CB8832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C1E1EBA-F1DF-6458-B0BB-1AAACC01DCF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5315333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 Please verify your voting status prior to voting.</a:t>
            </a:r>
          </a:p>
          <a:p>
            <a:r>
              <a:rPr lang="en-US" altLang="en-US" sz="1800" b="0" dirty="0"/>
              <a:t>	We will use WebEx for motion and </a:t>
            </a:r>
            <a:r>
              <a:rPr lang="en-US" altLang="en-US" sz="1800" b="0" dirty="0" err="1"/>
              <a:t>strawpoll</a:t>
            </a:r>
            <a:r>
              <a:rPr lang="en-US" altLang="en-US" sz="1800" b="0" dirty="0"/>
              <a:t> voting, make sure you are logged in during the meeting. </a:t>
            </a:r>
          </a:p>
          <a:p>
            <a:endParaRPr lang="en-US" altLang="en-US" sz="9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TGbk</a:t>
            </a:r>
            <a:r>
              <a:rPr lang="en-US" altLang="en-US" sz="1800" dirty="0"/>
              <a:t>” folder for documents relating to the </a:t>
            </a:r>
            <a:r>
              <a:rPr lang="en-US" altLang="en-US" sz="1800" dirty="0" err="1"/>
              <a:t>TGbk</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B53D3-CC7D-9985-BF39-28F394FE6FB0}"/>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2A96A01E-FD31-1A2D-D8FB-4CF8E74B6DFF}"/>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1066AE4C-7CC7-2137-88C8-DEB61B4FCD6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8F9EA11-ACC6-E2E9-E9BC-AEE3B741EB1B}"/>
              </a:ext>
            </a:extLst>
          </p:cNvPr>
          <p:cNvSpPr>
            <a:spLocks noGrp="1"/>
          </p:cNvSpPr>
          <p:nvPr>
            <p:ph type="dt" idx="15"/>
          </p:nvPr>
        </p:nvSpPr>
        <p:spPr/>
        <p:txBody>
          <a:bodyPr/>
          <a:lstStyle/>
          <a:p>
            <a:r>
              <a:rPr lang="en-US"/>
              <a:t>March 2024</a:t>
            </a:r>
            <a:endParaRPr lang="en-GB" dirty="0"/>
          </a:p>
        </p:txBody>
      </p:sp>
      <p:graphicFrame>
        <p:nvGraphicFramePr>
          <p:cNvPr id="8" name="Table 7">
            <a:extLst>
              <a:ext uri="{FF2B5EF4-FFF2-40B4-BE49-F238E27FC236}">
                <a16:creationId xmlns:a16="http://schemas.microsoft.com/office/drawing/2014/main" id="{00C81417-4E60-CFDB-8D41-C8E720FA8899}"/>
              </a:ext>
            </a:extLst>
          </p:cNvPr>
          <p:cNvGraphicFramePr>
            <a:graphicFrameLocks noGrp="1"/>
          </p:cNvGraphicFramePr>
          <p:nvPr>
            <p:extLst>
              <p:ext uri="{D42A27DB-BD31-4B8C-83A1-F6EECF244321}">
                <p14:modId xmlns:p14="http://schemas.microsoft.com/office/powerpoint/2010/main" val="1884632623"/>
              </p:ext>
            </p:extLst>
          </p:nvPr>
        </p:nvGraphicFramePr>
        <p:xfrm>
          <a:off x="914400" y="1981200"/>
          <a:ext cx="10460566" cy="2377328"/>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4464496">
                  <a:extLst>
                    <a:ext uri="{9D8B030D-6E8A-4147-A177-3AD203B41FA5}">
                      <a16:colId xmlns:a16="http://schemas.microsoft.com/office/drawing/2014/main" val="1530723214"/>
                    </a:ext>
                  </a:extLst>
                </a:gridCol>
                <a:gridCol w="1080119">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Status</a:t>
                      </a:r>
                    </a:p>
                  </a:txBody>
                  <a:tcPr marR="36000" marT="45712" marB="45712"/>
                </a:tc>
                <a:extLst>
                  <a:ext uri="{0D108BD9-81ED-4DB2-BD59-A6C34878D82A}">
                    <a16:rowId xmlns:a16="http://schemas.microsoft.com/office/drawing/2014/main" val="758797864"/>
                  </a:ext>
                </a:extLst>
              </a:tr>
              <a:tr h="0">
                <a:tc>
                  <a:txBody>
                    <a:bodyPr/>
                    <a:lstStyle/>
                    <a:p>
                      <a:r>
                        <a:rPr lang="en-US" sz="1400" dirty="0"/>
                        <a:t>11-24-0182</a:t>
                      </a:r>
                    </a:p>
                  </a:txBody>
                  <a:tcPr marT="45712" marB="45712"/>
                </a:tc>
                <a:tc>
                  <a:txBody>
                    <a:bodyPr/>
                    <a:lstStyle/>
                    <a:p>
                      <a:r>
                        <a:rPr lang="en-US" sz="1400" dirty="0"/>
                        <a:t>Christian Berger</a:t>
                      </a:r>
                    </a:p>
                  </a:txBody>
                  <a:tcPr marT="45712" marB="45712"/>
                </a:tc>
                <a:tc>
                  <a:txBody>
                    <a:bodyPr/>
                    <a:lstStyle/>
                    <a:p>
                      <a:r>
                        <a:rPr lang="en-US" sz="1400" dirty="0"/>
                        <a:t>Lb279 comment resolution </a:t>
                      </a:r>
                      <a:r>
                        <a:rPr lang="en-US" sz="1400" dirty="0" err="1"/>
                        <a:t>eht</a:t>
                      </a:r>
                      <a:r>
                        <a:rPr lang="en-US" sz="1400" dirty="0"/>
                        <a:t> mac </a:t>
                      </a:r>
                      <a:r>
                        <a:rPr lang="en-US" sz="1400" dirty="0" err="1"/>
                        <a:t>phy</a:t>
                      </a:r>
                      <a:r>
                        <a:rPr lang="en-US" sz="1400" dirty="0"/>
                        <a:t> part-2</a:t>
                      </a:r>
                    </a:p>
                  </a:txBody>
                  <a:tcPr marT="45712" marB="45712"/>
                </a:tc>
                <a:tc>
                  <a:txBody>
                    <a:bodyPr/>
                    <a:lstStyle/>
                    <a:p>
                      <a:r>
                        <a:rPr lang="en-US" sz="1400" dirty="0"/>
                        <a:t>CR</a:t>
                      </a:r>
                    </a:p>
                  </a:txBody>
                  <a:tcPr marT="45712" marB="45712"/>
                </a:tc>
                <a:tc>
                  <a:txBody>
                    <a:bodyPr/>
                    <a:lstStyle/>
                    <a:p>
                      <a:endParaRPr lang="en-US" sz="1400" dirty="0"/>
                    </a:p>
                  </a:txBody>
                  <a:tcPr marT="45712" marB="45712"/>
                </a:tc>
                <a:extLst>
                  <a:ext uri="{0D108BD9-81ED-4DB2-BD59-A6C34878D82A}">
                    <a16:rowId xmlns:a16="http://schemas.microsoft.com/office/drawing/2014/main" val="2631061202"/>
                  </a:ext>
                </a:extLst>
              </a:tr>
              <a:tr h="0">
                <a:tc>
                  <a:txBody>
                    <a:bodyPr/>
                    <a:lstStyle/>
                    <a:p>
                      <a:r>
                        <a:rPr lang="en-US" sz="1400" kern="1200" dirty="0">
                          <a:solidFill>
                            <a:schemeClr val="dk1"/>
                          </a:solidFill>
                          <a:latin typeface="+mn-lt"/>
                          <a:ea typeface="+mn-ea"/>
                          <a:cs typeface="+mn-cs"/>
                        </a:rPr>
                        <a:t>11-24-0225</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EHT mac </a:t>
                      </a:r>
                      <a:r>
                        <a:rPr lang="en-US" sz="1400" kern="1200" dirty="0" err="1">
                          <a:solidFill>
                            <a:schemeClr val="dk1"/>
                          </a:solidFill>
                          <a:latin typeface="+mn-lt"/>
                          <a:ea typeface="+mn-ea"/>
                          <a:cs typeface="+mn-cs"/>
                        </a:rPr>
                        <a:t>phy</a:t>
                      </a:r>
                      <a:r>
                        <a:rPr lang="en-US" sz="1400" kern="1200" dirty="0">
                          <a:solidFill>
                            <a:schemeClr val="dk1"/>
                          </a:solidFill>
                          <a:latin typeface="+mn-lt"/>
                          <a:ea typeface="+mn-ea"/>
                          <a:cs typeface="+mn-cs"/>
                        </a:rPr>
                        <a:t> part-4.docx</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2</a:t>
                      </a:r>
                      <a:r>
                        <a:rPr lang="en-US" sz="1400" baseline="30000" dirty="0"/>
                        <a:t>nd</a:t>
                      </a:r>
                      <a:r>
                        <a:rPr lang="en-US" sz="1400" dirty="0"/>
                        <a:t> review </a:t>
                      </a:r>
                    </a:p>
                  </a:txBody>
                  <a:tcPr marT="45712" marB="45712"/>
                </a:tc>
                <a:extLst>
                  <a:ext uri="{0D108BD9-81ED-4DB2-BD59-A6C34878D82A}">
                    <a16:rowId xmlns:a16="http://schemas.microsoft.com/office/drawing/2014/main" val="1957323124"/>
                  </a:ext>
                </a:extLst>
              </a:tr>
              <a:tr h="0">
                <a:tc>
                  <a:txBody>
                    <a:bodyPr/>
                    <a:lstStyle/>
                    <a:p>
                      <a:r>
                        <a:rPr lang="en-US" sz="1400" dirty="0"/>
                        <a:t>11-24-0214</a:t>
                      </a:r>
                    </a:p>
                  </a:txBody>
                  <a:tcPr marT="45712" marB="45712"/>
                </a:tc>
                <a:tc>
                  <a:txBody>
                    <a:bodyPr/>
                    <a:lstStyle/>
                    <a:p>
                      <a:r>
                        <a:rPr lang="en-US" sz="1400" dirty="0"/>
                        <a:t>Ali Raissinia</a:t>
                      </a:r>
                    </a:p>
                  </a:txBody>
                  <a:tcPr marT="45712" marB="45712"/>
                </a:tc>
                <a:tc>
                  <a:txBody>
                    <a:bodyPr/>
                    <a:lstStyle/>
                    <a:p>
                      <a:r>
                        <a:rPr lang="en-US" sz="1400" dirty="0"/>
                        <a:t>LB279 Comment Resolution for CIDs in sec 9 part-3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2</a:t>
                      </a:r>
                      <a:r>
                        <a:rPr lang="en-US" sz="1400" kern="1200" baseline="30000" dirty="0">
                          <a:solidFill>
                            <a:schemeClr val="dk1"/>
                          </a:solidFill>
                          <a:latin typeface="+mn-lt"/>
                          <a:ea typeface="+mn-ea"/>
                          <a:cs typeface="+mn-cs"/>
                        </a:rPr>
                        <a:t>nd</a:t>
                      </a:r>
                      <a:r>
                        <a:rPr lang="en-US" sz="1400" kern="1200" dirty="0">
                          <a:solidFill>
                            <a:schemeClr val="dk1"/>
                          </a:solidFill>
                          <a:latin typeface="+mn-lt"/>
                          <a:ea typeface="+mn-ea"/>
                          <a:cs typeface="+mn-cs"/>
                        </a:rPr>
                        <a:t> review</a:t>
                      </a:r>
                    </a:p>
                  </a:txBody>
                  <a:tcPr marT="45712" marB="45712"/>
                </a:tc>
                <a:extLst>
                  <a:ext uri="{0D108BD9-81ED-4DB2-BD59-A6C34878D82A}">
                    <a16:rowId xmlns:a16="http://schemas.microsoft.com/office/drawing/2014/main" val="2343217070"/>
                  </a:ext>
                </a:extLst>
              </a:tr>
              <a:tr h="0">
                <a:tc>
                  <a:txBody>
                    <a:bodyPr/>
                    <a:lstStyle/>
                    <a:p>
                      <a:r>
                        <a:rPr lang="en-US" sz="1400" dirty="0"/>
                        <a:t>11-24-0215</a:t>
                      </a:r>
                    </a:p>
                  </a:txBody>
                  <a:tcPr marT="45712" marB="45712"/>
                </a:tc>
                <a:tc>
                  <a:txBody>
                    <a:bodyPr/>
                    <a:lstStyle/>
                    <a:p>
                      <a:r>
                        <a:rPr lang="en-US" sz="1400" dirty="0"/>
                        <a:t>Ali Raissinia</a:t>
                      </a:r>
                    </a:p>
                  </a:txBody>
                  <a:tcPr marT="45712" marB="45712"/>
                </a:tc>
                <a:tc>
                  <a:txBody>
                    <a:bodyPr/>
                    <a:lstStyle/>
                    <a:p>
                      <a:r>
                        <a:rPr lang="en-US" sz="1400" dirty="0"/>
                        <a:t>LB279 Comment Resolution for CIDs in sec 11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Awaits 1</a:t>
                      </a:r>
                      <a:r>
                        <a:rPr lang="en-US" sz="1400" kern="1200" baseline="30000" dirty="0">
                          <a:solidFill>
                            <a:schemeClr val="dk1"/>
                          </a:solidFill>
                          <a:latin typeface="+mn-lt"/>
                          <a:ea typeface="+mn-ea"/>
                          <a:cs typeface="+mn-cs"/>
                        </a:rPr>
                        <a:t>st</a:t>
                      </a:r>
                      <a:r>
                        <a:rPr lang="en-US" sz="1400" kern="1200" dirty="0">
                          <a:solidFill>
                            <a:schemeClr val="dk1"/>
                          </a:solidFill>
                          <a:latin typeface="+mn-lt"/>
                          <a:ea typeface="+mn-ea"/>
                          <a:cs typeface="+mn-cs"/>
                        </a:rPr>
                        <a:t> time</a:t>
                      </a:r>
                    </a:p>
                  </a:txBody>
                  <a:tcPr marT="45712" marB="45712"/>
                </a:tc>
                <a:extLst>
                  <a:ext uri="{0D108BD9-81ED-4DB2-BD59-A6C34878D82A}">
                    <a16:rowId xmlns:a16="http://schemas.microsoft.com/office/drawing/2014/main" val="1114861354"/>
                  </a:ext>
                </a:extLst>
              </a:tr>
              <a:tr h="0">
                <a:tc>
                  <a:txBody>
                    <a:bodyPr/>
                    <a:lstStyle/>
                    <a:p>
                      <a:r>
                        <a:rPr lang="en-US" sz="1400" dirty="0"/>
                        <a:t>11-24-0155</a:t>
                      </a:r>
                    </a:p>
                  </a:txBody>
                  <a:tcPr marT="45712" marB="45712"/>
                </a:tc>
                <a:tc>
                  <a:txBody>
                    <a:bodyPr/>
                    <a:lstStyle/>
                    <a:p>
                      <a:r>
                        <a:rPr lang="en-US" sz="1400" dirty="0"/>
                        <a:t>Jonathan Segev</a:t>
                      </a:r>
                    </a:p>
                  </a:txBody>
                  <a:tcPr marT="45712" marB="45712"/>
                </a:tc>
                <a:tc>
                  <a:txBody>
                    <a:bodyPr/>
                    <a:lstStyle/>
                    <a:p>
                      <a:r>
                        <a:rPr lang="en-US" sz="1400" dirty="0"/>
                        <a:t>LB 279 Comment resolution – PICS</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Awaits 1</a:t>
                      </a:r>
                      <a:r>
                        <a:rPr lang="en-US" sz="1400" kern="1200" baseline="30000" dirty="0">
                          <a:solidFill>
                            <a:schemeClr val="dk1"/>
                          </a:solidFill>
                          <a:latin typeface="+mn-lt"/>
                          <a:ea typeface="+mn-ea"/>
                          <a:cs typeface="+mn-cs"/>
                        </a:rPr>
                        <a:t>st</a:t>
                      </a:r>
                      <a:r>
                        <a:rPr lang="en-US" sz="1400" kern="1200" dirty="0">
                          <a:solidFill>
                            <a:schemeClr val="dk1"/>
                          </a:solidFill>
                          <a:latin typeface="+mn-lt"/>
                          <a:ea typeface="+mn-ea"/>
                          <a:cs typeface="+mn-cs"/>
                        </a:rPr>
                        <a:t> time</a:t>
                      </a:r>
                    </a:p>
                  </a:txBody>
                  <a:tcPr marT="45712" marB="45712"/>
                </a:tc>
                <a:extLst>
                  <a:ext uri="{0D108BD9-81ED-4DB2-BD59-A6C34878D82A}">
                    <a16:rowId xmlns:a16="http://schemas.microsoft.com/office/drawing/2014/main" val="3181795505"/>
                  </a:ext>
                </a:extLst>
              </a:tr>
              <a:tr h="0">
                <a:tc>
                  <a:txBody>
                    <a:bodyPr/>
                    <a:lstStyle/>
                    <a:p>
                      <a:r>
                        <a:rPr lang="en-US" sz="1400" dirty="0"/>
                        <a:t>11-24-233</a:t>
                      </a:r>
                    </a:p>
                  </a:txBody>
                  <a:tcPr marT="45712" marB="45712"/>
                </a:tc>
                <a:tc>
                  <a:txBody>
                    <a:bodyPr/>
                    <a:lstStyle/>
                    <a:p>
                      <a:r>
                        <a:rPr lang="en-US" sz="1400" dirty="0"/>
                        <a:t>Roy Want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Editorial comment resolution part 1</a:t>
                      </a:r>
                    </a:p>
                    <a:p>
                      <a:endParaRPr lang="en-US" sz="1400" dirty="0"/>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2</a:t>
                      </a:r>
                      <a:r>
                        <a:rPr lang="en-US" sz="1400" kern="1200" baseline="30000" dirty="0">
                          <a:solidFill>
                            <a:schemeClr val="dk1"/>
                          </a:solidFill>
                          <a:latin typeface="+mn-lt"/>
                          <a:ea typeface="+mn-ea"/>
                          <a:cs typeface="+mn-cs"/>
                        </a:rPr>
                        <a:t>nd</a:t>
                      </a:r>
                      <a:r>
                        <a:rPr lang="en-US" sz="1400" kern="1200" dirty="0">
                          <a:solidFill>
                            <a:schemeClr val="dk1"/>
                          </a:solidFill>
                          <a:latin typeface="+mn-lt"/>
                          <a:ea typeface="+mn-ea"/>
                          <a:cs typeface="+mn-cs"/>
                        </a:rPr>
                        <a:t> review</a:t>
                      </a:r>
                    </a:p>
                  </a:txBody>
                  <a:tcPr marT="45712" marB="45712"/>
                </a:tc>
                <a:extLst>
                  <a:ext uri="{0D108BD9-81ED-4DB2-BD59-A6C34878D82A}">
                    <a16:rowId xmlns:a16="http://schemas.microsoft.com/office/drawing/2014/main" val="3184647639"/>
                  </a:ext>
                </a:extLst>
              </a:tr>
            </a:tbl>
          </a:graphicData>
        </a:graphic>
      </p:graphicFrame>
    </p:spTree>
    <p:extLst>
      <p:ext uri="{BB962C8B-B14F-4D97-AF65-F5344CB8AC3E}">
        <p14:creationId xmlns:p14="http://schemas.microsoft.com/office/powerpoint/2010/main" val="47276076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March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Tue. Feb. 13</a:t>
            </a:r>
            <a:r>
              <a:rPr lang="en-US" altLang="en-US" kern="0" baseline="30000" dirty="0"/>
              <a:t>th</a:t>
            </a:r>
            <a:r>
              <a:rPr lang="en-US" altLang="en-US" kern="0" dirty="0"/>
              <a:t> 	10:00am PT / 13:00 ET</a:t>
            </a:r>
            <a:r>
              <a:rPr lang="en-US" altLang="en-US" sz="2000" b="0" kern="0" baseline="30000" dirty="0">
                <a:solidFill>
                  <a:schemeClr val="tx1"/>
                </a:solidFill>
              </a:rPr>
              <a:t> ┼</a:t>
            </a:r>
            <a:endParaRPr lang="en-US" altLang="en-US" kern="0" dirty="0"/>
          </a:p>
          <a:p>
            <a:pPr lvl="1">
              <a:buFont typeface="Arial" panose="020B0604020202020204" pitchFamily="34" charset="0"/>
              <a:buChar char="•"/>
            </a:pPr>
            <a:r>
              <a:rPr lang="en-US" altLang="en-US" kern="0" dirty="0"/>
              <a:t>Tue. Feb. 20</a:t>
            </a:r>
            <a:r>
              <a:rPr lang="en-US" altLang="en-US" kern="0" baseline="30000" dirty="0"/>
              <a:t>th</a:t>
            </a:r>
            <a:r>
              <a:rPr lang="en-US" altLang="en-US" kern="0" dirty="0"/>
              <a:t> 	10:00am PT / 13:00 ET</a:t>
            </a:r>
          </a:p>
          <a:p>
            <a:pPr lvl="1">
              <a:buFont typeface="Arial" panose="020B0604020202020204" pitchFamily="34" charset="0"/>
              <a:buChar char="•"/>
            </a:pPr>
            <a:r>
              <a:rPr lang="en-US" altLang="en-US" kern="0" dirty="0"/>
              <a:t>Tue. Feb. 27</a:t>
            </a:r>
            <a:r>
              <a:rPr lang="en-US" altLang="en-US" kern="0" baseline="30000" dirty="0"/>
              <a:t>th</a:t>
            </a:r>
            <a:r>
              <a:rPr lang="en-US" altLang="en-US" kern="0" dirty="0"/>
              <a:t> 	10:00am PT / 13:00 ET</a:t>
            </a:r>
          </a:p>
          <a:p>
            <a:pPr lvl="1">
              <a:buFont typeface="Arial" panose="020B0604020202020204" pitchFamily="34" charset="0"/>
              <a:buChar char="•"/>
            </a:pPr>
            <a:r>
              <a:rPr lang="en-US" altLang="en-US" kern="0" dirty="0"/>
              <a:t>Tue. Mar. 5</a:t>
            </a:r>
            <a:r>
              <a:rPr lang="en-US" altLang="en-US" kern="0" baseline="30000" dirty="0"/>
              <a:t>th</a:t>
            </a:r>
            <a:r>
              <a:rPr lang="en-US" altLang="en-US" kern="0" dirty="0"/>
              <a:t> 	10:00am PT / 13:00 ET</a:t>
            </a:r>
            <a:r>
              <a:rPr lang="en-US" altLang="en-US" sz="2000" b="0" kern="0" baseline="30000" dirty="0">
                <a:solidFill>
                  <a:schemeClr val="tx1"/>
                </a:solidFill>
              </a:rPr>
              <a:t> ┼</a:t>
            </a:r>
            <a:endParaRPr lang="en-US" altLang="en-US" kern="0" dirty="0"/>
          </a:p>
          <a:p>
            <a:pPr marL="457200" lvl="1" indent="0"/>
            <a:endParaRPr lang="en-US" altLang="en-US" kern="0" dirty="0"/>
          </a:p>
          <a:p>
            <a:pPr lvl="1">
              <a:buFont typeface="Arial" panose="020B0604020202020204" pitchFamily="34" charset="0"/>
              <a:buChar char="•"/>
            </a:pPr>
            <a:endParaRPr lang="en-US" altLang="en-US" kern="0" baseline="30000" dirty="0"/>
          </a:p>
          <a:p>
            <a:pPr marL="0" indent="0"/>
            <a:endParaRPr lang="en-US" altLang="en-US" sz="2000" b="0" kern="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84775"/>
          </a:xfrm>
          <a:prstGeom prst="rect">
            <a:avLst/>
          </a:prstGeom>
          <a:noFill/>
        </p:spPr>
        <p:txBody>
          <a:bodyPr wrap="square" rtlCol="0">
            <a:spAutoFit/>
          </a:bodyPr>
          <a:lstStyle/>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280557156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53244384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23765141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Feb. 13</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Consider motions (11-23-049) (as needed)</a:t>
            </a:r>
          </a:p>
          <a:p>
            <a:pPr algn="just">
              <a:spcBef>
                <a:spcPct val="20000"/>
              </a:spcBef>
              <a:buFontTx/>
              <a:buChar char="•"/>
            </a:pPr>
            <a:r>
              <a:rPr lang="en-US" sz="1600" b="0" dirty="0"/>
              <a:t>Review CR submissions (as time permits)</a:t>
            </a:r>
          </a:p>
          <a:p>
            <a:pPr algn="just">
              <a:spcBef>
                <a:spcPct val="20000"/>
              </a:spcBef>
              <a:buFontTx/>
              <a:buChar char="•"/>
            </a:pPr>
            <a:r>
              <a:rPr lang="en-US" sz="1600" b="0" dirty="0"/>
              <a:t>Review submission pipeline – special order (3min)</a:t>
            </a:r>
          </a:p>
          <a:p>
            <a:pPr algn="just">
              <a:spcBef>
                <a:spcPct val="20000"/>
              </a:spcBef>
              <a:buFontTx/>
              <a:buChar char="•"/>
            </a:pPr>
            <a:r>
              <a:rPr lang="en-US" sz="1600" b="0" dirty="0"/>
              <a:t>Review telecons times – special order (5min)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59035909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Feb. 13</a:t>
            </a:r>
            <a:r>
              <a:rPr lang="en-US" altLang="en-US" baseline="30000" dirty="0">
                <a:solidFill>
                  <a:schemeClr val="tx2"/>
                </a:solidFill>
              </a:rPr>
              <a:t>th</a:t>
            </a:r>
            <a:r>
              <a:rPr lang="en-US" altLang="en-US" dirty="0">
                <a:solidFill>
                  <a:schemeClr val="tx2"/>
                </a:solidFill>
              </a:rPr>
              <a:t> Telecon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924692091"/>
              </p:ext>
            </p:extLst>
          </p:nvPr>
        </p:nvGraphicFramePr>
        <p:xfrm>
          <a:off x="914401" y="1268760"/>
          <a:ext cx="10460566" cy="4114608"/>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152128">
                  <a:extLst>
                    <a:ext uri="{9D8B030D-6E8A-4147-A177-3AD203B41FA5}">
                      <a16:colId xmlns:a16="http://schemas.microsoft.com/office/drawing/2014/main" val="3219614300"/>
                    </a:ext>
                  </a:extLst>
                </a:gridCol>
                <a:gridCol w="225463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52392">
                <a:tc>
                  <a:txBody>
                    <a:bodyPr/>
                    <a:lstStyle/>
                    <a:p>
                      <a:r>
                        <a:rPr lang="en-US" sz="1400" dirty="0"/>
                        <a:t>11-24-0214</a:t>
                      </a:r>
                    </a:p>
                  </a:txBody>
                  <a:tcPr marT="45712" marB="45712"/>
                </a:tc>
                <a:tc>
                  <a:txBody>
                    <a:bodyPr/>
                    <a:lstStyle/>
                    <a:p>
                      <a:r>
                        <a:rPr lang="en-US" sz="1400" dirty="0"/>
                        <a:t>Ali Raissinia</a:t>
                      </a:r>
                    </a:p>
                  </a:txBody>
                  <a:tcPr marT="45712" marB="45712"/>
                </a:tc>
                <a:tc>
                  <a:txBody>
                    <a:bodyPr/>
                    <a:lstStyle/>
                    <a:p>
                      <a:r>
                        <a:rPr lang="en-US" sz="1400" dirty="0"/>
                        <a:t>LB279 Comment Resolution for CIDs in sec 9 part-3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15 min (2</a:t>
                      </a:r>
                      <a:r>
                        <a:rPr lang="en-US" sz="1400" kern="1200" baseline="30000" dirty="0">
                          <a:solidFill>
                            <a:schemeClr val="dk1"/>
                          </a:solidFill>
                          <a:latin typeface="+mn-lt"/>
                          <a:ea typeface="+mn-ea"/>
                          <a:cs typeface="+mn-cs"/>
                        </a:rPr>
                        <a:t>nd</a:t>
                      </a:r>
                      <a:r>
                        <a:rPr lang="en-US" sz="1400" kern="1200" dirty="0">
                          <a:solidFill>
                            <a:schemeClr val="dk1"/>
                          </a:solidFill>
                          <a:latin typeface="+mn-lt"/>
                          <a:ea typeface="+mn-ea"/>
                          <a:cs typeface="+mn-cs"/>
                        </a:rPr>
                        <a:t> review)</a:t>
                      </a:r>
                    </a:p>
                  </a:txBody>
                  <a:tcPr marT="45712" marB="45712"/>
                </a:tc>
                <a:extLst>
                  <a:ext uri="{0D108BD9-81ED-4DB2-BD59-A6C34878D82A}">
                    <a16:rowId xmlns:a16="http://schemas.microsoft.com/office/drawing/2014/main" val="4288503994"/>
                  </a:ext>
                </a:extLst>
              </a:tr>
              <a:tr h="152392">
                <a:tc>
                  <a:txBody>
                    <a:bodyPr/>
                    <a:lstStyle/>
                    <a:p>
                      <a:r>
                        <a:rPr lang="en-US" sz="1400" dirty="0"/>
                        <a:t>11-24-0215</a:t>
                      </a:r>
                    </a:p>
                  </a:txBody>
                  <a:tcPr marT="45712" marB="45712"/>
                </a:tc>
                <a:tc>
                  <a:txBody>
                    <a:bodyPr/>
                    <a:lstStyle/>
                    <a:p>
                      <a:r>
                        <a:rPr lang="en-US" sz="1400" dirty="0"/>
                        <a:t>Ali Raissinia</a:t>
                      </a:r>
                    </a:p>
                  </a:txBody>
                  <a:tcPr marT="45712" marB="45712"/>
                </a:tc>
                <a:tc>
                  <a:txBody>
                    <a:bodyPr/>
                    <a:lstStyle/>
                    <a:p>
                      <a:r>
                        <a:rPr lang="en-US" sz="1400" dirty="0"/>
                        <a:t>LB279 Comment Resolution for CIDs in sec 11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60 min (Awaits 1</a:t>
                      </a:r>
                      <a:r>
                        <a:rPr lang="en-US" sz="1400" kern="1200" baseline="30000" dirty="0">
                          <a:solidFill>
                            <a:schemeClr val="dk1"/>
                          </a:solidFill>
                          <a:latin typeface="+mn-lt"/>
                          <a:ea typeface="+mn-ea"/>
                          <a:cs typeface="+mn-cs"/>
                        </a:rPr>
                        <a:t>st</a:t>
                      </a:r>
                      <a:r>
                        <a:rPr lang="en-US" sz="1400" kern="1200" dirty="0">
                          <a:solidFill>
                            <a:schemeClr val="dk1"/>
                          </a:solidFill>
                          <a:latin typeface="+mn-lt"/>
                          <a:ea typeface="+mn-ea"/>
                          <a:cs typeface="+mn-cs"/>
                        </a:rPr>
                        <a:t> time)</a:t>
                      </a:r>
                    </a:p>
                  </a:txBody>
                  <a:tcPr marT="45712" marB="45712"/>
                </a:tc>
                <a:extLst>
                  <a:ext uri="{0D108BD9-81ED-4DB2-BD59-A6C34878D82A}">
                    <a16:rowId xmlns:a16="http://schemas.microsoft.com/office/drawing/2014/main" val="2001193650"/>
                  </a:ext>
                </a:extLst>
              </a:tr>
              <a:tr h="0">
                <a:tc>
                  <a:txBody>
                    <a:bodyPr/>
                    <a:lstStyle/>
                    <a:p>
                      <a:r>
                        <a:rPr lang="en-US" sz="1400" dirty="0"/>
                        <a:t>11-24-0155</a:t>
                      </a:r>
                    </a:p>
                  </a:txBody>
                  <a:tcPr marT="45712" marB="45712"/>
                </a:tc>
                <a:tc>
                  <a:txBody>
                    <a:bodyPr/>
                    <a:lstStyle/>
                    <a:p>
                      <a:r>
                        <a:rPr lang="en-US" sz="1400" dirty="0"/>
                        <a:t>Jonathan Segev</a:t>
                      </a:r>
                    </a:p>
                  </a:txBody>
                  <a:tcPr marT="45712" marB="45712"/>
                </a:tc>
                <a:tc>
                  <a:txBody>
                    <a:bodyPr/>
                    <a:lstStyle/>
                    <a:p>
                      <a:r>
                        <a:rPr lang="en-US" sz="1400" dirty="0"/>
                        <a:t>LB 279 Comment resolution – PICS</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As time permits / 40 min (Awaits 1</a:t>
                      </a:r>
                      <a:r>
                        <a:rPr lang="en-US" sz="1400" kern="1200" baseline="30000" dirty="0">
                          <a:solidFill>
                            <a:schemeClr val="dk1"/>
                          </a:solidFill>
                          <a:latin typeface="+mn-lt"/>
                          <a:ea typeface="+mn-ea"/>
                          <a:cs typeface="+mn-cs"/>
                        </a:rPr>
                        <a:t>st</a:t>
                      </a:r>
                      <a:r>
                        <a:rPr lang="en-US" sz="1400" kern="1200" dirty="0">
                          <a:solidFill>
                            <a:schemeClr val="dk1"/>
                          </a:solidFill>
                          <a:latin typeface="+mn-lt"/>
                          <a:ea typeface="+mn-ea"/>
                          <a:cs typeface="+mn-cs"/>
                        </a:rPr>
                        <a:t> time)</a:t>
                      </a:r>
                    </a:p>
                  </a:txBody>
                  <a:tcPr marT="45712" marB="45712"/>
                </a:tc>
                <a:extLst>
                  <a:ext uri="{0D108BD9-81ED-4DB2-BD59-A6C34878D82A}">
                    <a16:rowId xmlns:a16="http://schemas.microsoft.com/office/drawing/2014/main" val="3600714089"/>
                  </a:ext>
                </a:extLst>
              </a:tr>
              <a:tr h="0">
                <a:tc>
                  <a:txBody>
                    <a:bodyPr/>
                    <a:lstStyle/>
                    <a:p>
                      <a:r>
                        <a:rPr lang="en-US" sz="1400" dirty="0"/>
                        <a:t>11-24-0233</a:t>
                      </a:r>
                    </a:p>
                  </a:txBody>
                  <a:tcPr marT="45712" marB="45712"/>
                </a:tc>
                <a:tc>
                  <a:txBody>
                    <a:bodyPr/>
                    <a:lstStyle/>
                    <a:p>
                      <a:r>
                        <a:rPr lang="en-US" sz="1400" dirty="0"/>
                        <a:t>Roy Want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Editorial comment resolution part 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2</a:t>
                      </a:r>
                      <a:r>
                        <a:rPr lang="en-US" sz="1400" kern="1200" baseline="30000" dirty="0">
                          <a:solidFill>
                            <a:schemeClr val="dk1"/>
                          </a:solidFill>
                          <a:latin typeface="+mn-lt"/>
                          <a:ea typeface="+mn-ea"/>
                          <a:cs typeface="+mn-cs"/>
                        </a:rPr>
                        <a:t>nd</a:t>
                      </a:r>
                      <a:r>
                        <a:rPr lang="en-US" sz="1400" kern="1200" dirty="0">
                          <a:solidFill>
                            <a:schemeClr val="dk1"/>
                          </a:solidFill>
                          <a:latin typeface="+mn-lt"/>
                          <a:ea typeface="+mn-ea"/>
                          <a:cs typeface="+mn-cs"/>
                        </a:rPr>
                        <a:t> review</a:t>
                      </a:r>
                    </a:p>
                  </a:txBody>
                  <a:tcPr marT="45712" marB="45712"/>
                </a:tc>
                <a:extLst>
                  <a:ext uri="{0D108BD9-81ED-4DB2-BD59-A6C34878D82A}">
                    <a16:rowId xmlns:a16="http://schemas.microsoft.com/office/drawing/2014/main" val="772378466"/>
                  </a:ext>
                </a:extLst>
              </a:tr>
              <a:tr h="0">
                <a:tc>
                  <a:txBody>
                    <a:bodyPr/>
                    <a:lstStyle/>
                    <a:p>
                      <a:r>
                        <a:rPr lang="en-US" sz="1400" dirty="0"/>
                        <a:t>11-24-0257</a:t>
                      </a:r>
                    </a:p>
                  </a:txBody>
                  <a:tcPr marT="45712" marB="45712"/>
                </a:tc>
                <a:tc>
                  <a:txBody>
                    <a:bodyPr/>
                    <a:lstStyle/>
                    <a:p>
                      <a:r>
                        <a:rPr lang="en-US" sz="1400" dirty="0"/>
                        <a:t>Jonathan Segev</a:t>
                      </a:r>
                    </a:p>
                  </a:txBody>
                  <a:tcPr marT="45712" marB="45712"/>
                </a:tc>
                <a:tc>
                  <a:txBody>
                    <a:bodyPr/>
                    <a:lstStyle/>
                    <a:p>
                      <a:r>
                        <a:rPr lang="en-US" sz="1400" dirty="0"/>
                        <a:t>Various CR</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Future telecon</a:t>
                      </a:r>
                    </a:p>
                  </a:txBody>
                  <a:tcPr marT="45712" marB="45712"/>
                </a:tc>
                <a:extLst>
                  <a:ext uri="{0D108BD9-81ED-4DB2-BD59-A6C34878D82A}">
                    <a16:rowId xmlns:a16="http://schemas.microsoft.com/office/drawing/2014/main" val="2039305059"/>
                  </a:ext>
                </a:extLst>
              </a:tr>
              <a:tr h="0">
                <a:tc>
                  <a:txBody>
                    <a:bodyPr/>
                    <a:lstStyle/>
                    <a:p>
                      <a:r>
                        <a:rPr lang="en-US" sz="1400" dirty="0"/>
                        <a:t>11-24-0288</a:t>
                      </a:r>
                    </a:p>
                  </a:txBody>
                  <a:tcPr marT="45712" marB="45712"/>
                </a:tc>
                <a:tc>
                  <a:txBody>
                    <a:bodyPr/>
                    <a:lstStyle/>
                    <a:p>
                      <a:r>
                        <a:rPr lang="en-US" sz="1400" dirty="0"/>
                        <a:t>Stephan Sand</a:t>
                      </a:r>
                    </a:p>
                  </a:txBody>
                  <a:tcPr marT="45712" marB="45712"/>
                </a:tc>
                <a:tc>
                  <a:txBody>
                    <a:bodyPr/>
                    <a:lstStyle/>
                    <a:p>
                      <a:r>
                        <a:rPr lang="en-US" sz="1400" dirty="0"/>
                        <a:t>LB279 comment resolutions for measurement sounding phase of TB ranging</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Future telecon</a:t>
                      </a:r>
                    </a:p>
                  </a:txBody>
                  <a:tcPr marT="45712" marB="45712"/>
                </a:tc>
                <a:extLst>
                  <a:ext uri="{0D108BD9-81ED-4DB2-BD59-A6C34878D82A}">
                    <a16:rowId xmlns:a16="http://schemas.microsoft.com/office/drawing/2014/main" val="1761678596"/>
                  </a:ext>
                </a:extLst>
              </a:tr>
              <a:tr h="0">
                <a:tc>
                  <a:txBody>
                    <a:bodyPr/>
                    <a:lstStyle/>
                    <a:p>
                      <a:r>
                        <a:rPr lang="en-US" sz="1400" dirty="0"/>
                        <a:t>11-24-0272</a:t>
                      </a:r>
                    </a:p>
                  </a:txBody>
                  <a:tcPr marT="45712" marB="45712"/>
                </a:tc>
                <a:tc>
                  <a:txBody>
                    <a:bodyPr/>
                    <a:lstStyle/>
                    <a:p>
                      <a:r>
                        <a:rPr lang="en-US" sz="1400" dirty="0"/>
                        <a:t>Jonathan Segev</a:t>
                      </a:r>
                    </a:p>
                  </a:txBody>
                  <a:tcPr marT="45712" marB="45712"/>
                </a:tc>
                <a:tc>
                  <a:txBody>
                    <a:bodyPr/>
                    <a:lstStyle/>
                    <a:p>
                      <a:r>
                        <a:rPr lang="en-US" sz="1400" dirty="0"/>
                        <a:t>LB279 CR Clause 11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Future Telecon</a:t>
                      </a:r>
                    </a:p>
                  </a:txBody>
                  <a:tcPr marT="45712" marB="45712"/>
                </a:tc>
                <a:extLst>
                  <a:ext uri="{0D108BD9-81ED-4DB2-BD59-A6C34878D82A}">
                    <a16:rowId xmlns:a16="http://schemas.microsoft.com/office/drawing/2014/main" val="2056648193"/>
                  </a:ext>
                </a:extLst>
              </a:tr>
              <a:tr h="0">
                <a:tc>
                  <a:txBody>
                    <a:bodyPr/>
                    <a:lstStyle/>
                    <a:p>
                      <a:r>
                        <a:rPr lang="en-US" sz="1400" kern="1200" dirty="0">
                          <a:solidFill>
                            <a:schemeClr val="dk1"/>
                          </a:solidFill>
                          <a:latin typeface="+mn-lt"/>
                          <a:ea typeface="+mn-ea"/>
                          <a:cs typeface="+mn-cs"/>
                        </a:rPr>
                        <a:t>11-24-0225</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EHT mac </a:t>
                      </a:r>
                      <a:r>
                        <a:rPr lang="en-US" sz="1400" kern="1200" dirty="0" err="1">
                          <a:solidFill>
                            <a:schemeClr val="dk1"/>
                          </a:solidFill>
                          <a:latin typeface="+mn-lt"/>
                          <a:ea typeface="+mn-ea"/>
                          <a:cs typeface="+mn-cs"/>
                        </a:rPr>
                        <a:t>phy</a:t>
                      </a:r>
                      <a:r>
                        <a:rPr lang="en-US" sz="1400" kern="1200" dirty="0">
                          <a:solidFill>
                            <a:schemeClr val="dk1"/>
                          </a:solidFill>
                          <a:latin typeface="+mn-lt"/>
                          <a:ea typeface="+mn-ea"/>
                          <a:cs typeface="+mn-cs"/>
                        </a:rPr>
                        <a:t> part-4</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Future telecon</a:t>
                      </a:r>
                    </a:p>
                  </a:txBody>
                  <a:tcPr marT="45712" marB="45712"/>
                </a:tc>
                <a:extLst>
                  <a:ext uri="{0D108BD9-81ED-4DB2-BD59-A6C34878D82A}">
                    <a16:rowId xmlns:a16="http://schemas.microsoft.com/office/drawing/2014/main" val="1233817934"/>
                  </a:ext>
                </a:extLst>
              </a:tr>
              <a:tr h="0">
                <a:tc>
                  <a:txBody>
                    <a:bodyPr/>
                    <a:lstStyle/>
                    <a:p>
                      <a:r>
                        <a:rPr lang="en-US" sz="1400" kern="1200" dirty="0">
                          <a:solidFill>
                            <a:schemeClr val="dk1"/>
                          </a:solidFill>
                          <a:latin typeface="+mn-lt"/>
                          <a:ea typeface="+mn-ea"/>
                          <a:cs typeface="+mn-cs"/>
                        </a:rPr>
                        <a:t>11-24-0285</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EHT MAC PHY part 5</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Future telecon</a:t>
                      </a:r>
                    </a:p>
                  </a:txBody>
                  <a:tcPr marT="45712" marB="45712"/>
                </a:tc>
                <a:extLst>
                  <a:ext uri="{0D108BD9-81ED-4DB2-BD59-A6C34878D82A}">
                    <a16:rowId xmlns:a16="http://schemas.microsoft.com/office/drawing/2014/main" val="2388166363"/>
                  </a:ext>
                </a:extLst>
              </a:tr>
              <a:tr h="0">
                <a:tc>
                  <a:txBody>
                    <a:bodyPr/>
                    <a:lstStyle/>
                    <a:p>
                      <a:r>
                        <a:rPr lang="en-US" sz="1400" kern="1200" dirty="0">
                          <a:solidFill>
                            <a:schemeClr val="dk1"/>
                          </a:solidFill>
                          <a:latin typeface="+mn-lt"/>
                          <a:ea typeface="+mn-ea"/>
                          <a:cs typeface="+mn-cs"/>
                        </a:rPr>
                        <a:t>11-24-271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CID 1163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Future telecon</a:t>
                      </a:r>
                    </a:p>
                  </a:txBody>
                  <a:tcPr marT="45712" marB="45712"/>
                </a:tc>
                <a:extLst>
                  <a:ext uri="{0D108BD9-81ED-4DB2-BD59-A6C34878D82A}">
                    <a16:rowId xmlns:a16="http://schemas.microsoft.com/office/drawing/2014/main" val="1339170413"/>
                  </a:ext>
                </a:extLst>
              </a:tr>
              <a:tr h="0">
                <a:tc>
                  <a:txBody>
                    <a:bodyPr/>
                    <a:lstStyle/>
                    <a:p>
                      <a:r>
                        <a:rPr lang="en-US" sz="1400" kern="1200" dirty="0">
                          <a:solidFill>
                            <a:schemeClr val="dk1"/>
                          </a:solidFill>
                          <a:latin typeface="+mn-lt"/>
                          <a:ea typeface="+mn-ea"/>
                          <a:cs typeface="+mn-cs"/>
                        </a:rPr>
                        <a:t>11-24-0232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CR for CID 1363, 1029, 1124, 1391, 1169 </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Future telecon</a:t>
                      </a:r>
                    </a:p>
                  </a:txBody>
                  <a:tcPr marT="45712" marB="45712"/>
                </a:tc>
                <a:extLst>
                  <a:ext uri="{0D108BD9-81ED-4DB2-BD59-A6C34878D82A}">
                    <a16:rowId xmlns:a16="http://schemas.microsoft.com/office/drawing/2014/main" val="1078184603"/>
                  </a:ext>
                </a:extLst>
              </a:tr>
            </a:tbl>
          </a:graphicData>
        </a:graphic>
      </p:graphicFrame>
    </p:spTree>
    <p:extLst>
      <p:ext uri="{BB962C8B-B14F-4D97-AF65-F5344CB8AC3E}">
        <p14:creationId xmlns:p14="http://schemas.microsoft.com/office/powerpoint/2010/main" val="323728632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41080537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981564-B858-91E4-1DEA-C8218945921A}"/>
              </a:ext>
            </a:extLst>
          </p:cNvPr>
          <p:cNvSpPr>
            <a:spLocks noGrp="1"/>
          </p:cNvSpPr>
          <p:nvPr>
            <p:ph type="title"/>
          </p:nvPr>
        </p:nvSpPr>
        <p:spPr/>
        <p:txBody>
          <a:bodyPr/>
          <a:lstStyle/>
          <a:p>
            <a:r>
              <a:rPr lang="en-US" dirty="0"/>
              <a:t>Submission 11-24-214</a:t>
            </a:r>
          </a:p>
        </p:txBody>
      </p:sp>
      <p:sp>
        <p:nvSpPr>
          <p:cNvPr id="3" name="Content Placeholder 2">
            <a:extLst>
              <a:ext uri="{FF2B5EF4-FFF2-40B4-BE49-F238E27FC236}">
                <a16:creationId xmlns:a16="http://schemas.microsoft.com/office/drawing/2014/main" id="{B674D013-C6A4-87FB-0D1A-E7FE1E80434E}"/>
              </a:ext>
            </a:extLst>
          </p:cNvPr>
          <p:cNvSpPr>
            <a:spLocks noGrp="1"/>
          </p:cNvSpPr>
          <p:nvPr>
            <p:ph idx="1"/>
          </p:nvPr>
        </p:nvSpPr>
        <p:spPr/>
        <p:txBody>
          <a:bodyPr/>
          <a:lstStyle/>
          <a:p>
            <a:r>
              <a:rPr lang="en-US" dirty="0" err="1"/>
              <a:t>Strawpoll</a:t>
            </a:r>
            <a:endParaRPr lang="en-US" dirty="0"/>
          </a:p>
          <a:p>
            <a:r>
              <a:rPr lang="en-US" b="0" dirty="0"/>
              <a:t>We agree to the resolution identified in document 11-24-214r2 for CIDs 1110, 1147, 1011, 1076, 1220, 1221, 1222, and 1226 (8 total). </a:t>
            </a:r>
          </a:p>
          <a:p>
            <a:endParaRPr lang="en-US" dirty="0"/>
          </a:p>
          <a:p>
            <a:r>
              <a:rPr lang="en-US" dirty="0"/>
              <a:t>Results (Y/N/A): </a:t>
            </a:r>
            <a:r>
              <a:rPr lang="en-US" b="0" dirty="0"/>
              <a:t>5/0/0</a:t>
            </a:r>
            <a:endParaRPr lang="en-US" dirty="0"/>
          </a:p>
        </p:txBody>
      </p:sp>
      <p:sp>
        <p:nvSpPr>
          <p:cNvPr id="4" name="Slide Number Placeholder 3">
            <a:extLst>
              <a:ext uri="{FF2B5EF4-FFF2-40B4-BE49-F238E27FC236}">
                <a16:creationId xmlns:a16="http://schemas.microsoft.com/office/drawing/2014/main" id="{12BD6AB8-C36E-7310-920F-99789038F4D5}"/>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249E5AD6-AB10-817A-3036-17B33CB8832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C1E1EBA-F1DF-6458-B0BB-1AAACC01DCF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76664525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B53D3-CC7D-9985-BF39-28F394FE6FB0}"/>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2A96A01E-FD31-1A2D-D8FB-4CF8E74B6DFF}"/>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1066AE4C-7CC7-2137-88C8-DEB61B4FCD6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8F9EA11-ACC6-E2E9-E9BC-AEE3B741EB1B}"/>
              </a:ext>
            </a:extLst>
          </p:cNvPr>
          <p:cNvSpPr>
            <a:spLocks noGrp="1"/>
          </p:cNvSpPr>
          <p:nvPr>
            <p:ph type="dt" idx="15"/>
          </p:nvPr>
        </p:nvSpPr>
        <p:spPr/>
        <p:txBody>
          <a:bodyPr/>
          <a:lstStyle/>
          <a:p>
            <a:r>
              <a:rPr lang="en-US"/>
              <a:t>March 2024</a:t>
            </a:r>
            <a:endParaRPr lang="en-GB" dirty="0"/>
          </a:p>
        </p:txBody>
      </p:sp>
      <p:graphicFrame>
        <p:nvGraphicFramePr>
          <p:cNvPr id="8" name="Table 7">
            <a:extLst>
              <a:ext uri="{FF2B5EF4-FFF2-40B4-BE49-F238E27FC236}">
                <a16:creationId xmlns:a16="http://schemas.microsoft.com/office/drawing/2014/main" id="{00C81417-4E60-CFDB-8D41-C8E720FA8899}"/>
              </a:ext>
            </a:extLst>
          </p:cNvPr>
          <p:cNvGraphicFramePr>
            <a:graphicFrameLocks noGrp="1"/>
          </p:cNvGraphicFramePr>
          <p:nvPr>
            <p:extLst>
              <p:ext uri="{D42A27DB-BD31-4B8C-83A1-F6EECF244321}">
                <p14:modId xmlns:p14="http://schemas.microsoft.com/office/powerpoint/2010/main" val="1994167590"/>
              </p:ext>
            </p:extLst>
          </p:nvPr>
        </p:nvGraphicFramePr>
        <p:xfrm>
          <a:off x="563035" y="1556792"/>
          <a:ext cx="10460566" cy="3850004"/>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4464496">
                  <a:extLst>
                    <a:ext uri="{9D8B030D-6E8A-4147-A177-3AD203B41FA5}">
                      <a16:colId xmlns:a16="http://schemas.microsoft.com/office/drawing/2014/main" val="1530723214"/>
                    </a:ext>
                  </a:extLst>
                </a:gridCol>
                <a:gridCol w="1080119">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Status</a:t>
                      </a:r>
                    </a:p>
                  </a:txBody>
                  <a:tcPr marR="36000" marT="45712" marB="45712"/>
                </a:tc>
                <a:extLst>
                  <a:ext uri="{0D108BD9-81ED-4DB2-BD59-A6C34878D82A}">
                    <a16:rowId xmlns:a16="http://schemas.microsoft.com/office/drawing/2014/main" val="758797864"/>
                  </a:ext>
                </a:extLst>
              </a:tr>
              <a:tr h="263687">
                <a:tc>
                  <a:txBody>
                    <a:bodyPr/>
                    <a:lstStyle/>
                    <a:p>
                      <a:r>
                        <a:rPr lang="en-US" sz="1400" dirty="0"/>
                        <a:t>11-24-0215</a:t>
                      </a:r>
                    </a:p>
                  </a:txBody>
                  <a:tcPr marT="45712" marB="45712"/>
                </a:tc>
                <a:tc>
                  <a:txBody>
                    <a:bodyPr/>
                    <a:lstStyle/>
                    <a:p>
                      <a:r>
                        <a:rPr lang="en-US" sz="1400" dirty="0"/>
                        <a:t>Ali Raissinia</a:t>
                      </a:r>
                    </a:p>
                  </a:txBody>
                  <a:tcPr marT="45712" marB="45712"/>
                </a:tc>
                <a:tc>
                  <a:txBody>
                    <a:bodyPr/>
                    <a:lstStyle/>
                    <a:p>
                      <a:r>
                        <a:rPr lang="en-US" sz="1400" dirty="0"/>
                        <a:t>LB279 Comment Resolution for CIDs in sec 11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Follow up (for completion)</a:t>
                      </a:r>
                    </a:p>
                  </a:txBody>
                  <a:tcPr marT="45712" marB="45712"/>
                </a:tc>
                <a:extLst>
                  <a:ext uri="{0D108BD9-81ED-4DB2-BD59-A6C34878D82A}">
                    <a16:rowId xmlns:a16="http://schemas.microsoft.com/office/drawing/2014/main" val="1114861354"/>
                  </a:ext>
                </a:extLst>
              </a:tr>
              <a:tr h="263687">
                <a:tc>
                  <a:txBody>
                    <a:bodyPr/>
                    <a:lstStyle/>
                    <a:p>
                      <a:r>
                        <a:rPr lang="en-US" sz="1400" dirty="0"/>
                        <a:t>11-24-0155</a:t>
                      </a:r>
                    </a:p>
                  </a:txBody>
                  <a:tcPr marT="45712" marB="45712"/>
                </a:tc>
                <a:tc>
                  <a:txBody>
                    <a:bodyPr/>
                    <a:lstStyle/>
                    <a:p>
                      <a:r>
                        <a:rPr lang="en-US" sz="1400" dirty="0"/>
                        <a:t>Jonathan Segev</a:t>
                      </a:r>
                    </a:p>
                  </a:txBody>
                  <a:tcPr marT="45712" marB="45712"/>
                </a:tc>
                <a:tc>
                  <a:txBody>
                    <a:bodyPr/>
                    <a:lstStyle/>
                    <a:p>
                      <a:r>
                        <a:rPr lang="en-US" sz="1400" dirty="0"/>
                        <a:t>LB 279 Comment resolution – PICS</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1</a:t>
                      </a:r>
                      <a:r>
                        <a:rPr lang="en-US" sz="1400" kern="1200" baseline="30000" dirty="0">
                          <a:solidFill>
                            <a:schemeClr val="dk1"/>
                          </a:solidFill>
                          <a:latin typeface="+mn-lt"/>
                          <a:ea typeface="+mn-ea"/>
                          <a:cs typeface="+mn-cs"/>
                        </a:rPr>
                        <a:t>st</a:t>
                      </a:r>
                      <a:r>
                        <a:rPr lang="en-US" sz="1400" kern="1200" dirty="0">
                          <a:solidFill>
                            <a:schemeClr val="dk1"/>
                          </a:solidFill>
                          <a:latin typeface="+mn-lt"/>
                          <a:ea typeface="+mn-ea"/>
                          <a:cs typeface="+mn-cs"/>
                        </a:rPr>
                        <a:t> time</a:t>
                      </a:r>
                    </a:p>
                  </a:txBody>
                  <a:tcPr marT="45712" marB="45712"/>
                </a:tc>
                <a:extLst>
                  <a:ext uri="{0D108BD9-81ED-4DB2-BD59-A6C34878D82A}">
                    <a16:rowId xmlns:a16="http://schemas.microsoft.com/office/drawing/2014/main" val="3181795505"/>
                  </a:ext>
                </a:extLst>
              </a:tr>
              <a:tr h="391025">
                <a:tc>
                  <a:txBody>
                    <a:bodyPr/>
                    <a:lstStyle/>
                    <a:p>
                      <a:r>
                        <a:rPr lang="en-US" sz="1400" dirty="0"/>
                        <a:t>11-24-0257</a:t>
                      </a:r>
                    </a:p>
                  </a:txBody>
                  <a:tcPr marT="45712" marB="45712"/>
                </a:tc>
                <a:tc>
                  <a:txBody>
                    <a:bodyPr/>
                    <a:lstStyle/>
                    <a:p>
                      <a:r>
                        <a:rPr lang="en-US" sz="1400" dirty="0"/>
                        <a:t>Jonathan Segev</a:t>
                      </a:r>
                    </a:p>
                  </a:txBody>
                  <a:tcPr marT="45712" marB="45712"/>
                </a:tc>
                <a:tc>
                  <a:txBody>
                    <a:bodyPr/>
                    <a:lstStyle/>
                    <a:p>
                      <a:r>
                        <a:rPr lang="en-US" sz="1400" dirty="0"/>
                        <a:t>Various CR</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srgbClr val="000000"/>
                          </a:solidFill>
                          <a:effectLst/>
                          <a:uLnTx/>
                          <a:uFillTx/>
                          <a:latin typeface="Times New Roman"/>
                          <a:ea typeface="MS Gothic"/>
                          <a:cs typeface="+mn-cs"/>
                        </a:rPr>
                        <a:t>1</a:t>
                      </a:r>
                      <a:r>
                        <a:rPr kumimoji="0" lang="en-US" sz="1400" b="0" i="0" u="none" strike="noStrike" kern="1200" cap="none" spc="0" normalizeH="0" baseline="30000" noProof="0">
                          <a:ln>
                            <a:noFill/>
                          </a:ln>
                          <a:solidFill>
                            <a:srgbClr val="000000"/>
                          </a:solidFill>
                          <a:effectLst/>
                          <a:uLnTx/>
                          <a:uFillTx/>
                          <a:latin typeface="Times New Roman"/>
                          <a:ea typeface="MS Gothic"/>
                          <a:cs typeface="+mn-cs"/>
                        </a:rPr>
                        <a:t>st</a:t>
                      </a:r>
                      <a:r>
                        <a:rPr kumimoji="0" lang="en-US" sz="1400" b="0" i="0" u="none" strike="noStrike" kern="1200" cap="none" spc="0" normalizeH="0" baseline="0" noProof="0">
                          <a:ln>
                            <a:noFill/>
                          </a:ln>
                          <a:solidFill>
                            <a:srgbClr val="000000"/>
                          </a:solidFill>
                          <a:effectLst/>
                          <a:uLnTx/>
                          <a:uFillTx/>
                          <a:latin typeface="Times New Roman"/>
                          <a:ea typeface="MS Gothic"/>
                          <a:cs typeface="+mn-cs"/>
                        </a:rPr>
                        <a:t> time</a:t>
                      </a: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2872900943"/>
                  </a:ext>
                </a:extLst>
              </a:tr>
              <a:tr h="391025">
                <a:tc>
                  <a:txBody>
                    <a:bodyPr/>
                    <a:lstStyle/>
                    <a:p>
                      <a:r>
                        <a:rPr lang="en-US" sz="1400" dirty="0"/>
                        <a:t>11-24-0288</a:t>
                      </a:r>
                    </a:p>
                  </a:txBody>
                  <a:tcPr marT="45712" marB="45712"/>
                </a:tc>
                <a:tc>
                  <a:txBody>
                    <a:bodyPr/>
                    <a:lstStyle/>
                    <a:p>
                      <a:r>
                        <a:rPr lang="en-US" sz="1400" dirty="0"/>
                        <a:t>Stephan Sand</a:t>
                      </a:r>
                    </a:p>
                  </a:txBody>
                  <a:tcPr marT="45712" marB="45712"/>
                </a:tc>
                <a:tc>
                  <a:txBody>
                    <a:bodyPr/>
                    <a:lstStyle/>
                    <a:p>
                      <a:r>
                        <a:rPr lang="en-US" sz="1400" dirty="0"/>
                        <a:t>LB279 comment resolutions for measurement sounding phase of TB ranging</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srgbClr val="000000"/>
                          </a:solidFill>
                          <a:effectLst/>
                          <a:uLnTx/>
                          <a:uFillTx/>
                          <a:latin typeface="Times New Roman"/>
                          <a:ea typeface="MS Gothic"/>
                          <a:cs typeface="+mn-cs"/>
                        </a:rPr>
                        <a:t>1</a:t>
                      </a:r>
                      <a:r>
                        <a:rPr kumimoji="0" lang="en-US" sz="1400" b="0" i="0" u="none" strike="noStrike" kern="1200" cap="none" spc="0" normalizeH="0" baseline="30000" noProof="0">
                          <a:ln>
                            <a:noFill/>
                          </a:ln>
                          <a:solidFill>
                            <a:srgbClr val="000000"/>
                          </a:solidFill>
                          <a:effectLst/>
                          <a:uLnTx/>
                          <a:uFillTx/>
                          <a:latin typeface="Times New Roman"/>
                          <a:ea typeface="MS Gothic"/>
                          <a:cs typeface="+mn-cs"/>
                        </a:rPr>
                        <a:t>st</a:t>
                      </a:r>
                      <a:r>
                        <a:rPr kumimoji="0" lang="en-US" sz="1400" b="0" i="0" u="none" strike="noStrike" kern="1200" cap="none" spc="0" normalizeH="0" baseline="0" noProof="0">
                          <a:ln>
                            <a:noFill/>
                          </a:ln>
                          <a:solidFill>
                            <a:srgbClr val="000000"/>
                          </a:solidFill>
                          <a:effectLst/>
                          <a:uLnTx/>
                          <a:uFillTx/>
                          <a:latin typeface="Times New Roman"/>
                          <a:ea typeface="MS Gothic"/>
                          <a:cs typeface="+mn-cs"/>
                        </a:rPr>
                        <a:t> time</a:t>
                      </a: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3022209846"/>
                  </a:ext>
                </a:extLst>
              </a:tr>
              <a:tr h="391025">
                <a:tc>
                  <a:txBody>
                    <a:bodyPr/>
                    <a:lstStyle/>
                    <a:p>
                      <a:r>
                        <a:rPr lang="en-US" sz="1400" dirty="0"/>
                        <a:t>11-24-0272</a:t>
                      </a:r>
                    </a:p>
                  </a:txBody>
                  <a:tcPr marT="45712" marB="45712"/>
                </a:tc>
                <a:tc>
                  <a:txBody>
                    <a:bodyPr/>
                    <a:lstStyle/>
                    <a:p>
                      <a:r>
                        <a:rPr lang="en-US" sz="1400" dirty="0"/>
                        <a:t>Jonathan Segev</a:t>
                      </a:r>
                    </a:p>
                  </a:txBody>
                  <a:tcPr marT="45712" marB="45712"/>
                </a:tc>
                <a:tc>
                  <a:txBody>
                    <a:bodyPr/>
                    <a:lstStyle/>
                    <a:p>
                      <a:r>
                        <a:rPr lang="en-US" sz="1400" dirty="0"/>
                        <a:t>LB279 CR Clause 11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1</a:t>
                      </a:r>
                      <a:r>
                        <a:rPr kumimoji="0" lang="en-US" sz="1400" b="0" i="0" u="none" strike="noStrike" kern="1200" cap="none" spc="0" normalizeH="0" baseline="30000" noProof="0" dirty="0">
                          <a:ln>
                            <a:noFill/>
                          </a:ln>
                          <a:solidFill>
                            <a:srgbClr val="000000"/>
                          </a:solidFill>
                          <a:effectLst/>
                          <a:uLnTx/>
                          <a:uFillTx/>
                          <a:latin typeface="Times New Roman"/>
                          <a:ea typeface="MS Gothic"/>
                          <a:cs typeface="+mn-cs"/>
                        </a:rPr>
                        <a:t>st</a:t>
                      </a: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 time</a:t>
                      </a:r>
                    </a:p>
                  </a:txBody>
                  <a:tcPr marT="45712" marB="45712"/>
                </a:tc>
                <a:extLst>
                  <a:ext uri="{0D108BD9-81ED-4DB2-BD59-A6C34878D82A}">
                    <a16:rowId xmlns:a16="http://schemas.microsoft.com/office/drawing/2014/main" val="4008190257"/>
                  </a:ext>
                </a:extLst>
              </a:tr>
              <a:tr h="195513">
                <a:tc>
                  <a:txBody>
                    <a:bodyPr/>
                    <a:lstStyle/>
                    <a:p>
                      <a:r>
                        <a:rPr lang="en-US" sz="1400" kern="1200" dirty="0">
                          <a:solidFill>
                            <a:schemeClr val="dk1"/>
                          </a:solidFill>
                          <a:latin typeface="+mn-lt"/>
                          <a:ea typeface="+mn-ea"/>
                          <a:cs typeface="+mn-cs"/>
                        </a:rPr>
                        <a:t>11-24-0225</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EHT mac </a:t>
                      </a:r>
                      <a:r>
                        <a:rPr lang="en-US" sz="1400" kern="1200" dirty="0" err="1">
                          <a:solidFill>
                            <a:schemeClr val="dk1"/>
                          </a:solidFill>
                          <a:latin typeface="+mn-lt"/>
                          <a:ea typeface="+mn-ea"/>
                          <a:cs typeface="+mn-cs"/>
                        </a:rPr>
                        <a:t>phy</a:t>
                      </a:r>
                      <a:r>
                        <a:rPr lang="en-US" sz="1400" kern="1200" dirty="0">
                          <a:solidFill>
                            <a:schemeClr val="dk1"/>
                          </a:solidFill>
                          <a:latin typeface="+mn-lt"/>
                          <a:ea typeface="+mn-ea"/>
                          <a:cs typeface="+mn-cs"/>
                        </a:rPr>
                        <a:t> part-4.docx</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15 min (2</a:t>
                      </a:r>
                      <a:r>
                        <a:rPr lang="en-US" sz="1400" baseline="30000" dirty="0"/>
                        <a:t>nd</a:t>
                      </a:r>
                      <a:r>
                        <a:rPr lang="en-US" sz="1400" dirty="0"/>
                        <a:t> review)</a:t>
                      </a:r>
                    </a:p>
                  </a:txBody>
                  <a:tcPr marT="45712" marB="45712"/>
                </a:tc>
                <a:extLst>
                  <a:ext uri="{0D108BD9-81ED-4DB2-BD59-A6C34878D82A}">
                    <a16:rowId xmlns:a16="http://schemas.microsoft.com/office/drawing/2014/main" val="4255059401"/>
                  </a:ext>
                </a:extLst>
              </a:tr>
              <a:tr h="195513">
                <a:tc>
                  <a:txBody>
                    <a:bodyPr/>
                    <a:lstStyle/>
                    <a:p>
                      <a:r>
                        <a:rPr lang="en-US" sz="1400" kern="1200" dirty="0">
                          <a:solidFill>
                            <a:schemeClr val="dk1"/>
                          </a:solidFill>
                          <a:latin typeface="+mn-lt"/>
                          <a:ea typeface="+mn-ea"/>
                          <a:cs typeface="+mn-cs"/>
                        </a:rPr>
                        <a:t>11-24-0285</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EHT MAC PHY part 5</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srgbClr val="000000"/>
                          </a:solidFill>
                          <a:effectLst/>
                          <a:uLnTx/>
                          <a:uFillTx/>
                          <a:latin typeface="Times New Roman"/>
                          <a:ea typeface="MS Gothic"/>
                          <a:cs typeface="+mn-cs"/>
                        </a:rPr>
                        <a:t>1</a:t>
                      </a:r>
                      <a:r>
                        <a:rPr kumimoji="0" lang="en-US" sz="1400" b="0" i="0" u="none" strike="noStrike" kern="1200" cap="none" spc="0" normalizeH="0" baseline="30000" noProof="0">
                          <a:ln>
                            <a:noFill/>
                          </a:ln>
                          <a:solidFill>
                            <a:srgbClr val="000000"/>
                          </a:solidFill>
                          <a:effectLst/>
                          <a:uLnTx/>
                          <a:uFillTx/>
                          <a:latin typeface="Times New Roman"/>
                          <a:ea typeface="MS Gothic"/>
                          <a:cs typeface="+mn-cs"/>
                        </a:rPr>
                        <a:t>st</a:t>
                      </a:r>
                      <a:r>
                        <a:rPr kumimoji="0" lang="en-US" sz="1400" b="0" i="0" u="none" strike="noStrike" kern="1200" cap="none" spc="0" normalizeH="0" baseline="0" noProof="0">
                          <a:ln>
                            <a:noFill/>
                          </a:ln>
                          <a:solidFill>
                            <a:srgbClr val="000000"/>
                          </a:solidFill>
                          <a:effectLst/>
                          <a:uLnTx/>
                          <a:uFillTx/>
                          <a:latin typeface="Times New Roman"/>
                          <a:ea typeface="MS Gothic"/>
                          <a:cs typeface="+mn-cs"/>
                        </a:rPr>
                        <a:t> time</a:t>
                      </a: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2967960419"/>
                  </a:ext>
                </a:extLst>
              </a:tr>
              <a:tr h="391025">
                <a:tc>
                  <a:txBody>
                    <a:bodyPr/>
                    <a:lstStyle/>
                    <a:p>
                      <a:r>
                        <a:rPr lang="en-US" sz="1400" kern="1200" dirty="0">
                          <a:solidFill>
                            <a:schemeClr val="dk1"/>
                          </a:solidFill>
                          <a:latin typeface="+mn-lt"/>
                          <a:ea typeface="+mn-ea"/>
                          <a:cs typeface="+mn-cs"/>
                        </a:rPr>
                        <a:t>11-24-271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CID 1163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srgbClr val="000000"/>
                          </a:solidFill>
                          <a:effectLst/>
                          <a:uLnTx/>
                          <a:uFillTx/>
                          <a:latin typeface="Times New Roman"/>
                          <a:ea typeface="MS Gothic"/>
                          <a:cs typeface="+mn-cs"/>
                        </a:rPr>
                        <a:t>1</a:t>
                      </a:r>
                      <a:r>
                        <a:rPr kumimoji="0" lang="en-US" sz="1400" b="0" i="0" u="none" strike="noStrike" kern="1200" cap="none" spc="0" normalizeH="0" baseline="30000" noProof="0">
                          <a:ln>
                            <a:noFill/>
                          </a:ln>
                          <a:solidFill>
                            <a:srgbClr val="000000"/>
                          </a:solidFill>
                          <a:effectLst/>
                          <a:uLnTx/>
                          <a:uFillTx/>
                          <a:latin typeface="Times New Roman"/>
                          <a:ea typeface="MS Gothic"/>
                          <a:cs typeface="+mn-cs"/>
                        </a:rPr>
                        <a:t>st</a:t>
                      </a:r>
                      <a:r>
                        <a:rPr kumimoji="0" lang="en-US" sz="1400" b="0" i="0" u="none" strike="noStrike" kern="1200" cap="none" spc="0" normalizeH="0" baseline="0" noProof="0">
                          <a:ln>
                            <a:noFill/>
                          </a:ln>
                          <a:solidFill>
                            <a:srgbClr val="000000"/>
                          </a:solidFill>
                          <a:effectLst/>
                          <a:uLnTx/>
                          <a:uFillTx/>
                          <a:latin typeface="Times New Roman"/>
                          <a:ea typeface="MS Gothic"/>
                          <a:cs typeface="+mn-cs"/>
                        </a:rPr>
                        <a:t> time</a:t>
                      </a: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3392044796"/>
                  </a:ext>
                </a:extLst>
              </a:tr>
              <a:tr h="391025">
                <a:tc>
                  <a:txBody>
                    <a:bodyPr/>
                    <a:lstStyle/>
                    <a:p>
                      <a:r>
                        <a:rPr lang="en-US" sz="1400" kern="1200" dirty="0">
                          <a:solidFill>
                            <a:schemeClr val="dk1"/>
                          </a:solidFill>
                          <a:latin typeface="+mn-lt"/>
                          <a:ea typeface="+mn-ea"/>
                          <a:cs typeface="+mn-cs"/>
                        </a:rPr>
                        <a:t>11-24-0232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CR for CID 1363, 1029, 1124, 1391, 1169 </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1</a:t>
                      </a:r>
                      <a:r>
                        <a:rPr kumimoji="0" lang="en-US" sz="1400" b="0" i="0" u="none" strike="noStrike" kern="1200" cap="none" spc="0" normalizeH="0" baseline="30000" noProof="0" dirty="0">
                          <a:ln>
                            <a:noFill/>
                          </a:ln>
                          <a:solidFill>
                            <a:srgbClr val="000000"/>
                          </a:solidFill>
                          <a:effectLst/>
                          <a:uLnTx/>
                          <a:uFillTx/>
                          <a:latin typeface="Times New Roman"/>
                          <a:ea typeface="MS Gothic"/>
                          <a:cs typeface="+mn-cs"/>
                        </a:rPr>
                        <a:t>st</a:t>
                      </a: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 time</a:t>
                      </a:r>
                    </a:p>
                  </a:txBody>
                  <a:tcPr marT="45712" marB="45712"/>
                </a:tc>
                <a:extLst>
                  <a:ext uri="{0D108BD9-81ED-4DB2-BD59-A6C34878D82A}">
                    <a16:rowId xmlns:a16="http://schemas.microsoft.com/office/drawing/2014/main" val="1258295538"/>
                  </a:ext>
                </a:extLst>
              </a:tr>
            </a:tbl>
          </a:graphicData>
        </a:graphic>
      </p:graphicFrame>
    </p:spTree>
    <p:extLst>
      <p:ext uri="{BB962C8B-B14F-4D97-AF65-F5344CB8AC3E}">
        <p14:creationId xmlns:p14="http://schemas.microsoft.com/office/powerpoint/2010/main" val="235792654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March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Tue. Feb. 20</a:t>
            </a:r>
            <a:r>
              <a:rPr lang="en-US" altLang="en-US" kern="0" baseline="30000" dirty="0"/>
              <a:t>th</a:t>
            </a:r>
            <a:r>
              <a:rPr lang="en-US" altLang="en-US" kern="0" dirty="0"/>
              <a:t> 	10:00am PT / 13:00 ET (2hrs)</a:t>
            </a:r>
          </a:p>
          <a:p>
            <a:pPr lvl="1">
              <a:buFont typeface="Arial" panose="020B0604020202020204" pitchFamily="34" charset="0"/>
              <a:buChar char="•"/>
            </a:pPr>
            <a:r>
              <a:rPr lang="en-US" altLang="en-US" kern="0" dirty="0"/>
              <a:t>Tue. Feb. 27</a:t>
            </a:r>
            <a:r>
              <a:rPr lang="en-US" altLang="en-US" kern="0" baseline="30000" dirty="0"/>
              <a:t>th</a:t>
            </a:r>
            <a:r>
              <a:rPr lang="en-US" altLang="en-US" kern="0" dirty="0"/>
              <a:t> 	10:00am PT / 13:00 ET (2hrs)</a:t>
            </a:r>
          </a:p>
          <a:p>
            <a:pPr lvl="1">
              <a:buFont typeface="Arial" panose="020B0604020202020204" pitchFamily="34" charset="0"/>
              <a:buChar char="•"/>
            </a:pPr>
            <a:r>
              <a:rPr lang="en-US" altLang="en-US" kern="0" dirty="0"/>
              <a:t>Thu. Feb. 29</a:t>
            </a:r>
            <a:r>
              <a:rPr lang="en-US" altLang="en-US" kern="0" baseline="30000" dirty="0"/>
              <a:t>th</a:t>
            </a:r>
            <a:r>
              <a:rPr lang="en-US" altLang="en-US" kern="0" dirty="0"/>
              <a:t> 11:00am PT/ 14:00 ET (1:30hrs)*</a:t>
            </a:r>
          </a:p>
          <a:p>
            <a:pPr lvl="1">
              <a:buFont typeface="Arial" panose="020B0604020202020204" pitchFamily="34" charset="0"/>
              <a:buChar char="•"/>
            </a:pPr>
            <a:r>
              <a:rPr lang="en-US" altLang="en-US" kern="0" dirty="0"/>
              <a:t>Tue. Mar. 5</a:t>
            </a:r>
            <a:r>
              <a:rPr lang="en-US" altLang="en-US" kern="0" baseline="30000" dirty="0"/>
              <a:t>th</a:t>
            </a:r>
            <a:r>
              <a:rPr lang="en-US" altLang="en-US" kern="0" dirty="0"/>
              <a:t> 	10:00am PT / 13:00 ET</a:t>
            </a:r>
            <a:r>
              <a:rPr lang="en-US" altLang="en-US" sz="2000" b="0" kern="0" baseline="30000" dirty="0">
                <a:solidFill>
                  <a:schemeClr val="tx1"/>
                </a:solidFill>
              </a:rPr>
              <a:t> ┼ </a:t>
            </a:r>
            <a:r>
              <a:rPr lang="en-US" altLang="en-US" kern="0" dirty="0"/>
              <a:t>(2hrs) </a:t>
            </a:r>
          </a:p>
          <a:p>
            <a:pPr lvl="1">
              <a:buFont typeface="Arial" panose="020B0604020202020204" pitchFamily="34" charset="0"/>
              <a:buChar char="•"/>
            </a:pPr>
            <a:r>
              <a:rPr lang="en-US" altLang="en-US" kern="0" dirty="0"/>
              <a:t>Thu. March 7</a:t>
            </a:r>
            <a:r>
              <a:rPr lang="en-US" altLang="en-US" kern="0" baseline="30000" dirty="0"/>
              <a:t>th</a:t>
            </a:r>
            <a:r>
              <a:rPr lang="en-US" altLang="en-US" kern="0" dirty="0"/>
              <a:t> 11:00am PT/ 14:00 ET (1:30hrs)*</a:t>
            </a:r>
          </a:p>
          <a:p>
            <a:pPr lvl="1">
              <a:buFont typeface="Arial" panose="020B0604020202020204" pitchFamily="34" charset="0"/>
              <a:buChar char="•"/>
            </a:pPr>
            <a:endParaRPr lang="en-US" altLang="en-US" kern="0" dirty="0"/>
          </a:p>
          <a:p>
            <a:pPr marL="457200" lvl="1" indent="0"/>
            <a:endParaRPr lang="en-US" altLang="en-US" kern="0" dirty="0"/>
          </a:p>
          <a:p>
            <a:pPr lvl="1">
              <a:buFont typeface="Arial" panose="020B0604020202020204" pitchFamily="34" charset="0"/>
              <a:buChar char="•"/>
            </a:pPr>
            <a:endParaRPr lang="en-US" altLang="en-US" kern="0" baseline="30000" dirty="0"/>
          </a:p>
          <a:p>
            <a:pPr marL="0" indent="0"/>
            <a:endParaRPr lang="en-US" altLang="en-US" sz="2000" b="0" kern="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r>
              <a:rPr lang="en-US" sz="1600" dirty="0">
                <a:solidFill>
                  <a:schemeClr val="tx1"/>
                </a:solidFill>
              </a:rPr>
              <a:t>* - 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1451176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409784004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5185019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Feb. 20</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CR submissions (as time permits)</a:t>
            </a:r>
          </a:p>
          <a:p>
            <a:pPr algn="just">
              <a:spcBef>
                <a:spcPct val="20000"/>
              </a:spcBef>
              <a:buFontTx/>
              <a:buChar char="•"/>
            </a:pPr>
            <a:r>
              <a:rPr lang="en-US" sz="1600" b="0" dirty="0"/>
              <a:t>Review submission pipeline – special order (3min)</a:t>
            </a:r>
          </a:p>
          <a:p>
            <a:pPr algn="just">
              <a:spcBef>
                <a:spcPct val="20000"/>
              </a:spcBef>
              <a:buFontTx/>
              <a:buChar char="•"/>
            </a:pPr>
            <a:r>
              <a:rPr lang="en-US" sz="1600" b="0" dirty="0"/>
              <a:t>Review telecons times – special order (5min)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58848517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Feb. 20</a:t>
            </a:r>
            <a:r>
              <a:rPr lang="en-US" altLang="en-US" baseline="30000" dirty="0">
                <a:solidFill>
                  <a:schemeClr val="tx2"/>
                </a:solidFill>
              </a:rPr>
              <a:t>th</a:t>
            </a:r>
            <a:r>
              <a:rPr lang="en-US" altLang="en-US" dirty="0">
                <a:solidFill>
                  <a:schemeClr val="tx2"/>
                </a:solidFill>
              </a:rPr>
              <a:t> Telecon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graphicFrame>
        <p:nvGraphicFramePr>
          <p:cNvPr id="9" name="Table 8">
            <a:extLst>
              <a:ext uri="{FF2B5EF4-FFF2-40B4-BE49-F238E27FC236}">
                <a16:creationId xmlns:a16="http://schemas.microsoft.com/office/drawing/2014/main" id="{6FE6361A-A12D-831B-EB4E-D9E3C9E2F3FD}"/>
              </a:ext>
            </a:extLst>
          </p:cNvPr>
          <p:cNvGraphicFramePr>
            <a:graphicFrameLocks noGrp="1"/>
          </p:cNvGraphicFramePr>
          <p:nvPr>
            <p:extLst>
              <p:ext uri="{D42A27DB-BD31-4B8C-83A1-F6EECF244321}">
                <p14:modId xmlns:p14="http://schemas.microsoft.com/office/powerpoint/2010/main" val="2900059007"/>
              </p:ext>
            </p:extLst>
          </p:nvPr>
        </p:nvGraphicFramePr>
        <p:xfrm>
          <a:off x="563035" y="1556792"/>
          <a:ext cx="10460566" cy="3550403"/>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4464496">
                  <a:extLst>
                    <a:ext uri="{9D8B030D-6E8A-4147-A177-3AD203B41FA5}">
                      <a16:colId xmlns:a16="http://schemas.microsoft.com/office/drawing/2014/main" val="1530723214"/>
                    </a:ext>
                  </a:extLst>
                </a:gridCol>
                <a:gridCol w="1080119">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758797864"/>
                  </a:ext>
                </a:extLst>
              </a:tr>
              <a:tr h="263687">
                <a:tc>
                  <a:txBody>
                    <a:bodyPr/>
                    <a:lstStyle/>
                    <a:p>
                      <a:r>
                        <a:rPr lang="en-US" sz="1400" dirty="0"/>
                        <a:t>11-24-0155</a:t>
                      </a:r>
                    </a:p>
                  </a:txBody>
                  <a:tcPr marT="45712" marB="45712"/>
                </a:tc>
                <a:tc>
                  <a:txBody>
                    <a:bodyPr/>
                    <a:lstStyle/>
                    <a:p>
                      <a:r>
                        <a:rPr lang="en-US" sz="1400" dirty="0"/>
                        <a:t>Jonathan Segev</a:t>
                      </a:r>
                    </a:p>
                  </a:txBody>
                  <a:tcPr marT="45712" marB="45712"/>
                </a:tc>
                <a:tc>
                  <a:txBody>
                    <a:bodyPr/>
                    <a:lstStyle/>
                    <a:p>
                      <a:r>
                        <a:rPr lang="en-US" sz="1400" dirty="0"/>
                        <a:t>LB 279 Comment resolution – PICS</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20min</a:t>
                      </a:r>
                    </a:p>
                  </a:txBody>
                  <a:tcPr marT="45712" marB="45712"/>
                </a:tc>
                <a:extLst>
                  <a:ext uri="{0D108BD9-81ED-4DB2-BD59-A6C34878D82A}">
                    <a16:rowId xmlns:a16="http://schemas.microsoft.com/office/drawing/2014/main" val="3181795505"/>
                  </a:ext>
                </a:extLst>
              </a:tr>
              <a:tr h="391025">
                <a:tc>
                  <a:txBody>
                    <a:bodyPr/>
                    <a:lstStyle/>
                    <a:p>
                      <a:r>
                        <a:rPr lang="en-US" sz="1400" dirty="0"/>
                        <a:t>11-24-0257</a:t>
                      </a:r>
                    </a:p>
                  </a:txBody>
                  <a:tcPr marT="45712" marB="45712"/>
                </a:tc>
                <a:tc>
                  <a:txBody>
                    <a:bodyPr/>
                    <a:lstStyle/>
                    <a:p>
                      <a:r>
                        <a:rPr lang="en-US" sz="1400" dirty="0"/>
                        <a:t>Jonathan Segev</a:t>
                      </a:r>
                    </a:p>
                  </a:txBody>
                  <a:tcPr marT="45712" marB="45712"/>
                </a:tc>
                <a:tc>
                  <a:txBody>
                    <a:bodyPr/>
                    <a:lstStyle/>
                    <a:p>
                      <a:r>
                        <a:rPr lang="en-US" sz="1400" dirty="0"/>
                        <a:t>Various CR</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20min</a:t>
                      </a:r>
                    </a:p>
                  </a:txBody>
                  <a:tcPr marT="45712" marB="45712"/>
                </a:tc>
                <a:extLst>
                  <a:ext uri="{0D108BD9-81ED-4DB2-BD59-A6C34878D82A}">
                    <a16:rowId xmlns:a16="http://schemas.microsoft.com/office/drawing/2014/main" val="2872900943"/>
                  </a:ext>
                </a:extLst>
              </a:tr>
              <a:tr h="391025">
                <a:tc>
                  <a:txBody>
                    <a:bodyPr/>
                    <a:lstStyle/>
                    <a:p>
                      <a:r>
                        <a:rPr lang="en-US" sz="1400" kern="1200" dirty="0">
                          <a:solidFill>
                            <a:schemeClr val="dk1"/>
                          </a:solidFill>
                          <a:latin typeface="+mn-lt"/>
                          <a:ea typeface="+mn-ea"/>
                          <a:cs typeface="+mn-cs"/>
                        </a:rPr>
                        <a:t>11-24-0285</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EHT MAC PHY part 5</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40min</a:t>
                      </a:r>
                    </a:p>
                  </a:txBody>
                  <a:tcPr marT="45712" marB="45712"/>
                </a:tc>
                <a:extLst>
                  <a:ext uri="{0D108BD9-81ED-4DB2-BD59-A6C34878D82A}">
                    <a16:rowId xmlns:a16="http://schemas.microsoft.com/office/drawing/2014/main" val="4008190257"/>
                  </a:ext>
                </a:extLst>
              </a:tr>
              <a:tr h="195513">
                <a:tc>
                  <a:txBody>
                    <a:bodyPr/>
                    <a:lstStyle/>
                    <a:p>
                      <a:r>
                        <a:rPr lang="en-US" sz="1400" dirty="0"/>
                        <a:t>11-24-0272</a:t>
                      </a:r>
                    </a:p>
                  </a:txBody>
                  <a:tcPr marT="45712" marB="45712"/>
                </a:tc>
                <a:tc>
                  <a:txBody>
                    <a:bodyPr/>
                    <a:lstStyle/>
                    <a:p>
                      <a:r>
                        <a:rPr lang="en-US" sz="1400" dirty="0"/>
                        <a:t>Jonathan Segev</a:t>
                      </a:r>
                    </a:p>
                  </a:txBody>
                  <a:tcPr marT="45712" marB="45712"/>
                </a:tc>
                <a:tc>
                  <a:txBody>
                    <a:bodyPr/>
                    <a:lstStyle/>
                    <a:p>
                      <a:r>
                        <a:rPr lang="en-US" sz="1400" dirty="0"/>
                        <a:t>LB279 CR Clause 11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As time permits</a:t>
                      </a:r>
                    </a:p>
                  </a:txBody>
                  <a:tcPr marT="45712" marB="45712"/>
                </a:tc>
                <a:extLst>
                  <a:ext uri="{0D108BD9-81ED-4DB2-BD59-A6C34878D82A}">
                    <a16:rowId xmlns:a16="http://schemas.microsoft.com/office/drawing/2014/main" val="4255059401"/>
                  </a:ext>
                </a:extLst>
              </a:tr>
              <a:tr h="195513">
                <a:tc>
                  <a:txBody>
                    <a:bodyPr/>
                    <a:lstStyle/>
                    <a:p>
                      <a:r>
                        <a:rPr lang="en-US" sz="1400" dirty="0"/>
                        <a:t>11-24-0215</a:t>
                      </a:r>
                    </a:p>
                  </a:txBody>
                  <a:tcPr marT="45712" marB="45712"/>
                </a:tc>
                <a:tc>
                  <a:txBody>
                    <a:bodyPr/>
                    <a:lstStyle/>
                    <a:p>
                      <a:r>
                        <a:rPr lang="en-US" sz="1400" dirty="0"/>
                        <a:t>Ali Raissinia</a:t>
                      </a:r>
                    </a:p>
                  </a:txBody>
                  <a:tcPr marT="45712" marB="45712"/>
                </a:tc>
                <a:tc>
                  <a:txBody>
                    <a:bodyPr/>
                    <a:lstStyle/>
                    <a:p>
                      <a:r>
                        <a:rPr lang="en-US" sz="1400" dirty="0"/>
                        <a:t>LB279 Comment Resolution for CIDs in sec 11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Future call </a:t>
                      </a:r>
                    </a:p>
                  </a:txBody>
                  <a:tcPr marT="45712" marB="45712"/>
                </a:tc>
                <a:extLst>
                  <a:ext uri="{0D108BD9-81ED-4DB2-BD59-A6C34878D82A}">
                    <a16:rowId xmlns:a16="http://schemas.microsoft.com/office/drawing/2014/main" val="2967960419"/>
                  </a:ext>
                </a:extLst>
              </a:tr>
              <a:tr h="195513">
                <a:tc>
                  <a:txBody>
                    <a:bodyPr/>
                    <a:lstStyle/>
                    <a:p>
                      <a:r>
                        <a:rPr lang="en-US" sz="1400" kern="1200" dirty="0">
                          <a:solidFill>
                            <a:schemeClr val="dk1"/>
                          </a:solidFill>
                          <a:latin typeface="+mn-lt"/>
                          <a:ea typeface="+mn-ea"/>
                          <a:cs typeface="+mn-cs"/>
                        </a:rPr>
                        <a:t>11-24-271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CID 1163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Future call </a:t>
                      </a: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3392044796"/>
                  </a:ext>
                </a:extLst>
              </a:tr>
              <a:tr h="195513">
                <a:tc>
                  <a:txBody>
                    <a:bodyPr/>
                    <a:lstStyle/>
                    <a:p>
                      <a:r>
                        <a:rPr lang="en-US" sz="1400" kern="1200" dirty="0">
                          <a:solidFill>
                            <a:schemeClr val="dk1"/>
                          </a:solidFill>
                          <a:latin typeface="+mn-lt"/>
                          <a:ea typeface="+mn-ea"/>
                          <a:cs typeface="+mn-cs"/>
                        </a:rPr>
                        <a:t>11-24-0225</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EHT mac </a:t>
                      </a:r>
                      <a:r>
                        <a:rPr lang="en-US" sz="1400" kern="1200" dirty="0" err="1">
                          <a:solidFill>
                            <a:schemeClr val="dk1"/>
                          </a:solidFill>
                          <a:latin typeface="+mn-lt"/>
                          <a:ea typeface="+mn-ea"/>
                          <a:cs typeface="+mn-cs"/>
                        </a:rPr>
                        <a:t>phy</a:t>
                      </a:r>
                      <a:r>
                        <a:rPr lang="en-US" sz="1400" kern="1200" dirty="0">
                          <a:solidFill>
                            <a:schemeClr val="dk1"/>
                          </a:solidFill>
                          <a:latin typeface="+mn-lt"/>
                          <a:ea typeface="+mn-ea"/>
                          <a:cs typeface="+mn-cs"/>
                        </a:rPr>
                        <a:t> part-4.docx</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Future call</a:t>
                      </a:r>
                    </a:p>
                  </a:txBody>
                  <a:tcPr marT="45712" marB="45712"/>
                </a:tc>
                <a:extLst>
                  <a:ext uri="{0D108BD9-81ED-4DB2-BD59-A6C34878D82A}">
                    <a16:rowId xmlns:a16="http://schemas.microsoft.com/office/drawing/2014/main" val="459891220"/>
                  </a:ext>
                </a:extLst>
              </a:tr>
              <a:tr h="391025">
                <a:tc>
                  <a:txBody>
                    <a:bodyPr/>
                    <a:lstStyle/>
                    <a:p>
                      <a:r>
                        <a:rPr lang="en-US" sz="1400" kern="1200" dirty="0">
                          <a:solidFill>
                            <a:schemeClr val="dk1"/>
                          </a:solidFill>
                          <a:latin typeface="+mn-lt"/>
                          <a:ea typeface="+mn-ea"/>
                          <a:cs typeface="+mn-cs"/>
                        </a:rPr>
                        <a:t>11-24-0232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CR for CID 1363, 1029, 1124, 1391, 1169 </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srgbClr val="000000"/>
                          </a:solidFill>
                          <a:effectLst/>
                          <a:uLnTx/>
                          <a:uFillTx/>
                          <a:latin typeface="Times New Roman"/>
                          <a:ea typeface="MS Gothic"/>
                          <a:cs typeface="+mn-cs"/>
                        </a:rPr>
                        <a:t>Future call</a:t>
                      </a: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1258295538"/>
                  </a:ext>
                </a:extLst>
              </a:tr>
              <a:tr h="391025">
                <a:tc>
                  <a:txBody>
                    <a:bodyPr/>
                    <a:lstStyle/>
                    <a:p>
                      <a:r>
                        <a:rPr lang="en-US" sz="1400" dirty="0"/>
                        <a:t>11-24-0288</a:t>
                      </a:r>
                    </a:p>
                  </a:txBody>
                  <a:tcPr marT="45712" marB="45712"/>
                </a:tc>
                <a:tc>
                  <a:txBody>
                    <a:bodyPr/>
                    <a:lstStyle/>
                    <a:p>
                      <a:r>
                        <a:rPr lang="en-US" sz="1400" dirty="0"/>
                        <a:t>Stephan Sand</a:t>
                      </a:r>
                    </a:p>
                  </a:txBody>
                  <a:tcPr marT="45712" marB="45712"/>
                </a:tc>
                <a:tc>
                  <a:txBody>
                    <a:bodyPr/>
                    <a:lstStyle/>
                    <a:p>
                      <a:r>
                        <a:rPr lang="en-US" sz="1400" dirty="0"/>
                        <a:t>LB279 comment resolutions for measurement sounding phase of TB ranging</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Future call</a:t>
                      </a:r>
                    </a:p>
                  </a:txBody>
                  <a:tcPr marT="45712" marB="45712"/>
                </a:tc>
                <a:extLst>
                  <a:ext uri="{0D108BD9-81ED-4DB2-BD59-A6C34878D82A}">
                    <a16:rowId xmlns:a16="http://schemas.microsoft.com/office/drawing/2014/main" val="2798723718"/>
                  </a:ext>
                </a:extLst>
              </a:tr>
            </a:tbl>
          </a:graphicData>
        </a:graphic>
      </p:graphicFrame>
    </p:spTree>
    <p:extLst>
      <p:ext uri="{BB962C8B-B14F-4D97-AF65-F5344CB8AC3E}">
        <p14:creationId xmlns:p14="http://schemas.microsoft.com/office/powerpoint/2010/main" val="52310585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68513863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981564-B858-91E4-1DEA-C8218945921A}"/>
              </a:ext>
            </a:extLst>
          </p:cNvPr>
          <p:cNvSpPr>
            <a:spLocks noGrp="1"/>
          </p:cNvSpPr>
          <p:nvPr>
            <p:ph type="title"/>
          </p:nvPr>
        </p:nvSpPr>
        <p:spPr/>
        <p:txBody>
          <a:bodyPr/>
          <a:lstStyle/>
          <a:p>
            <a:r>
              <a:rPr lang="en-US" dirty="0"/>
              <a:t>Submission 11-24-155</a:t>
            </a:r>
          </a:p>
        </p:txBody>
      </p:sp>
      <p:sp>
        <p:nvSpPr>
          <p:cNvPr id="3" name="Content Placeholder 2">
            <a:extLst>
              <a:ext uri="{FF2B5EF4-FFF2-40B4-BE49-F238E27FC236}">
                <a16:creationId xmlns:a16="http://schemas.microsoft.com/office/drawing/2014/main" id="{B674D013-C6A4-87FB-0D1A-E7FE1E80434E}"/>
              </a:ext>
            </a:extLst>
          </p:cNvPr>
          <p:cNvSpPr>
            <a:spLocks noGrp="1"/>
          </p:cNvSpPr>
          <p:nvPr>
            <p:ph idx="1"/>
          </p:nvPr>
        </p:nvSpPr>
        <p:spPr/>
        <p:txBody>
          <a:bodyPr/>
          <a:lstStyle/>
          <a:p>
            <a:r>
              <a:rPr lang="en-US" dirty="0" err="1"/>
              <a:t>Strawpoll</a:t>
            </a:r>
            <a:endParaRPr lang="en-US" dirty="0"/>
          </a:p>
          <a:p>
            <a:r>
              <a:rPr lang="en-US" b="0" dirty="0"/>
              <a:t>We agree to the resolution identified in document 11-24-155r2 for CIDs 1357, 1006, 1089, 1119, 1120, 1127, 1369 (total of 7). </a:t>
            </a:r>
          </a:p>
          <a:p>
            <a:endParaRPr lang="en-US" dirty="0"/>
          </a:p>
          <a:p>
            <a:r>
              <a:rPr lang="en-US" dirty="0"/>
              <a:t>Results (Y/N/A): 6/0/0</a:t>
            </a:r>
          </a:p>
        </p:txBody>
      </p:sp>
      <p:sp>
        <p:nvSpPr>
          <p:cNvPr id="4" name="Slide Number Placeholder 3">
            <a:extLst>
              <a:ext uri="{FF2B5EF4-FFF2-40B4-BE49-F238E27FC236}">
                <a16:creationId xmlns:a16="http://schemas.microsoft.com/office/drawing/2014/main" id="{12BD6AB8-C36E-7310-920F-99789038F4D5}"/>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249E5AD6-AB10-817A-3036-17B33CB8832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C1E1EBA-F1DF-6458-B0BB-1AAACC01DCF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462530274"/>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981564-B858-91E4-1DEA-C8218945921A}"/>
              </a:ext>
            </a:extLst>
          </p:cNvPr>
          <p:cNvSpPr>
            <a:spLocks noGrp="1"/>
          </p:cNvSpPr>
          <p:nvPr>
            <p:ph type="title"/>
          </p:nvPr>
        </p:nvSpPr>
        <p:spPr/>
        <p:txBody>
          <a:bodyPr/>
          <a:lstStyle/>
          <a:p>
            <a:r>
              <a:rPr lang="en-US" dirty="0"/>
              <a:t>Submission 11-24-257</a:t>
            </a:r>
          </a:p>
        </p:txBody>
      </p:sp>
      <p:sp>
        <p:nvSpPr>
          <p:cNvPr id="3" name="Content Placeholder 2">
            <a:extLst>
              <a:ext uri="{FF2B5EF4-FFF2-40B4-BE49-F238E27FC236}">
                <a16:creationId xmlns:a16="http://schemas.microsoft.com/office/drawing/2014/main" id="{B674D013-C6A4-87FB-0D1A-E7FE1E80434E}"/>
              </a:ext>
            </a:extLst>
          </p:cNvPr>
          <p:cNvSpPr>
            <a:spLocks noGrp="1"/>
          </p:cNvSpPr>
          <p:nvPr>
            <p:ph idx="1"/>
          </p:nvPr>
        </p:nvSpPr>
        <p:spPr/>
        <p:txBody>
          <a:bodyPr/>
          <a:lstStyle/>
          <a:p>
            <a:r>
              <a:rPr lang="en-US" dirty="0" err="1"/>
              <a:t>Strawpoll</a:t>
            </a:r>
            <a:endParaRPr lang="en-US" dirty="0"/>
          </a:p>
          <a:p>
            <a:r>
              <a:rPr lang="en-US" b="0" dirty="0"/>
              <a:t>We agree to the resolution identified in document 11-24-257r1 for CIDs 1358, 1090, 1121, 1128, 1129 (total of 5 CIDs). </a:t>
            </a:r>
          </a:p>
          <a:p>
            <a:endParaRPr lang="en-US" dirty="0"/>
          </a:p>
          <a:p>
            <a:r>
              <a:rPr lang="en-US" dirty="0"/>
              <a:t>Results (Y/N/A): 7/0/0</a:t>
            </a:r>
          </a:p>
        </p:txBody>
      </p:sp>
      <p:sp>
        <p:nvSpPr>
          <p:cNvPr id="4" name="Slide Number Placeholder 3">
            <a:extLst>
              <a:ext uri="{FF2B5EF4-FFF2-40B4-BE49-F238E27FC236}">
                <a16:creationId xmlns:a16="http://schemas.microsoft.com/office/drawing/2014/main" id="{12BD6AB8-C36E-7310-920F-99789038F4D5}"/>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249E5AD6-AB10-817A-3036-17B33CB8832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C1E1EBA-F1DF-6458-B0BB-1AAACC01DCF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64548169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B53D3-CC7D-9985-BF39-28F394FE6FB0}"/>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2A96A01E-FD31-1A2D-D8FB-4CF8E74B6DFF}"/>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1066AE4C-7CC7-2137-88C8-DEB61B4FCD6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8F9EA11-ACC6-E2E9-E9BC-AEE3B741EB1B}"/>
              </a:ext>
            </a:extLst>
          </p:cNvPr>
          <p:cNvSpPr>
            <a:spLocks noGrp="1"/>
          </p:cNvSpPr>
          <p:nvPr>
            <p:ph type="dt" idx="15"/>
          </p:nvPr>
        </p:nvSpPr>
        <p:spPr/>
        <p:txBody>
          <a:bodyPr/>
          <a:lstStyle/>
          <a:p>
            <a:r>
              <a:rPr lang="en-US"/>
              <a:t>March 2024</a:t>
            </a:r>
            <a:endParaRPr lang="en-GB" dirty="0"/>
          </a:p>
        </p:txBody>
      </p:sp>
      <p:graphicFrame>
        <p:nvGraphicFramePr>
          <p:cNvPr id="8" name="Table 7">
            <a:extLst>
              <a:ext uri="{FF2B5EF4-FFF2-40B4-BE49-F238E27FC236}">
                <a16:creationId xmlns:a16="http://schemas.microsoft.com/office/drawing/2014/main" id="{00C81417-4E60-CFDB-8D41-C8E720FA8899}"/>
              </a:ext>
            </a:extLst>
          </p:cNvPr>
          <p:cNvGraphicFramePr>
            <a:graphicFrameLocks noGrp="1"/>
          </p:cNvGraphicFramePr>
          <p:nvPr>
            <p:extLst>
              <p:ext uri="{D42A27DB-BD31-4B8C-83A1-F6EECF244321}">
                <p14:modId xmlns:p14="http://schemas.microsoft.com/office/powerpoint/2010/main" val="1456050414"/>
              </p:ext>
            </p:extLst>
          </p:nvPr>
        </p:nvGraphicFramePr>
        <p:xfrm>
          <a:off x="563035" y="1556792"/>
          <a:ext cx="10460566" cy="3545220"/>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4464496">
                  <a:extLst>
                    <a:ext uri="{9D8B030D-6E8A-4147-A177-3AD203B41FA5}">
                      <a16:colId xmlns:a16="http://schemas.microsoft.com/office/drawing/2014/main" val="1530723214"/>
                    </a:ext>
                  </a:extLst>
                </a:gridCol>
                <a:gridCol w="1080119">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Status</a:t>
                      </a:r>
                    </a:p>
                  </a:txBody>
                  <a:tcPr marR="36000" marT="45712" marB="45712"/>
                </a:tc>
                <a:extLst>
                  <a:ext uri="{0D108BD9-81ED-4DB2-BD59-A6C34878D82A}">
                    <a16:rowId xmlns:a16="http://schemas.microsoft.com/office/drawing/2014/main" val="758797864"/>
                  </a:ext>
                </a:extLst>
              </a:tr>
              <a:tr h="263687">
                <a:tc>
                  <a:txBody>
                    <a:bodyPr/>
                    <a:lstStyle/>
                    <a:p>
                      <a:r>
                        <a:rPr lang="en-US" sz="1400" kern="1200" dirty="0">
                          <a:solidFill>
                            <a:schemeClr val="dk1"/>
                          </a:solidFill>
                          <a:latin typeface="+mn-lt"/>
                          <a:ea typeface="+mn-ea"/>
                          <a:cs typeface="+mn-cs"/>
                        </a:rPr>
                        <a:t>11-24-0285</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EHT MAC PHY part 5</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For completion.</a:t>
                      </a:r>
                    </a:p>
                  </a:txBody>
                  <a:tcPr marT="45712" marB="45712"/>
                </a:tc>
                <a:extLst>
                  <a:ext uri="{0D108BD9-81ED-4DB2-BD59-A6C34878D82A}">
                    <a16:rowId xmlns:a16="http://schemas.microsoft.com/office/drawing/2014/main" val="1114861354"/>
                  </a:ext>
                </a:extLst>
              </a:tr>
              <a:tr h="263687">
                <a:tc>
                  <a:txBody>
                    <a:bodyPr/>
                    <a:lstStyle/>
                    <a:p>
                      <a:r>
                        <a:rPr lang="en-US" sz="1400" dirty="0"/>
                        <a:t>11-24-0215</a:t>
                      </a:r>
                    </a:p>
                  </a:txBody>
                  <a:tcPr marT="45712" marB="45712"/>
                </a:tc>
                <a:tc>
                  <a:txBody>
                    <a:bodyPr/>
                    <a:lstStyle/>
                    <a:p>
                      <a:r>
                        <a:rPr lang="en-US" sz="1400" dirty="0"/>
                        <a:t>Ali Raissinia</a:t>
                      </a:r>
                    </a:p>
                  </a:txBody>
                  <a:tcPr marT="45712" marB="45712"/>
                </a:tc>
                <a:tc>
                  <a:txBody>
                    <a:bodyPr/>
                    <a:lstStyle/>
                    <a:p>
                      <a:r>
                        <a:rPr lang="en-US" sz="1400" dirty="0"/>
                        <a:t>LB279 Comment Resolution for CIDs in sec 11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Follow up (for completion)</a:t>
                      </a:r>
                    </a:p>
                  </a:txBody>
                  <a:tcPr marT="45712" marB="45712"/>
                </a:tc>
                <a:extLst>
                  <a:ext uri="{0D108BD9-81ED-4DB2-BD59-A6C34878D82A}">
                    <a16:rowId xmlns:a16="http://schemas.microsoft.com/office/drawing/2014/main" val="3181795505"/>
                  </a:ext>
                </a:extLst>
              </a:tr>
              <a:tr h="391025">
                <a:tc>
                  <a:txBody>
                    <a:bodyPr/>
                    <a:lstStyle/>
                    <a:p>
                      <a:r>
                        <a:rPr lang="en-US" sz="1400" dirty="0"/>
                        <a:t>11-24-0272</a:t>
                      </a:r>
                    </a:p>
                  </a:txBody>
                  <a:tcPr marT="45712" marB="45712"/>
                </a:tc>
                <a:tc>
                  <a:txBody>
                    <a:bodyPr/>
                    <a:lstStyle/>
                    <a:p>
                      <a:r>
                        <a:rPr lang="en-US" sz="1400" dirty="0"/>
                        <a:t>Jonathan Segev</a:t>
                      </a:r>
                    </a:p>
                  </a:txBody>
                  <a:tcPr marT="45712" marB="45712"/>
                </a:tc>
                <a:tc>
                  <a:txBody>
                    <a:bodyPr/>
                    <a:lstStyle/>
                    <a:p>
                      <a:r>
                        <a:rPr lang="en-US" sz="1400" dirty="0"/>
                        <a:t>LB279 CR Clause 11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1</a:t>
                      </a:r>
                      <a:r>
                        <a:rPr kumimoji="0" lang="en-US" sz="1400" b="0" i="0" u="none" strike="noStrike" kern="1200" cap="none" spc="0" normalizeH="0" baseline="30000" noProof="0" dirty="0">
                          <a:ln>
                            <a:noFill/>
                          </a:ln>
                          <a:solidFill>
                            <a:srgbClr val="000000"/>
                          </a:solidFill>
                          <a:effectLst/>
                          <a:uLnTx/>
                          <a:uFillTx/>
                          <a:latin typeface="Times New Roman"/>
                          <a:ea typeface="MS Gothic"/>
                          <a:cs typeface="+mn-cs"/>
                        </a:rPr>
                        <a:t>st</a:t>
                      </a: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 time</a:t>
                      </a:r>
                    </a:p>
                  </a:txBody>
                  <a:tcPr marT="45712" marB="45712"/>
                </a:tc>
                <a:extLst>
                  <a:ext uri="{0D108BD9-81ED-4DB2-BD59-A6C34878D82A}">
                    <a16:rowId xmlns:a16="http://schemas.microsoft.com/office/drawing/2014/main" val="4008190257"/>
                  </a:ext>
                </a:extLst>
              </a:tr>
              <a:tr h="195513">
                <a:tc>
                  <a:txBody>
                    <a:bodyPr/>
                    <a:lstStyle/>
                    <a:p>
                      <a:r>
                        <a:rPr lang="en-US" sz="1400" kern="1200" dirty="0">
                          <a:solidFill>
                            <a:schemeClr val="dk1"/>
                          </a:solidFill>
                          <a:latin typeface="+mn-lt"/>
                          <a:ea typeface="+mn-ea"/>
                          <a:cs typeface="+mn-cs"/>
                        </a:rPr>
                        <a:t>11-24-0225</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EHT mac </a:t>
                      </a:r>
                      <a:r>
                        <a:rPr lang="en-US" sz="1400" kern="1200" dirty="0" err="1">
                          <a:solidFill>
                            <a:schemeClr val="dk1"/>
                          </a:solidFill>
                          <a:latin typeface="+mn-lt"/>
                          <a:ea typeface="+mn-ea"/>
                          <a:cs typeface="+mn-cs"/>
                        </a:rPr>
                        <a:t>phy</a:t>
                      </a:r>
                      <a:r>
                        <a:rPr lang="en-US" sz="1400" kern="1200" dirty="0">
                          <a:solidFill>
                            <a:schemeClr val="dk1"/>
                          </a:solidFill>
                          <a:latin typeface="+mn-lt"/>
                          <a:ea typeface="+mn-ea"/>
                          <a:cs typeface="+mn-cs"/>
                        </a:rPr>
                        <a:t> part-4.docx</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15 min (2</a:t>
                      </a:r>
                      <a:r>
                        <a:rPr lang="en-US" sz="1400" baseline="30000" dirty="0"/>
                        <a:t>nd</a:t>
                      </a:r>
                      <a:r>
                        <a:rPr lang="en-US" sz="1400" dirty="0"/>
                        <a:t> review)</a:t>
                      </a:r>
                    </a:p>
                  </a:txBody>
                  <a:tcPr marT="45712" marB="45712"/>
                </a:tc>
                <a:extLst>
                  <a:ext uri="{0D108BD9-81ED-4DB2-BD59-A6C34878D82A}">
                    <a16:rowId xmlns:a16="http://schemas.microsoft.com/office/drawing/2014/main" val="4255059401"/>
                  </a:ext>
                </a:extLst>
              </a:tr>
              <a:tr h="391025">
                <a:tc>
                  <a:txBody>
                    <a:bodyPr/>
                    <a:lstStyle/>
                    <a:p>
                      <a:r>
                        <a:rPr lang="en-US" sz="1400" kern="1200" dirty="0">
                          <a:solidFill>
                            <a:schemeClr val="dk1"/>
                          </a:solidFill>
                          <a:latin typeface="+mn-lt"/>
                          <a:ea typeface="+mn-ea"/>
                          <a:cs typeface="+mn-cs"/>
                        </a:rPr>
                        <a:t>11-24-271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CID 1163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1</a:t>
                      </a:r>
                      <a:r>
                        <a:rPr kumimoji="0" lang="en-US" sz="1400" b="0" i="0" u="none" strike="noStrike" kern="1200" cap="none" spc="0" normalizeH="0" baseline="30000" noProof="0" dirty="0">
                          <a:ln>
                            <a:noFill/>
                          </a:ln>
                          <a:solidFill>
                            <a:srgbClr val="000000"/>
                          </a:solidFill>
                          <a:effectLst/>
                          <a:uLnTx/>
                          <a:uFillTx/>
                          <a:latin typeface="Times New Roman"/>
                          <a:ea typeface="MS Gothic"/>
                          <a:cs typeface="+mn-cs"/>
                        </a:rPr>
                        <a:t>st</a:t>
                      </a: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 time</a:t>
                      </a:r>
                    </a:p>
                  </a:txBody>
                  <a:tcPr marT="45712" marB="45712"/>
                </a:tc>
                <a:extLst>
                  <a:ext uri="{0D108BD9-81ED-4DB2-BD59-A6C34878D82A}">
                    <a16:rowId xmlns:a16="http://schemas.microsoft.com/office/drawing/2014/main" val="3392044796"/>
                  </a:ext>
                </a:extLst>
              </a:tr>
              <a:tr h="391025">
                <a:tc>
                  <a:txBody>
                    <a:bodyPr/>
                    <a:lstStyle/>
                    <a:p>
                      <a:r>
                        <a:rPr lang="en-US" sz="1400" kern="1200" dirty="0">
                          <a:solidFill>
                            <a:schemeClr val="dk1"/>
                          </a:solidFill>
                          <a:latin typeface="+mn-lt"/>
                          <a:ea typeface="+mn-ea"/>
                          <a:cs typeface="+mn-cs"/>
                        </a:rPr>
                        <a:t>11-24-0232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CR for CID 1363, 1029, 1124, 1391, 1169 </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1</a:t>
                      </a:r>
                      <a:r>
                        <a:rPr kumimoji="0" lang="en-US" sz="1400" b="0" i="0" u="none" strike="noStrike" kern="1200" cap="none" spc="0" normalizeH="0" baseline="30000" noProof="0" dirty="0">
                          <a:ln>
                            <a:noFill/>
                          </a:ln>
                          <a:solidFill>
                            <a:srgbClr val="000000"/>
                          </a:solidFill>
                          <a:effectLst/>
                          <a:uLnTx/>
                          <a:uFillTx/>
                          <a:latin typeface="Times New Roman"/>
                          <a:ea typeface="MS Gothic"/>
                          <a:cs typeface="+mn-cs"/>
                        </a:rPr>
                        <a:t>st</a:t>
                      </a: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 time</a:t>
                      </a:r>
                    </a:p>
                  </a:txBody>
                  <a:tcPr marT="45712" marB="45712"/>
                </a:tc>
                <a:extLst>
                  <a:ext uri="{0D108BD9-81ED-4DB2-BD59-A6C34878D82A}">
                    <a16:rowId xmlns:a16="http://schemas.microsoft.com/office/drawing/2014/main" val="1258295538"/>
                  </a:ext>
                </a:extLst>
              </a:tr>
              <a:tr h="391025">
                <a:tc>
                  <a:txBody>
                    <a:bodyPr/>
                    <a:lstStyle/>
                    <a:p>
                      <a:r>
                        <a:rPr lang="en-US" sz="1400" kern="1200" dirty="0">
                          <a:solidFill>
                            <a:schemeClr val="dk1"/>
                          </a:solidFill>
                          <a:latin typeface="+mn-lt"/>
                          <a:ea typeface="+mn-ea"/>
                          <a:cs typeface="+mn-cs"/>
                        </a:rPr>
                        <a:t>11-24-0278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for CID 1016</a:t>
                      </a:r>
                    </a:p>
                  </a:txBody>
                  <a:tcPr marT="45712" marB="45712"/>
                </a:tc>
                <a:tc>
                  <a:txBody>
                    <a:bodyPr/>
                    <a:lstStyle/>
                    <a:p>
                      <a:r>
                        <a:rPr lang="en-US" sz="1400" kern="1200" dirty="0">
                          <a:solidFill>
                            <a:schemeClr val="dk1"/>
                          </a:solidFill>
                          <a:latin typeface="+mn-lt"/>
                          <a:ea typeface="+mn-ea"/>
                          <a:cs typeface="+mn-cs"/>
                        </a:rPr>
                        <a:t>CR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1</a:t>
                      </a:r>
                      <a:r>
                        <a:rPr kumimoji="0" lang="en-US" sz="1400" b="0" i="0" u="none" strike="noStrike" kern="1200" cap="none" spc="0" normalizeH="0" baseline="30000" noProof="0" dirty="0">
                          <a:ln>
                            <a:noFill/>
                          </a:ln>
                          <a:solidFill>
                            <a:srgbClr val="000000"/>
                          </a:solidFill>
                          <a:effectLst/>
                          <a:uLnTx/>
                          <a:uFillTx/>
                          <a:latin typeface="Times New Roman"/>
                          <a:ea typeface="MS Gothic"/>
                          <a:cs typeface="+mn-cs"/>
                        </a:rPr>
                        <a:t>st</a:t>
                      </a: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 time</a:t>
                      </a:r>
                    </a:p>
                  </a:txBody>
                  <a:tcPr marT="45712" marB="45712"/>
                </a:tc>
                <a:extLst>
                  <a:ext uri="{0D108BD9-81ED-4DB2-BD59-A6C34878D82A}">
                    <a16:rowId xmlns:a16="http://schemas.microsoft.com/office/drawing/2014/main" val="2470371594"/>
                  </a:ext>
                </a:extLst>
              </a:tr>
              <a:tr h="391025">
                <a:tc>
                  <a:txBody>
                    <a:bodyPr/>
                    <a:lstStyle/>
                    <a:p>
                      <a:r>
                        <a:rPr lang="en-US" sz="1400" dirty="0"/>
                        <a:t>11-24-0288</a:t>
                      </a:r>
                    </a:p>
                  </a:txBody>
                  <a:tcPr marT="45712" marB="45712"/>
                </a:tc>
                <a:tc>
                  <a:txBody>
                    <a:bodyPr/>
                    <a:lstStyle/>
                    <a:p>
                      <a:r>
                        <a:rPr lang="en-US" sz="1400" dirty="0"/>
                        <a:t>Stephan Sand</a:t>
                      </a:r>
                    </a:p>
                  </a:txBody>
                  <a:tcPr marT="45712" marB="45712"/>
                </a:tc>
                <a:tc>
                  <a:txBody>
                    <a:bodyPr/>
                    <a:lstStyle/>
                    <a:p>
                      <a:r>
                        <a:rPr lang="en-US" sz="1400" dirty="0"/>
                        <a:t>LB279 comment resolutions for measurement sounding phase of TB ranging</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1</a:t>
                      </a:r>
                      <a:r>
                        <a:rPr kumimoji="0" lang="en-US" sz="1400" b="0" i="0" u="none" strike="noStrike" kern="1200" cap="none" spc="0" normalizeH="0" baseline="30000" noProof="0" dirty="0">
                          <a:ln>
                            <a:noFill/>
                          </a:ln>
                          <a:solidFill>
                            <a:srgbClr val="000000"/>
                          </a:solidFill>
                          <a:effectLst/>
                          <a:uLnTx/>
                          <a:uFillTx/>
                          <a:latin typeface="Times New Roman"/>
                          <a:ea typeface="MS Gothic"/>
                          <a:cs typeface="+mn-cs"/>
                        </a:rPr>
                        <a:t>st</a:t>
                      </a: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 time</a:t>
                      </a:r>
                    </a:p>
                  </a:txBody>
                  <a:tcPr marT="45712" marB="45712"/>
                </a:tc>
                <a:extLst>
                  <a:ext uri="{0D108BD9-81ED-4DB2-BD59-A6C34878D82A}">
                    <a16:rowId xmlns:a16="http://schemas.microsoft.com/office/drawing/2014/main" val="3334136578"/>
                  </a:ext>
                </a:extLst>
              </a:tr>
            </a:tbl>
          </a:graphicData>
        </a:graphic>
      </p:graphicFrame>
    </p:spTree>
    <p:extLst>
      <p:ext uri="{BB962C8B-B14F-4D97-AF65-F5344CB8AC3E}">
        <p14:creationId xmlns:p14="http://schemas.microsoft.com/office/powerpoint/2010/main" val="113277058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March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Tue. Feb. 27</a:t>
            </a:r>
            <a:r>
              <a:rPr lang="en-US" altLang="en-US" kern="0" baseline="30000" dirty="0"/>
              <a:t>th</a:t>
            </a:r>
            <a:r>
              <a:rPr lang="en-US" altLang="en-US" kern="0" dirty="0"/>
              <a:t> 	10:00am PT / 13:00 ET (2hrs)</a:t>
            </a:r>
          </a:p>
          <a:p>
            <a:pPr lvl="1">
              <a:buFont typeface="Arial" panose="020B0604020202020204" pitchFamily="34" charset="0"/>
              <a:buChar char="•"/>
            </a:pPr>
            <a:r>
              <a:rPr lang="en-US" altLang="en-US" kern="0" dirty="0"/>
              <a:t>Thu. Feb. 29</a:t>
            </a:r>
            <a:r>
              <a:rPr lang="en-US" altLang="en-US" kern="0" baseline="30000" dirty="0"/>
              <a:t>th</a:t>
            </a:r>
            <a:r>
              <a:rPr lang="en-US" altLang="en-US" kern="0" dirty="0"/>
              <a:t> 11:00am PT/ 14:00 ET (1:30hrs)*</a:t>
            </a:r>
          </a:p>
          <a:p>
            <a:pPr lvl="1">
              <a:buFont typeface="Arial" panose="020B0604020202020204" pitchFamily="34" charset="0"/>
              <a:buChar char="•"/>
            </a:pPr>
            <a:r>
              <a:rPr lang="en-US" altLang="en-US" kern="0" dirty="0"/>
              <a:t>Tue. Mar. 5</a:t>
            </a:r>
            <a:r>
              <a:rPr lang="en-US" altLang="en-US" kern="0" baseline="30000" dirty="0"/>
              <a:t>th</a:t>
            </a:r>
            <a:r>
              <a:rPr lang="en-US" altLang="en-US" kern="0" dirty="0"/>
              <a:t> 	10:00am PT / 13:00 ET</a:t>
            </a:r>
            <a:r>
              <a:rPr lang="en-US" altLang="en-US" sz="2000" b="0" kern="0" baseline="30000" dirty="0">
                <a:solidFill>
                  <a:schemeClr val="tx1"/>
                </a:solidFill>
              </a:rPr>
              <a:t> ┼ </a:t>
            </a:r>
            <a:r>
              <a:rPr lang="en-US" altLang="en-US" kern="0" dirty="0"/>
              <a:t>(2hrs) </a:t>
            </a:r>
          </a:p>
          <a:p>
            <a:pPr lvl="1">
              <a:buFont typeface="Arial" panose="020B0604020202020204" pitchFamily="34" charset="0"/>
              <a:buChar char="•"/>
            </a:pPr>
            <a:r>
              <a:rPr lang="en-US" altLang="en-US" kern="0" dirty="0"/>
              <a:t>Thu. March 7</a:t>
            </a:r>
            <a:r>
              <a:rPr lang="en-US" altLang="en-US" kern="0" baseline="30000" dirty="0"/>
              <a:t>th</a:t>
            </a:r>
            <a:r>
              <a:rPr lang="en-US" altLang="en-US" kern="0" dirty="0"/>
              <a:t> 11:00am PT/ 14:00 ET (1:30hrs)*</a:t>
            </a:r>
            <a:endParaRPr lang="en-US" altLang="en-US" sz="2000" b="0" kern="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r>
              <a:rPr lang="en-US" sz="1600" dirty="0">
                <a:solidFill>
                  <a:schemeClr val="tx1"/>
                </a:solidFill>
              </a:rPr>
              <a:t>* - 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359081171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489442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773262230"/>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Feb. 27</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CR submissions (as time permits)</a:t>
            </a:r>
          </a:p>
          <a:p>
            <a:pPr algn="just">
              <a:spcBef>
                <a:spcPct val="20000"/>
              </a:spcBef>
              <a:buFontTx/>
              <a:buChar char="•"/>
            </a:pPr>
            <a:r>
              <a:rPr lang="en-US" sz="1600" b="0" dirty="0"/>
              <a:t>Review submission pipeline – special order (3min)</a:t>
            </a:r>
          </a:p>
          <a:p>
            <a:pPr algn="just">
              <a:spcBef>
                <a:spcPct val="20000"/>
              </a:spcBef>
              <a:buFontTx/>
              <a:buChar char="•"/>
            </a:pPr>
            <a:r>
              <a:rPr lang="en-US" sz="1600" b="0" dirty="0"/>
              <a:t>Review telecons times – special order (5min)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55426120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Feb. 27</a:t>
            </a:r>
            <a:r>
              <a:rPr lang="en-US" altLang="en-US" baseline="30000" dirty="0">
                <a:solidFill>
                  <a:schemeClr val="tx2"/>
                </a:solidFill>
              </a:rPr>
              <a:t>th</a:t>
            </a:r>
            <a:r>
              <a:rPr lang="en-US" altLang="en-US" dirty="0">
                <a:solidFill>
                  <a:schemeClr val="tx2"/>
                </a:solidFill>
              </a:rPr>
              <a:t> Telecon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graphicFrame>
        <p:nvGraphicFramePr>
          <p:cNvPr id="9" name="Table 8">
            <a:extLst>
              <a:ext uri="{FF2B5EF4-FFF2-40B4-BE49-F238E27FC236}">
                <a16:creationId xmlns:a16="http://schemas.microsoft.com/office/drawing/2014/main" id="{6FE6361A-A12D-831B-EB4E-D9E3C9E2F3FD}"/>
              </a:ext>
            </a:extLst>
          </p:cNvPr>
          <p:cNvGraphicFramePr>
            <a:graphicFrameLocks noGrp="1"/>
          </p:cNvGraphicFramePr>
          <p:nvPr>
            <p:extLst>
              <p:ext uri="{D42A27DB-BD31-4B8C-83A1-F6EECF244321}">
                <p14:modId xmlns:p14="http://schemas.microsoft.com/office/powerpoint/2010/main" val="2165059082"/>
              </p:ext>
            </p:extLst>
          </p:nvPr>
        </p:nvGraphicFramePr>
        <p:xfrm>
          <a:off x="563035" y="1556792"/>
          <a:ext cx="10460566" cy="3423284"/>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4464496">
                  <a:extLst>
                    <a:ext uri="{9D8B030D-6E8A-4147-A177-3AD203B41FA5}">
                      <a16:colId xmlns:a16="http://schemas.microsoft.com/office/drawing/2014/main" val="1530723214"/>
                    </a:ext>
                  </a:extLst>
                </a:gridCol>
                <a:gridCol w="1080119">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758797864"/>
                  </a:ext>
                </a:extLst>
              </a:tr>
              <a:tr h="263687">
                <a:tc>
                  <a:txBody>
                    <a:bodyPr/>
                    <a:lstStyle/>
                    <a:p>
                      <a:r>
                        <a:rPr lang="en-US" sz="1400" kern="1200" dirty="0">
                          <a:solidFill>
                            <a:schemeClr val="dk1"/>
                          </a:solidFill>
                          <a:latin typeface="+mn-lt"/>
                          <a:ea typeface="+mn-ea"/>
                          <a:cs typeface="+mn-cs"/>
                        </a:rPr>
                        <a:t>11-24-0285</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EHT MAC PHY part 5</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30min </a:t>
                      </a:r>
                    </a:p>
                  </a:txBody>
                  <a:tcPr marT="45712" marB="45712"/>
                </a:tc>
                <a:extLst>
                  <a:ext uri="{0D108BD9-81ED-4DB2-BD59-A6C34878D82A}">
                    <a16:rowId xmlns:a16="http://schemas.microsoft.com/office/drawing/2014/main" val="3181795505"/>
                  </a:ext>
                </a:extLst>
              </a:tr>
              <a:tr h="391025">
                <a:tc>
                  <a:txBody>
                    <a:bodyPr/>
                    <a:lstStyle/>
                    <a:p>
                      <a:r>
                        <a:rPr lang="en-US" sz="1400" dirty="0"/>
                        <a:t>11-24-0215</a:t>
                      </a:r>
                    </a:p>
                  </a:txBody>
                  <a:tcPr marT="45712" marB="45712"/>
                </a:tc>
                <a:tc>
                  <a:txBody>
                    <a:bodyPr/>
                    <a:lstStyle/>
                    <a:p>
                      <a:r>
                        <a:rPr lang="en-US" sz="1400" dirty="0"/>
                        <a:t>Ali Raissinia</a:t>
                      </a:r>
                    </a:p>
                  </a:txBody>
                  <a:tcPr marT="45712" marB="45712"/>
                </a:tc>
                <a:tc>
                  <a:txBody>
                    <a:bodyPr/>
                    <a:lstStyle/>
                    <a:p>
                      <a:r>
                        <a:rPr lang="en-US" sz="1400" dirty="0"/>
                        <a:t>LB279 Comment Resolution for CIDs in sec 11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40min</a:t>
                      </a:r>
                    </a:p>
                  </a:txBody>
                  <a:tcPr marT="45712" marB="45712"/>
                </a:tc>
                <a:extLst>
                  <a:ext uri="{0D108BD9-81ED-4DB2-BD59-A6C34878D82A}">
                    <a16:rowId xmlns:a16="http://schemas.microsoft.com/office/drawing/2014/main" val="2872900943"/>
                  </a:ext>
                </a:extLst>
              </a:tr>
              <a:tr h="391025">
                <a:tc>
                  <a:txBody>
                    <a:bodyPr/>
                    <a:lstStyle/>
                    <a:p>
                      <a:r>
                        <a:rPr lang="en-US" sz="1400" dirty="0"/>
                        <a:t>11-24-0272</a:t>
                      </a:r>
                    </a:p>
                  </a:txBody>
                  <a:tcPr marT="45712" marB="45712"/>
                </a:tc>
                <a:tc>
                  <a:txBody>
                    <a:bodyPr/>
                    <a:lstStyle/>
                    <a:p>
                      <a:r>
                        <a:rPr lang="en-US" sz="1400" dirty="0"/>
                        <a:t>Jonathan Segev</a:t>
                      </a:r>
                    </a:p>
                  </a:txBody>
                  <a:tcPr marT="45712" marB="45712"/>
                </a:tc>
                <a:tc>
                  <a:txBody>
                    <a:bodyPr/>
                    <a:lstStyle/>
                    <a:p>
                      <a:r>
                        <a:rPr lang="en-US" sz="1400" dirty="0"/>
                        <a:t>LB279 CR Clause 11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As time permits</a:t>
                      </a:r>
                    </a:p>
                  </a:txBody>
                  <a:tcPr marT="45712" marB="45712"/>
                </a:tc>
                <a:extLst>
                  <a:ext uri="{0D108BD9-81ED-4DB2-BD59-A6C34878D82A}">
                    <a16:rowId xmlns:a16="http://schemas.microsoft.com/office/drawing/2014/main" val="4008190257"/>
                  </a:ext>
                </a:extLst>
              </a:tr>
              <a:tr h="195513">
                <a:tc>
                  <a:txBody>
                    <a:bodyPr/>
                    <a:lstStyle/>
                    <a:p>
                      <a:r>
                        <a:rPr lang="en-US" sz="1400" kern="1200" dirty="0">
                          <a:solidFill>
                            <a:schemeClr val="dk1"/>
                          </a:solidFill>
                          <a:latin typeface="+mn-lt"/>
                          <a:ea typeface="+mn-ea"/>
                          <a:cs typeface="+mn-cs"/>
                        </a:rPr>
                        <a:t>11-24-0225</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EHT mac </a:t>
                      </a:r>
                      <a:r>
                        <a:rPr lang="en-US" sz="1400" kern="1200" dirty="0" err="1">
                          <a:solidFill>
                            <a:schemeClr val="dk1"/>
                          </a:solidFill>
                          <a:latin typeface="+mn-lt"/>
                          <a:ea typeface="+mn-ea"/>
                          <a:cs typeface="+mn-cs"/>
                        </a:rPr>
                        <a:t>phy</a:t>
                      </a:r>
                      <a:r>
                        <a:rPr lang="en-US" sz="1400" kern="1200" dirty="0">
                          <a:solidFill>
                            <a:schemeClr val="dk1"/>
                          </a:solidFill>
                          <a:latin typeface="+mn-lt"/>
                          <a:ea typeface="+mn-ea"/>
                          <a:cs typeface="+mn-cs"/>
                        </a:rPr>
                        <a:t> part-4.docx</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4255059401"/>
                  </a:ext>
                </a:extLst>
              </a:tr>
              <a:tr h="195513">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2967960419"/>
                  </a:ext>
                </a:extLst>
              </a:tr>
              <a:tr h="195513">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3392044796"/>
                  </a:ext>
                </a:extLst>
              </a:tr>
              <a:tr h="195513">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459891220"/>
                  </a:ext>
                </a:extLst>
              </a:tr>
              <a:tr h="391025">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1258295538"/>
                  </a:ext>
                </a:extLst>
              </a:tr>
              <a:tr h="391025">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2798723718"/>
                  </a:ext>
                </a:extLst>
              </a:tr>
            </a:tbl>
          </a:graphicData>
        </a:graphic>
      </p:graphicFrame>
    </p:spTree>
    <p:extLst>
      <p:ext uri="{BB962C8B-B14F-4D97-AF65-F5344CB8AC3E}">
        <p14:creationId xmlns:p14="http://schemas.microsoft.com/office/powerpoint/2010/main" val="264782594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480125797"/>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981564-B858-91E4-1DEA-C8218945921A}"/>
              </a:ext>
            </a:extLst>
          </p:cNvPr>
          <p:cNvSpPr>
            <a:spLocks noGrp="1"/>
          </p:cNvSpPr>
          <p:nvPr>
            <p:ph type="title"/>
          </p:nvPr>
        </p:nvSpPr>
        <p:spPr/>
        <p:txBody>
          <a:bodyPr/>
          <a:lstStyle/>
          <a:p>
            <a:r>
              <a:rPr lang="en-US" dirty="0"/>
              <a:t>Submission 11-24-285</a:t>
            </a:r>
          </a:p>
        </p:txBody>
      </p:sp>
      <p:sp>
        <p:nvSpPr>
          <p:cNvPr id="3" name="Content Placeholder 2">
            <a:extLst>
              <a:ext uri="{FF2B5EF4-FFF2-40B4-BE49-F238E27FC236}">
                <a16:creationId xmlns:a16="http://schemas.microsoft.com/office/drawing/2014/main" id="{B674D013-C6A4-87FB-0D1A-E7FE1E80434E}"/>
              </a:ext>
            </a:extLst>
          </p:cNvPr>
          <p:cNvSpPr>
            <a:spLocks noGrp="1"/>
          </p:cNvSpPr>
          <p:nvPr>
            <p:ph idx="1"/>
          </p:nvPr>
        </p:nvSpPr>
        <p:spPr/>
        <p:txBody>
          <a:bodyPr/>
          <a:lstStyle/>
          <a:p>
            <a:r>
              <a:rPr lang="en-US" dirty="0" err="1"/>
              <a:t>Strawpoll</a:t>
            </a:r>
            <a:endParaRPr lang="en-US" dirty="0"/>
          </a:p>
          <a:p>
            <a:r>
              <a:rPr lang="en-US" b="0" dirty="0"/>
              <a:t>We agree to the resolution identified in document 11-24-0285r1 for CIDs 1323, 1329, 1332, 1333, 1337, 1395, 1396, and 1340 (total of 8 CIDs). </a:t>
            </a:r>
          </a:p>
          <a:p>
            <a:endParaRPr lang="en-US" dirty="0"/>
          </a:p>
          <a:p>
            <a:r>
              <a:rPr lang="en-US" dirty="0"/>
              <a:t>Results (Y/N/A): </a:t>
            </a:r>
            <a:r>
              <a:rPr lang="en-US" b="0" dirty="0"/>
              <a:t>8/0/0</a:t>
            </a:r>
          </a:p>
        </p:txBody>
      </p:sp>
      <p:sp>
        <p:nvSpPr>
          <p:cNvPr id="4" name="Slide Number Placeholder 3">
            <a:extLst>
              <a:ext uri="{FF2B5EF4-FFF2-40B4-BE49-F238E27FC236}">
                <a16:creationId xmlns:a16="http://schemas.microsoft.com/office/drawing/2014/main" id="{12BD6AB8-C36E-7310-920F-99789038F4D5}"/>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249E5AD6-AB10-817A-3036-17B33CB8832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C1E1EBA-F1DF-6458-B0BB-1AAACC01DCF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846062732"/>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981564-B858-91E4-1DEA-C8218945921A}"/>
              </a:ext>
            </a:extLst>
          </p:cNvPr>
          <p:cNvSpPr>
            <a:spLocks noGrp="1"/>
          </p:cNvSpPr>
          <p:nvPr>
            <p:ph type="title"/>
          </p:nvPr>
        </p:nvSpPr>
        <p:spPr/>
        <p:txBody>
          <a:bodyPr/>
          <a:lstStyle/>
          <a:p>
            <a:r>
              <a:rPr lang="en-US" dirty="0"/>
              <a:t>Submission 11-24-215</a:t>
            </a:r>
          </a:p>
        </p:txBody>
      </p:sp>
      <p:sp>
        <p:nvSpPr>
          <p:cNvPr id="3" name="Content Placeholder 2">
            <a:extLst>
              <a:ext uri="{FF2B5EF4-FFF2-40B4-BE49-F238E27FC236}">
                <a16:creationId xmlns:a16="http://schemas.microsoft.com/office/drawing/2014/main" id="{B674D013-C6A4-87FB-0D1A-E7FE1E80434E}"/>
              </a:ext>
            </a:extLst>
          </p:cNvPr>
          <p:cNvSpPr>
            <a:spLocks noGrp="1"/>
          </p:cNvSpPr>
          <p:nvPr>
            <p:ph idx="1"/>
          </p:nvPr>
        </p:nvSpPr>
        <p:spPr/>
        <p:txBody>
          <a:bodyPr/>
          <a:lstStyle/>
          <a:p>
            <a:r>
              <a:rPr lang="en-US" dirty="0" err="1"/>
              <a:t>Strawpoll</a:t>
            </a:r>
            <a:endParaRPr lang="en-US" dirty="0"/>
          </a:p>
          <a:p>
            <a:r>
              <a:rPr lang="en-US" b="0" dirty="0"/>
              <a:t>We agree to the resolution identified in document 11-24-0215r2 for CIDs 1136, 1010, 1045, 1046, 1165, 1229, 1231, 1243, 1244, 1246, 1247, 1249, and 1250 (13 total). </a:t>
            </a:r>
          </a:p>
          <a:p>
            <a:endParaRPr lang="en-US" dirty="0"/>
          </a:p>
          <a:p>
            <a:r>
              <a:rPr lang="en-US" dirty="0"/>
              <a:t>Results (Y/N/A): </a:t>
            </a:r>
            <a:r>
              <a:rPr lang="en-US" b="0" dirty="0"/>
              <a:t>8/0/1</a:t>
            </a:r>
          </a:p>
        </p:txBody>
      </p:sp>
      <p:sp>
        <p:nvSpPr>
          <p:cNvPr id="4" name="Slide Number Placeholder 3">
            <a:extLst>
              <a:ext uri="{FF2B5EF4-FFF2-40B4-BE49-F238E27FC236}">
                <a16:creationId xmlns:a16="http://schemas.microsoft.com/office/drawing/2014/main" id="{12BD6AB8-C36E-7310-920F-99789038F4D5}"/>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249E5AD6-AB10-817A-3036-17B33CB8832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C1E1EBA-F1DF-6458-B0BB-1AAACC01DCF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688882834"/>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B53D3-CC7D-9985-BF39-28F394FE6FB0}"/>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2A96A01E-FD31-1A2D-D8FB-4CF8E74B6DFF}"/>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1066AE4C-7CC7-2137-88C8-DEB61B4FCD6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8F9EA11-ACC6-E2E9-E9BC-AEE3B741EB1B}"/>
              </a:ext>
            </a:extLst>
          </p:cNvPr>
          <p:cNvSpPr>
            <a:spLocks noGrp="1"/>
          </p:cNvSpPr>
          <p:nvPr>
            <p:ph type="dt" idx="15"/>
          </p:nvPr>
        </p:nvSpPr>
        <p:spPr/>
        <p:txBody>
          <a:bodyPr/>
          <a:lstStyle/>
          <a:p>
            <a:r>
              <a:rPr lang="en-US"/>
              <a:t>March 2024</a:t>
            </a:r>
            <a:endParaRPr lang="en-GB" dirty="0"/>
          </a:p>
        </p:txBody>
      </p:sp>
      <p:graphicFrame>
        <p:nvGraphicFramePr>
          <p:cNvPr id="8" name="Table 7">
            <a:extLst>
              <a:ext uri="{FF2B5EF4-FFF2-40B4-BE49-F238E27FC236}">
                <a16:creationId xmlns:a16="http://schemas.microsoft.com/office/drawing/2014/main" id="{00C81417-4E60-CFDB-8D41-C8E720FA8899}"/>
              </a:ext>
            </a:extLst>
          </p:cNvPr>
          <p:cNvGraphicFramePr>
            <a:graphicFrameLocks noGrp="1"/>
          </p:cNvGraphicFramePr>
          <p:nvPr>
            <p:extLst>
              <p:ext uri="{D42A27DB-BD31-4B8C-83A1-F6EECF244321}">
                <p14:modId xmlns:p14="http://schemas.microsoft.com/office/powerpoint/2010/main" val="3326179570"/>
              </p:ext>
            </p:extLst>
          </p:nvPr>
        </p:nvGraphicFramePr>
        <p:xfrm>
          <a:off x="563035" y="1556792"/>
          <a:ext cx="10460566" cy="2722292"/>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4464496">
                  <a:extLst>
                    <a:ext uri="{9D8B030D-6E8A-4147-A177-3AD203B41FA5}">
                      <a16:colId xmlns:a16="http://schemas.microsoft.com/office/drawing/2014/main" val="1530723214"/>
                    </a:ext>
                  </a:extLst>
                </a:gridCol>
                <a:gridCol w="1080119">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Status</a:t>
                      </a:r>
                    </a:p>
                  </a:txBody>
                  <a:tcPr marR="36000" marT="45712" marB="45712"/>
                </a:tc>
                <a:extLst>
                  <a:ext uri="{0D108BD9-81ED-4DB2-BD59-A6C34878D82A}">
                    <a16:rowId xmlns:a16="http://schemas.microsoft.com/office/drawing/2014/main" val="758797864"/>
                  </a:ext>
                </a:extLst>
              </a:tr>
              <a:tr h="391025">
                <a:tc>
                  <a:txBody>
                    <a:bodyPr/>
                    <a:lstStyle/>
                    <a:p>
                      <a:r>
                        <a:rPr lang="en-US" sz="1400" dirty="0"/>
                        <a:t>11-24-0272</a:t>
                      </a:r>
                    </a:p>
                  </a:txBody>
                  <a:tcPr marT="45712" marB="45712"/>
                </a:tc>
                <a:tc>
                  <a:txBody>
                    <a:bodyPr/>
                    <a:lstStyle/>
                    <a:p>
                      <a:r>
                        <a:rPr lang="en-US" sz="1400" dirty="0"/>
                        <a:t>Jonathan Segev</a:t>
                      </a:r>
                    </a:p>
                  </a:txBody>
                  <a:tcPr marT="45712" marB="45712"/>
                </a:tc>
                <a:tc>
                  <a:txBody>
                    <a:bodyPr/>
                    <a:lstStyle/>
                    <a:p>
                      <a:r>
                        <a:rPr lang="en-US" sz="1400" dirty="0"/>
                        <a:t>LB279 CR Clause 11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For completion.</a:t>
                      </a:r>
                    </a:p>
                  </a:txBody>
                  <a:tcPr marT="45712" marB="45712"/>
                </a:tc>
                <a:extLst>
                  <a:ext uri="{0D108BD9-81ED-4DB2-BD59-A6C34878D82A}">
                    <a16:rowId xmlns:a16="http://schemas.microsoft.com/office/drawing/2014/main" val="4008190257"/>
                  </a:ext>
                </a:extLst>
              </a:tr>
              <a:tr h="195513">
                <a:tc>
                  <a:txBody>
                    <a:bodyPr/>
                    <a:lstStyle/>
                    <a:p>
                      <a:r>
                        <a:rPr lang="en-US" sz="1400" kern="1200" dirty="0">
                          <a:solidFill>
                            <a:schemeClr val="dk1"/>
                          </a:solidFill>
                          <a:latin typeface="+mn-lt"/>
                          <a:ea typeface="+mn-ea"/>
                          <a:cs typeface="+mn-cs"/>
                        </a:rPr>
                        <a:t>11-24-0225</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EHT mac </a:t>
                      </a:r>
                      <a:r>
                        <a:rPr lang="en-US" sz="1400" kern="1200" dirty="0" err="1">
                          <a:solidFill>
                            <a:schemeClr val="dk1"/>
                          </a:solidFill>
                          <a:latin typeface="+mn-lt"/>
                          <a:ea typeface="+mn-ea"/>
                          <a:cs typeface="+mn-cs"/>
                        </a:rPr>
                        <a:t>phy</a:t>
                      </a:r>
                      <a:r>
                        <a:rPr lang="en-US" sz="1400" kern="1200" dirty="0">
                          <a:solidFill>
                            <a:schemeClr val="dk1"/>
                          </a:solidFill>
                          <a:latin typeface="+mn-lt"/>
                          <a:ea typeface="+mn-ea"/>
                          <a:cs typeface="+mn-cs"/>
                        </a:rPr>
                        <a:t> part-4.docx</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15 min (2</a:t>
                      </a:r>
                      <a:r>
                        <a:rPr lang="en-US" sz="1400" baseline="30000" dirty="0"/>
                        <a:t>nd</a:t>
                      </a:r>
                      <a:r>
                        <a:rPr lang="en-US" sz="1400" dirty="0"/>
                        <a:t> review)</a:t>
                      </a:r>
                    </a:p>
                  </a:txBody>
                  <a:tcPr marT="45712" marB="45712"/>
                </a:tc>
                <a:extLst>
                  <a:ext uri="{0D108BD9-81ED-4DB2-BD59-A6C34878D82A}">
                    <a16:rowId xmlns:a16="http://schemas.microsoft.com/office/drawing/2014/main" val="4255059401"/>
                  </a:ext>
                </a:extLst>
              </a:tr>
              <a:tr h="391025">
                <a:tc>
                  <a:txBody>
                    <a:bodyPr/>
                    <a:lstStyle/>
                    <a:p>
                      <a:r>
                        <a:rPr lang="en-US" sz="1400" kern="1200" dirty="0">
                          <a:solidFill>
                            <a:schemeClr val="dk1"/>
                          </a:solidFill>
                          <a:latin typeface="+mn-lt"/>
                          <a:ea typeface="+mn-ea"/>
                          <a:cs typeface="+mn-cs"/>
                        </a:rPr>
                        <a:t>11-24-271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CID 1163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1</a:t>
                      </a:r>
                      <a:r>
                        <a:rPr kumimoji="0" lang="en-US" sz="1400" b="0" i="0" u="none" strike="noStrike" kern="1200" cap="none" spc="0" normalizeH="0" baseline="30000" noProof="0" dirty="0">
                          <a:ln>
                            <a:noFill/>
                          </a:ln>
                          <a:solidFill>
                            <a:srgbClr val="000000"/>
                          </a:solidFill>
                          <a:effectLst/>
                          <a:uLnTx/>
                          <a:uFillTx/>
                          <a:latin typeface="Times New Roman"/>
                          <a:ea typeface="MS Gothic"/>
                          <a:cs typeface="+mn-cs"/>
                        </a:rPr>
                        <a:t>st</a:t>
                      </a: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 time</a:t>
                      </a:r>
                    </a:p>
                  </a:txBody>
                  <a:tcPr marT="45712" marB="45712"/>
                </a:tc>
                <a:extLst>
                  <a:ext uri="{0D108BD9-81ED-4DB2-BD59-A6C34878D82A}">
                    <a16:rowId xmlns:a16="http://schemas.microsoft.com/office/drawing/2014/main" val="3392044796"/>
                  </a:ext>
                </a:extLst>
              </a:tr>
              <a:tr h="391025">
                <a:tc>
                  <a:txBody>
                    <a:bodyPr/>
                    <a:lstStyle/>
                    <a:p>
                      <a:r>
                        <a:rPr lang="en-US" sz="1400" kern="1200" dirty="0">
                          <a:solidFill>
                            <a:schemeClr val="dk1"/>
                          </a:solidFill>
                          <a:latin typeface="+mn-lt"/>
                          <a:ea typeface="+mn-ea"/>
                          <a:cs typeface="+mn-cs"/>
                        </a:rPr>
                        <a:t>11-24-0232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CR for CID 1363, 1029, 1124, 1391, 1169 </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1</a:t>
                      </a:r>
                      <a:r>
                        <a:rPr kumimoji="0" lang="en-US" sz="1400" b="0" i="0" u="none" strike="noStrike" kern="1200" cap="none" spc="0" normalizeH="0" baseline="30000" noProof="0" dirty="0">
                          <a:ln>
                            <a:noFill/>
                          </a:ln>
                          <a:solidFill>
                            <a:srgbClr val="000000"/>
                          </a:solidFill>
                          <a:effectLst/>
                          <a:uLnTx/>
                          <a:uFillTx/>
                          <a:latin typeface="Times New Roman"/>
                          <a:ea typeface="MS Gothic"/>
                          <a:cs typeface="+mn-cs"/>
                        </a:rPr>
                        <a:t>st</a:t>
                      </a: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 time</a:t>
                      </a:r>
                    </a:p>
                  </a:txBody>
                  <a:tcPr marT="45712" marB="45712"/>
                </a:tc>
                <a:extLst>
                  <a:ext uri="{0D108BD9-81ED-4DB2-BD59-A6C34878D82A}">
                    <a16:rowId xmlns:a16="http://schemas.microsoft.com/office/drawing/2014/main" val="1258295538"/>
                  </a:ext>
                </a:extLst>
              </a:tr>
              <a:tr h="391025">
                <a:tc>
                  <a:txBody>
                    <a:bodyPr/>
                    <a:lstStyle/>
                    <a:p>
                      <a:r>
                        <a:rPr lang="en-US" sz="1400" kern="1200" dirty="0">
                          <a:solidFill>
                            <a:schemeClr val="dk1"/>
                          </a:solidFill>
                          <a:latin typeface="+mn-lt"/>
                          <a:ea typeface="+mn-ea"/>
                          <a:cs typeface="+mn-cs"/>
                        </a:rPr>
                        <a:t>11-24-0278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for CID 1016</a:t>
                      </a:r>
                    </a:p>
                  </a:txBody>
                  <a:tcPr marT="45712" marB="45712"/>
                </a:tc>
                <a:tc>
                  <a:txBody>
                    <a:bodyPr/>
                    <a:lstStyle/>
                    <a:p>
                      <a:r>
                        <a:rPr lang="en-US" sz="1400" kern="1200" dirty="0">
                          <a:solidFill>
                            <a:schemeClr val="dk1"/>
                          </a:solidFill>
                          <a:latin typeface="+mn-lt"/>
                          <a:ea typeface="+mn-ea"/>
                          <a:cs typeface="+mn-cs"/>
                        </a:rPr>
                        <a:t>CR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1</a:t>
                      </a:r>
                      <a:r>
                        <a:rPr kumimoji="0" lang="en-US" sz="1400" b="0" i="0" u="none" strike="noStrike" kern="1200" cap="none" spc="0" normalizeH="0" baseline="30000" noProof="0" dirty="0">
                          <a:ln>
                            <a:noFill/>
                          </a:ln>
                          <a:solidFill>
                            <a:srgbClr val="000000"/>
                          </a:solidFill>
                          <a:effectLst/>
                          <a:uLnTx/>
                          <a:uFillTx/>
                          <a:latin typeface="Times New Roman"/>
                          <a:ea typeface="MS Gothic"/>
                          <a:cs typeface="+mn-cs"/>
                        </a:rPr>
                        <a:t>st</a:t>
                      </a: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 time</a:t>
                      </a:r>
                    </a:p>
                  </a:txBody>
                  <a:tcPr marT="45712" marB="45712"/>
                </a:tc>
                <a:extLst>
                  <a:ext uri="{0D108BD9-81ED-4DB2-BD59-A6C34878D82A}">
                    <a16:rowId xmlns:a16="http://schemas.microsoft.com/office/drawing/2014/main" val="2470371594"/>
                  </a:ext>
                </a:extLst>
              </a:tr>
              <a:tr h="391025">
                <a:tc>
                  <a:txBody>
                    <a:bodyPr/>
                    <a:lstStyle/>
                    <a:p>
                      <a:r>
                        <a:rPr lang="en-US" sz="1400" dirty="0"/>
                        <a:t>11-24-0288</a:t>
                      </a:r>
                    </a:p>
                  </a:txBody>
                  <a:tcPr marT="45712" marB="45712"/>
                </a:tc>
                <a:tc>
                  <a:txBody>
                    <a:bodyPr/>
                    <a:lstStyle/>
                    <a:p>
                      <a:r>
                        <a:rPr lang="en-US" sz="1400" dirty="0"/>
                        <a:t>Stephan Sand</a:t>
                      </a:r>
                    </a:p>
                  </a:txBody>
                  <a:tcPr marT="45712" marB="45712"/>
                </a:tc>
                <a:tc>
                  <a:txBody>
                    <a:bodyPr/>
                    <a:lstStyle/>
                    <a:p>
                      <a:r>
                        <a:rPr lang="en-US" sz="1400" dirty="0"/>
                        <a:t>LB279 comment resolutions for measurement sounding phase of TB ranging</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1</a:t>
                      </a:r>
                      <a:r>
                        <a:rPr kumimoji="0" lang="en-US" sz="1400" b="0" i="0" u="none" strike="noStrike" kern="1200" cap="none" spc="0" normalizeH="0" baseline="30000" noProof="0" dirty="0">
                          <a:ln>
                            <a:noFill/>
                          </a:ln>
                          <a:solidFill>
                            <a:srgbClr val="000000"/>
                          </a:solidFill>
                          <a:effectLst/>
                          <a:uLnTx/>
                          <a:uFillTx/>
                          <a:latin typeface="Times New Roman"/>
                          <a:ea typeface="MS Gothic"/>
                          <a:cs typeface="+mn-cs"/>
                        </a:rPr>
                        <a:t>st</a:t>
                      </a: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 time</a:t>
                      </a:r>
                    </a:p>
                  </a:txBody>
                  <a:tcPr marT="45712" marB="45712"/>
                </a:tc>
                <a:extLst>
                  <a:ext uri="{0D108BD9-81ED-4DB2-BD59-A6C34878D82A}">
                    <a16:rowId xmlns:a16="http://schemas.microsoft.com/office/drawing/2014/main" val="3334136578"/>
                  </a:ext>
                </a:extLst>
              </a:tr>
            </a:tbl>
          </a:graphicData>
        </a:graphic>
      </p:graphicFrame>
    </p:spTree>
    <p:extLst>
      <p:ext uri="{BB962C8B-B14F-4D97-AF65-F5344CB8AC3E}">
        <p14:creationId xmlns:p14="http://schemas.microsoft.com/office/powerpoint/2010/main" val="277202465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March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Thu. Feb. 29</a:t>
            </a:r>
            <a:r>
              <a:rPr lang="en-US" altLang="en-US" kern="0" baseline="30000" dirty="0"/>
              <a:t>th</a:t>
            </a:r>
            <a:r>
              <a:rPr lang="en-US" altLang="en-US" kern="0" dirty="0"/>
              <a:t> 11:00am PT/ 14:00 ET (1:30hrs)*</a:t>
            </a:r>
          </a:p>
          <a:p>
            <a:pPr lvl="1">
              <a:buFont typeface="Arial" panose="020B0604020202020204" pitchFamily="34" charset="0"/>
              <a:buChar char="•"/>
            </a:pPr>
            <a:r>
              <a:rPr lang="en-US" altLang="en-US" kern="0" dirty="0"/>
              <a:t>Tue. Mar. 5</a:t>
            </a:r>
            <a:r>
              <a:rPr lang="en-US" altLang="en-US" kern="0" baseline="30000" dirty="0"/>
              <a:t>th</a:t>
            </a:r>
            <a:r>
              <a:rPr lang="en-US" altLang="en-US" kern="0" dirty="0"/>
              <a:t> 	10:00am PT / 13:00 ET</a:t>
            </a:r>
            <a:r>
              <a:rPr lang="en-US" altLang="en-US" sz="2000" b="0" kern="0" baseline="30000" dirty="0">
                <a:solidFill>
                  <a:schemeClr val="tx1"/>
                </a:solidFill>
              </a:rPr>
              <a:t> ┼ </a:t>
            </a:r>
            <a:r>
              <a:rPr lang="en-US" altLang="en-US" kern="0" dirty="0"/>
              <a:t>(2hrs) </a:t>
            </a:r>
          </a:p>
          <a:p>
            <a:pPr lvl="1">
              <a:buFont typeface="Arial" panose="020B0604020202020204" pitchFamily="34" charset="0"/>
              <a:buChar char="•"/>
            </a:pPr>
            <a:r>
              <a:rPr lang="en-US" altLang="en-US" kern="0" dirty="0"/>
              <a:t>Thu. March 7</a:t>
            </a:r>
            <a:r>
              <a:rPr lang="en-US" altLang="en-US" kern="0" baseline="30000" dirty="0"/>
              <a:t>th</a:t>
            </a:r>
            <a:r>
              <a:rPr lang="en-US" altLang="en-US" kern="0" dirty="0"/>
              <a:t> 11:00am PT/ 14:00 ET (1:30hrs)*</a:t>
            </a:r>
            <a:endParaRPr lang="en-US" altLang="en-US" sz="2000" b="0" kern="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r>
              <a:rPr lang="en-US" sz="1600" dirty="0">
                <a:solidFill>
                  <a:schemeClr val="tx1"/>
                </a:solidFill>
              </a:rPr>
              <a:t>* - 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1474610373"/>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51814336"/>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8210925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Feb. 29</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CR submissions (as time permits)</a:t>
            </a:r>
          </a:p>
          <a:p>
            <a:pPr algn="just">
              <a:spcBef>
                <a:spcPct val="20000"/>
              </a:spcBef>
              <a:buFontTx/>
              <a:buChar char="•"/>
            </a:pPr>
            <a:r>
              <a:rPr lang="en-US" sz="1600" b="0" dirty="0"/>
              <a:t>Review submission pipeline – special order (3min)</a:t>
            </a:r>
          </a:p>
          <a:p>
            <a:pPr algn="just">
              <a:spcBef>
                <a:spcPct val="20000"/>
              </a:spcBef>
              <a:buFontTx/>
              <a:buChar char="•"/>
            </a:pPr>
            <a:r>
              <a:rPr lang="en-US" sz="1600" b="0" dirty="0"/>
              <a:t>Review telecons times – special order (5min)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90372774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Feb. 29</a:t>
            </a:r>
            <a:r>
              <a:rPr lang="en-US" altLang="en-US" baseline="30000" dirty="0">
                <a:solidFill>
                  <a:schemeClr val="tx2"/>
                </a:solidFill>
              </a:rPr>
              <a:t>th</a:t>
            </a:r>
            <a:r>
              <a:rPr lang="en-US" altLang="en-US" dirty="0">
                <a:solidFill>
                  <a:schemeClr val="tx2"/>
                </a:solidFill>
              </a:rPr>
              <a:t> Telecon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graphicFrame>
        <p:nvGraphicFramePr>
          <p:cNvPr id="9" name="Table 8">
            <a:extLst>
              <a:ext uri="{FF2B5EF4-FFF2-40B4-BE49-F238E27FC236}">
                <a16:creationId xmlns:a16="http://schemas.microsoft.com/office/drawing/2014/main" id="{6FE6361A-A12D-831B-EB4E-D9E3C9E2F3FD}"/>
              </a:ext>
            </a:extLst>
          </p:cNvPr>
          <p:cNvGraphicFramePr>
            <a:graphicFrameLocks noGrp="1"/>
          </p:cNvGraphicFramePr>
          <p:nvPr>
            <p:extLst>
              <p:ext uri="{D42A27DB-BD31-4B8C-83A1-F6EECF244321}">
                <p14:modId xmlns:p14="http://schemas.microsoft.com/office/powerpoint/2010/main" val="2525983987"/>
              </p:ext>
            </p:extLst>
          </p:nvPr>
        </p:nvGraphicFramePr>
        <p:xfrm>
          <a:off x="563035" y="1556792"/>
          <a:ext cx="10460566" cy="2940835"/>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4464496">
                  <a:extLst>
                    <a:ext uri="{9D8B030D-6E8A-4147-A177-3AD203B41FA5}">
                      <a16:colId xmlns:a16="http://schemas.microsoft.com/office/drawing/2014/main" val="1530723214"/>
                    </a:ext>
                  </a:extLst>
                </a:gridCol>
                <a:gridCol w="1080119">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758797864"/>
                  </a:ext>
                </a:extLst>
              </a:tr>
              <a:tr h="391025">
                <a:tc>
                  <a:txBody>
                    <a:bodyPr/>
                    <a:lstStyle/>
                    <a:p>
                      <a:r>
                        <a:rPr lang="en-US" sz="1400" dirty="0"/>
                        <a:t>11-24-0272</a:t>
                      </a:r>
                    </a:p>
                  </a:txBody>
                  <a:tcPr marT="45712" marB="45712"/>
                </a:tc>
                <a:tc>
                  <a:txBody>
                    <a:bodyPr/>
                    <a:lstStyle/>
                    <a:p>
                      <a:r>
                        <a:rPr lang="en-US" sz="1400" dirty="0"/>
                        <a:t>Jonathan Segev</a:t>
                      </a:r>
                    </a:p>
                  </a:txBody>
                  <a:tcPr marT="45712" marB="45712"/>
                </a:tc>
                <a:tc>
                  <a:txBody>
                    <a:bodyPr/>
                    <a:lstStyle/>
                    <a:p>
                      <a:r>
                        <a:rPr lang="en-US" sz="1400" dirty="0"/>
                        <a:t>LB279 CR Clause 11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30 min for completion. </a:t>
                      </a:r>
                    </a:p>
                  </a:txBody>
                  <a:tcPr marT="45712" marB="45712"/>
                </a:tc>
                <a:extLst>
                  <a:ext uri="{0D108BD9-81ED-4DB2-BD59-A6C34878D82A}">
                    <a16:rowId xmlns:a16="http://schemas.microsoft.com/office/drawing/2014/main" val="4008190257"/>
                  </a:ext>
                </a:extLst>
              </a:tr>
              <a:tr h="195513">
                <a:tc>
                  <a:txBody>
                    <a:bodyPr/>
                    <a:lstStyle/>
                    <a:p>
                      <a:r>
                        <a:rPr lang="en-US" sz="1400" kern="1200" dirty="0">
                          <a:solidFill>
                            <a:schemeClr val="dk1"/>
                          </a:solidFill>
                          <a:latin typeface="+mn-lt"/>
                          <a:ea typeface="+mn-ea"/>
                          <a:cs typeface="+mn-cs"/>
                        </a:rPr>
                        <a:t>11-24-0225</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EHT mac </a:t>
                      </a:r>
                      <a:r>
                        <a:rPr lang="en-US" sz="1400" kern="1200" dirty="0" err="1">
                          <a:solidFill>
                            <a:schemeClr val="dk1"/>
                          </a:solidFill>
                          <a:latin typeface="+mn-lt"/>
                          <a:ea typeface="+mn-ea"/>
                          <a:cs typeface="+mn-cs"/>
                        </a:rPr>
                        <a:t>phy</a:t>
                      </a:r>
                      <a:r>
                        <a:rPr lang="en-US" sz="1400" kern="1200" dirty="0">
                          <a:solidFill>
                            <a:schemeClr val="dk1"/>
                          </a:solidFill>
                          <a:latin typeface="+mn-lt"/>
                          <a:ea typeface="+mn-ea"/>
                          <a:cs typeface="+mn-cs"/>
                        </a:rPr>
                        <a:t> part-4.docx</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15 min</a:t>
                      </a:r>
                    </a:p>
                  </a:txBody>
                  <a:tcPr marT="45712" marB="45712"/>
                </a:tc>
                <a:extLst>
                  <a:ext uri="{0D108BD9-81ED-4DB2-BD59-A6C34878D82A}">
                    <a16:rowId xmlns:a16="http://schemas.microsoft.com/office/drawing/2014/main" val="4255059401"/>
                  </a:ext>
                </a:extLst>
              </a:tr>
              <a:tr h="195513">
                <a:tc>
                  <a:txBody>
                    <a:bodyPr/>
                    <a:lstStyle/>
                    <a:p>
                      <a:r>
                        <a:rPr lang="en-US" sz="1400" kern="1200" dirty="0">
                          <a:solidFill>
                            <a:schemeClr val="dk1"/>
                          </a:solidFill>
                          <a:latin typeface="+mn-lt"/>
                          <a:ea typeface="+mn-ea"/>
                          <a:cs typeface="+mn-cs"/>
                        </a:rPr>
                        <a:t>11-24-0271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CID 1163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15 min</a:t>
                      </a:r>
                    </a:p>
                  </a:txBody>
                  <a:tcPr marT="45712" marB="45712"/>
                </a:tc>
                <a:extLst>
                  <a:ext uri="{0D108BD9-81ED-4DB2-BD59-A6C34878D82A}">
                    <a16:rowId xmlns:a16="http://schemas.microsoft.com/office/drawing/2014/main" val="2967960419"/>
                  </a:ext>
                </a:extLst>
              </a:tr>
              <a:tr h="195513">
                <a:tc>
                  <a:txBody>
                    <a:bodyPr/>
                    <a:lstStyle/>
                    <a:p>
                      <a:r>
                        <a:rPr lang="en-US" sz="1400" kern="1200" dirty="0">
                          <a:solidFill>
                            <a:schemeClr val="dk1"/>
                          </a:solidFill>
                          <a:latin typeface="+mn-lt"/>
                          <a:ea typeface="+mn-ea"/>
                          <a:cs typeface="+mn-cs"/>
                        </a:rPr>
                        <a:t>11-24-0232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CR for CID 1363, 1029, 1124, 1391, 1169 </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35 min</a:t>
                      </a:r>
                    </a:p>
                  </a:txBody>
                  <a:tcPr marT="45712" marB="45712"/>
                </a:tc>
                <a:extLst>
                  <a:ext uri="{0D108BD9-81ED-4DB2-BD59-A6C34878D82A}">
                    <a16:rowId xmlns:a16="http://schemas.microsoft.com/office/drawing/2014/main" val="3392044796"/>
                  </a:ext>
                </a:extLst>
              </a:tr>
              <a:tr h="195513">
                <a:tc>
                  <a:txBody>
                    <a:bodyPr/>
                    <a:lstStyle/>
                    <a:p>
                      <a:r>
                        <a:rPr lang="en-US" sz="1400" kern="1200" dirty="0">
                          <a:solidFill>
                            <a:schemeClr val="dk1"/>
                          </a:solidFill>
                          <a:latin typeface="+mn-lt"/>
                          <a:ea typeface="+mn-ea"/>
                          <a:cs typeface="+mn-cs"/>
                        </a:rPr>
                        <a:t>11-24-0278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for CID 1016</a:t>
                      </a:r>
                    </a:p>
                  </a:txBody>
                  <a:tcPr marT="45712" marB="45712"/>
                </a:tc>
                <a:tc>
                  <a:txBody>
                    <a:bodyPr/>
                    <a:lstStyle/>
                    <a:p>
                      <a:r>
                        <a:rPr lang="en-US" sz="1400" kern="1200" dirty="0">
                          <a:solidFill>
                            <a:schemeClr val="dk1"/>
                          </a:solidFill>
                          <a:latin typeface="+mn-lt"/>
                          <a:ea typeface="+mn-ea"/>
                          <a:cs typeface="+mn-cs"/>
                        </a:rPr>
                        <a:t>CR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10 min (as time permits)</a:t>
                      </a:r>
                    </a:p>
                  </a:txBody>
                  <a:tcPr marT="45712" marB="45712"/>
                </a:tc>
                <a:extLst>
                  <a:ext uri="{0D108BD9-81ED-4DB2-BD59-A6C34878D82A}">
                    <a16:rowId xmlns:a16="http://schemas.microsoft.com/office/drawing/2014/main" val="459891220"/>
                  </a:ext>
                </a:extLst>
              </a:tr>
              <a:tr h="391025">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1258295538"/>
                  </a:ext>
                </a:extLst>
              </a:tr>
              <a:tr h="391025">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2798723718"/>
                  </a:ext>
                </a:extLst>
              </a:tr>
            </a:tbl>
          </a:graphicData>
        </a:graphic>
      </p:graphicFrame>
    </p:spTree>
    <p:extLst>
      <p:ext uri="{BB962C8B-B14F-4D97-AF65-F5344CB8AC3E}">
        <p14:creationId xmlns:p14="http://schemas.microsoft.com/office/powerpoint/2010/main" val="3172767621"/>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610584898"/>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981564-B858-91E4-1DEA-C8218945921A}"/>
              </a:ext>
            </a:extLst>
          </p:cNvPr>
          <p:cNvSpPr>
            <a:spLocks noGrp="1"/>
          </p:cNvSpPr>
          <p:nvPr>
            <p:ph type="title"/>
          </p:nvPr>
        </p:nvSpPr>
        <p:spPr/>
        <p:txBody>
          <a:bodyPr/>
          <a:lstStyle/>
          <a:p>
            <a:r>
              <a:rPr lang="en-US" dirty="0"/>
              <a:t>Submission 11-24-225</a:t>
            </a:r>
          </a:p>
        </p:txBody>
      </p:sp>
      <p:sp>
        <p:nvSpPr>
          <p:cNvPr id="3" name="Content Placeholder 2">
            <a:extLst>
              <a:ext uri="{FF2B5EF4-FFF2-40B4-BE49-F238E27FC236}">
                <a16:creationId xmlns:a16="http://schemas.microsoft.com/office/drawing/2014/main" id="{B674D013-C6A4-87FB-0D1A-E7FE1E80434E}"/>
              </a:ext>
            </a:extLst>
          </p:cNvPr>
          <p:cNvSpPr>
            <a:spLocks noGrp="1"/>
          </p:cNvSpPr>
          <p:nvPr>
            <p:ph idx="1"/>
          </p:nvPr>
        </p:nvSpPr>
        <p:spPr/>
        <p:txBody>
          <a:bodyPr/>
          <a:lstStyle/>
          <a:p>
            <a:r>
              <a:rPr lang="en-US" dirty="0" err="1"/>
              <a:t>Strawpoll</a:t>
            </a:r>
            <a:endParaRPr lang="en-US" dirty="0"/>
          </a:p>
          <a:p>
            <a:r>
              <a:rPr lang="en-US" b="0" dirty="0"/>
              <a:t>We agree to the resolution identified in document 11-24-225r2 for CID 1085 (total of 1 CID). </a:t>
            </a:r>
          </a:p>
          <a:p>
            <a:endParaRPr lang="en-US" dirty="0"/>
          </a:p>
          <a:p>
            <a:r>
              <a:rPr lang="en-US" dirty="0"/>
              <a:t>Results (Y/N/A): 6/0/0</a:t>
            </a:r>
            <a:endParaRPr lang="en-US" b="0" dirty="0"/>
          </a:p>
        </p:txBody>
      </p:sp>
      <p:sp>
        <p:nvSpPr>
          <p:cNvPr id="4" name="Slide Number Placeholder 3">
            <a:extLst>
              <a:ext uri="{FF2B5EF4-FFF2-40B4-BE49-F238E27FC236}">
                <a16:creationId xmlns:a16="http://schemas.microsoft.com/office/drawing/2014/main" id="{12BD6AB8-C36E-7310-920F-99789038F4D5}"/>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249E5AD6-AB10-817A-3036-17B33CB8832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C1E1EBA-F1DF-6458-B0BB-1AAACC01DCF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68013458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981564-B858-91E4-1DEA-C8218945921A}"/>
              </a:ext>
            </a:extLst>
          </p:cNvPr>
          <p:cNvSpPr>
            <a:spLocks noGrp="1"/>
          </p:cNvSpPr>
          <p:nvPr>
            <p:ph type="title"/>
          </p:nvPr>
        </p:nvSpPr>
        <p:spPr/>
        <p:txBody>
          <a:bodyPr/>
          <a:lstStyle/>
          <a:p>
            <a:r>
              <a:rPr lang="en-US" dirty="0"/>
              <a:t>Submission 11-24-272 – not taken</a:t>
            </a:r>
          </a:p>
        </p:txBody>
      </p:sp>
      <p:sp>
        <p:nvSpPr>
          <p:cNvPr id="3" name="Content Placeholder 2">
            <a:extLst>
              <a:ext uri="{FF2B5EF4-FFF2-40B4-BE49-F238E27FC236}">
                <a16:creationId xmlns:a16="http://schemas.microsoft.com/office/drawing/2014/main" id="{B674D013-C6A4-87FB-0D1A-E7FE1E80434E}"/>
              </a:ext>
            </a:extLst>
          </p:cNvPr>
          <p:cNvSpPr>
            <a:spLocks noGrp="1"/>
          </p:cNvSpPr>
          <p:nvPr>
            <p:ph idx="1"/>
          </p:nvPr>
        </p:nvSpPr>
        <p:spPr/>
        <p:txBody>
          <a:bodyPr/>
          <a:lstStyle/>
          <a:p>
            <a:r>
              <a:rPr lang="en-US" dirty="0" err="1"/>
              <a:t>Strawpoll</a:t>
            </a:r>
            <a:endParaRPr lang="en-US" dirty="0"/>
          </a:p>
          <a:p>
            <a:r>
              <a:rPr lang="en-US" b="0" dirty="0"/>
              <a:t>We agree to the resolution identified in document 11-24-272r4 for CIDs  1081, 1234, 1278, 1156, 1279, 1034, 1082, 1137, 1138, 1367, 1368, 1083, 1035, 1084, 1287, 1288, 1391, 1158, 1159 (total of 19).</a:t>
            </a:r>
          </a:p>
          <a:p>
            <a:endParaRPr lang="en-US" dirty="0"/>
          </a:p>
          <a:p>
            <a:r>
              <a:rPr lang="en-US" dirty="0"/>
              <a:t>Results (Y/N/A):</a:t>
            </a:r>
            <a:endParaRPr lang="en-US" b="0" dirty="0"/>
          </a:p>
        </p:txBody>
      </p:sp>
      <p:sp>
        <p:nvSpPr>
          <p:cNvPr id="4" name="Slide Number Placeholder 3">
            <a:extLst>
              <a:ext uri="{FF2B5EF4-FFF2-40B4-BE49-F238E27FC236}">
                <a16:creationId xmlns:a16="http://schemas.microsoft.com/office/drawing/2014/main" id="{12BD6AB8-C36E-7310-920F-99789038F4D5}"/>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249E5AD6-AB10-817A-3036-17B33CB8832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C1E1EBA-F1DF-6458-B0BB-1AAACC01DCF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4131588776"/>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B53D3-CC7D-9985-BF39-28F394FE6FB0}"/>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2A96A01E-FD31-1A2D-D8FB-4CF8E74B6DFF}"/>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1066AE4C-7CC7-2137-88C8-DEB61B4FCD6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8F9EA11-ACC6-E2E9-E9BC-AEE3B741EB1B}"/>
              </a:ext>
            </a:extLst>
          </p:cNvPr>
          <p:cNvSpPr>
            <a:spLocks noGrp="1"/>
          </p:cNvSpPr>
          <p:nvPr>
            <p:ph type="dt" idx="15"/>
          </p:nvPr>
        </p:nvSpPr>
        <p:spPr/>
        <p:txBody>
          <a:bodyPr/>
          <a:lstStyle/>
          <a:p>
            <a:r>
              <a:rPr lang="en-US"/>
              <a:t>March 2024</a:t>
            </a:r>
            <a:endParaRPr lang="en-GB" dirty="0"/>
          </a:p>
        </p:txBody>
      </p:sp>
      <p:graphicFrame>
        <p:nvGraphicFramePr>
          <p:cNvPr id="8" name="Table 7">
            <a:extLst>
              <a:ext uri="{FF2B5EF4-FFF2-40B4-BE49-F238E27FC236}">
                <a16:creationId xmlns:a16="http://schemas.microsoft.com/office/drawing/2014/main" id="{00C81417-4E60-CFDB-8D41-C8E720FA8899}"/>
              </a:ext>
            </a:extLst>
          </p:cNvPr>
          <p:cNvGraphicFramePr>
            <a:graphicFrameLocks noGrp="1"/>
          </p:cNvGraphicFramePr>
          <p:nvPr>
            <p:extLst>
              <p:ext uri="{D42A27DB-BD31-4B8C-83A1-F6EECF244321}">
                <p14:modId xmlns:p14="http://schemas.microsoft.com/office/powerpoint/2010/main" val="3060535126"/>
              </p:ext>
            </p:extLst>
          </p:nvPr>
        </p:nvGraphicFramePr>
        <p:xfrm>
          <a:off x="563035" y="1556792"/>
          <a:ext cx="10460566" cy="2417508"/>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4464496">
                  <a:extLst>
                    <a:ext uri="{9D8B030D-6E8A-4147-A177-3AD203B41FA5}">
                      <a16:colId xmlns:a16="http://schemas.microsoft.com/office/drawing/2014/main" val="1530723214"/>
                    </a:ext>
                  </a:extLst>
                </a:gridCol>
                <a:gridCol w="1080119">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Status</a:t>
                      </a:r>
                    </a:p>
                  </a:txBody>
                  <a:tcPr marR="36000" marT="45712" marB="45712"/>
                </a:tc>
                <a:extLst>
                  <a:ext uri="{0D108BD9-81ED-4DB2-BD59-A6C34878D82A}">
                    <a16:rowId xmlns:a16="http://schemas.microsoft.com/office/drawing/2014/main" val="758797864"/>
                  </a:ext>
                </a:extLst>
              </a:tr>
              <a:tr h="391025">
                <a:tc>
                  <a:txBody>
                    <a:bodyPr/>
                    <a:lstStyle/>
                    <a:p>
                      <a:r>
                        <a:rPr lang="en-US" sz="1400" dirty="0"/>
                        <a:t>11-24-0272</a:t>
                      </a:r>
                    </a:p>
                  </a:txBody>
                  <a:tcPr marT="45712" marB="45712"/>
                </a:tc>
                <a:tc>
                  <a:txBody>
                    <a:bodyPr/>
                    <a:lstStyle/>
                    <a:p>
                      <a:r>
                        <a:rPr lang="en-US" sz="1400" dirty="0"/>
                        <a:t>Jonathan Segev</a:t>
                      </a:r>
                    </a:p>
                  </a:txBody>
                  <a:tcPr marT="45712" marB="45712"/>
                </a:tc>
                <a:tc>
                  <a:txBody>
                    <a:bodyPr/>
                    <a:lstStyle/>
                    <a:p>
                      <a:r>
                        <a:rPr lang="en-US" sz="1400" dirty="0"/>
                        <a:t>LB279 CR Clause 11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For completion.</a:t>
                      </a:r>
                    </a:p>
                  </a:txBody>
                  <a:tcPr marT="45712" marB="45712"/>
                </a:tc>
                <a:extLst>
                  <a:ext uri="{0D108BD9-81ED-4DB2-BD59-A6C34878D82A}">
                    <a16:rowId xmlns:a16="http://schemas.microsoft.com/office/drawing/2014/main" val="4008190257"/>
                  </a:ext>
                </a:extLst>
              </a:tr>
              <a:tr h="391025">
                <a:tc>
                  <a:txBody>
                    <a:bodyPr/>
                    <a:lstStyle/>
                    <a:p>
                      <a:r>
                        <a:rPr lang="en-US" sz="1400" kern="1200" dirty="0">
                          <a:solidFill>
                            <a:schemeClr val="dk1"/>
                          </a:solidFill>
                          <a:latin typeface="+mn-lt"/>
                          <a:ea typeface="+mn-ea"/>
                          <a:cs typeface="+mn-cs"/>
                        </a:rPr>
                        <a:t>11-24-271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CID 1163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For completion</a:t>
                      </a:r>
                    </a:p>
                  </a:txBody>
                  <a:tcPr marT="45712" marB="45712"/>
                </a:tc>
                <a:extLst>
                  <a:ext uri="{0D108BD9-81ED-4DB2-BD59-A6C34878D82A}">
                    <a16:rowId xmlns:a16="http://schemas.microsoft.com/office/drawing/2014/main" val="3392044796"/>
                  </a:ext>
                </a:extLst>
              </a:tr>
              <a:tr h="391025">
                <a:tc>
                  <a:txBody>
                    <a:bodyPr/>
                    <a:lstStyle/>
                    <a:p>
                      <a:r>
                        <a:rPr lang="en-US" sz="1400" kern="1200" dirty="0">
                          <a:solidFill>
                            <a:schemeClr val="dk1"/>
                          </a:solidFill>
                          <a:latin typeface="+mn-lt"/>
                          <a:ea typeface="+mn-ea"/>
                          <a:cs typeface="+mn-cs"/>
                        </a:rPr>
                        <a:t>11-24-0232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CR for CID 1363, 1029, 1124, 1391, 1169 </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1</a:t>
                      </a:r>
                      <a:r>
                        <a:rPr kumimoji="0" lang="en-US" sz="1400" b="0" i="0" u="none" strike="noStrike" kern="1200" cap="none" spc="0" normalizeH="0" baseline="30000" noProof="0" dirty="0">
                          <a:ln>
                            <a:noFill/>
                          </a:ln>
                          <a:solidFill>
                            <a:srgbClr val="000000"/>
                          </a:solidFill>
                          <a:effectLst/>
                          <a:uLnTx/>
                          <a:uFillTx/>
                          <a:latin typeface="Times New Roman"/>
                          <a:ea typeface="MS Gothic"/>
                          <a:cs typeface="+mn-cs"/>
                        </a:rPr>
                        <a:t>st</a:t>
                      </a: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 time</a:t>
                      </a:r>
                    </a:p>
                  </a:txBody>
                  <a:tcPr marT="45712" marB="45712"/>
                </a:tc>
                <a:extLst>
                  <a:ext uri="{0D108BD9-81ED-4DB2-BD59-A6C34878D82A}">
                    <a16:rowId xmlns:a16="http://schemas.microsoft.com/office/drawing/2014/main" val="1258295538"/>
                  </a:ext>
                </a:extLst>
              </a:tr>
              <a:tr h="391025">
                <a:tc>
                  <a:txBody>
                    <a:bodyPr/>
                    <a:lstStyle/>
                    <a:p>
                      <a:r>
                        <a:rPr lang="en-US" sz="1400" kern="1200" dirty="0">
                          <a:solidFill>
                            <a:schemeClr val="dk1"/>
                          </a:solidFill>
                          <a:latin typeface="+mn-lt"/>
                          <a:ea typeface="+mn-ea"/>
                          <a:cs typeface="+mn-cs"/>
                        </a:rPr>
                        <a:t>11-24-0278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for CID 1016</a:t>
                      </a:r>
                    </a:p>
                  </a:txBody>
                  <a:tcPr marT="45712" marB="45712"/>
                </a:tc>
                <a:tc>
                  <a:txBody>
                    <a:bodyPr/>
                    <a:lstStyle/>
                    <a:p>
                      <a:r>
                        <a:rPr lang="en-US" sz="1400" kern="1200" dirty="0">
                          <a:solidFill>
                            <a:schemeClr val="dk1"/>
                          </a:solidFill>
                          <a:latin typeface="+mn-lt"/>
                          <a:ea typeface="+mn-ea"/>
                          <a:cs typeface="+mn-cs"/>
                        </a:rPr>
                        <a:t>CR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1</a:t>
                      </a:r>
                      <a:r>
                        <a:rPr kumimoji="0" lang="en-US" sz="1400" b="0" i="0" u="none" strike="noStrike" kern="1200" cap="none" spc="0" normalizeH="0" baseline="30000" noProof="0" dirty="0">
                          <a:ln>
                            <a:noFill/>
                          </a:ln>
                          <a:solidFill>
                            <a:srgbClr val="000000"/>
                          </a:solidFill>
                          <a:effectLst/>
                          <a:uLnTx/>
                          <a:uFillTx/>
                          <a:latin typeface="Times New Roman"/>
                          <a:ea typeface="MS Gothic"/>
                          <a:cs typeface="+mn-cs"/>
                        </a:rPr>
                        <a:t>st</a:t>
                      </a: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 time</a:t>
                      </a:r>
                    </a:p>
                  </a:txBody>
                  <a:tcPr marT="45712" marB="45712"/>
                </a:tc>
                <a:extLst>
                  <a:ext uri="{0D108BD9-81ED-4DB2-BD59-A6C34878D82A}">
                    <a16:rowId xmlns:a16="http://schemas.microsoft.com/office/drawing/2014/main" val="2470371594"/>
                  </a:ext>
                </a:extLst>
              </a:tr>
              <a:tr h="391025">
                <a:tc>
                  <a:txBody>
                    <a:bodyPr/>
                    <a:lstStyle/>
                    <a:p>
                      <a:r>
                        <a:rPr lang="en-US" sz="1400" dirty="0"/>
                        <a:t>11-24-0288</a:t>
                      </a:r>
                    </a:p>
                  </a:txBody>
                  <a:tcPr marT="45712" marB="45712"/>
                </a:tc>
                <a:tc>
                  <a:txBody>
                    <a:bodyPr/>
                    <a:lstStyle/>
                    <a:p>
                      <a:r>
                        <a:rPr lang="en-US" sz="1400" dirty="0"/>
                        <a:t>Stephan Sand</a:t>
                      </a:r>
                    </a:p>
                  </a:txBody>
                  <a:tcPr marT="45712" marB="45712"/>
                </a:tc>
                <a:tc>
                  <a:txBody>
                    <a:bodyPr/>
                    <a:lstStyle/>
                    <a:p>
                      <a:r>
                        <a:rPr lang="en-US" sz="1400" dirty="0"/>
                        <a:t>LB279 comment resolutions for measurement sounding phase of TB ranging</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1</a:t>
                      </a:r>
                      <a:r>
                        <a:rPr kumimoji="0" lang="en-US" sz="1400" b="0" i="0" u="none" strike="noStrike" kern="1200" cap="none" spc="0" normalizeH="0" baseline="30000" noProof="0" dirty="0">
                          <a:ln>
                            <a:noFill/>
                          </a:ln>
                          <a:solidFill>
                            <a:srgbClr val="000000"/>
                          </a:solidFill>
                          <a:effectLst/>
                          <a:uLnTx/>
                          <a:uFillTx/>
                          <a:latin typeface="Times New Roman"/>
                          <a:ea typeface="MS Gothic"/>
                          <a:cs typeface="+mn-cs"/>
                        </a:rPr>
                        <a:t>st</a:t>
                      </a: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 time</a:t>
                      </a:r>
                    </a:p>
                  </a:txBody>
                  <a:tcPr marT="45712" marB="45712"/>
                </a:tc>
                <a:extLst>
                  <a:ext uri="{0D108BD9-81ED-4DB2-BD59-A6C34878D82A}">
                    <a16:rowId xmlns:a16="http://schemas.microsoft.com/office/drawing/2014/main" val="3334136578"/>
                  </a:ext>
                </a:extLst>
              </a:tr>
            </a:tbl>
          </a:graphicData>
        </a:graphic>
      </p:graphicFrame>
    </p:spTree>
    <p:extLst>
      <p:ext uri="{BB962C8B-B14F-4D97-AF65-F5344CB8AC3E}">
        <p14:creationId xmlns:p14="http://schemas.microsoft.com/office/powerpoint/2010/main" val="108489457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March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Tue. Mar. 5</a:t>
            </a:r>
            <a:r>
              <a:rPr lang="en-US" altLang="en-US" kern="0" baseline="30000" dirty="0"/>
              <a:t>th</a:t>
            </a:r>
            <a:r>
              <a:rPr lang="en-US" altLang="en-US" kern="0" dirty="0"/>
              <a:t> 	10:00am PT / 13:00 ET</a:t>
            </a:r>
            <a:r>
              <a:rPr lang="en-US" altLang="en-US" sz="2000" b="0" kern="0" baseline="30000" dirty="0">
                <a:solidFill>
                  <a:schemeClr val="tx1"/>
                </a:solidFill>
              </a:rPr>
              <a:t> ┼ </a:t>
            </a:r>
            <a:r>
              <a:rPr lang="en-US" altLang="en-US" kern="0" dirty="0"/>
              <a:t>(2hrs) </a:t>
            </a:r>
          </a:p>
          <a:p>
            <a:pPr lvl="1">
              <a:buFont typeface="Arial" panose="020B0604020202020204" pitchFamily="34" charset="0"/>
              <a:buChar char="•"/>
            </a:pPr>
            <a:r>
              <a:rPr lang="en-US" altLang="en-US" kern="0" dirty="0"/>
              <a:t>Thu. March 7</a:t>
            </a:r>
            <a:r>
              <a:rPr lang="en-US" altLang="en-US" kern="0" baseline="30000" dirty="0"/>
              <a:t>th</a:t>
            </a:r>
            <a:r>
              <a:rPr lang="en-US" altLang="en-US" kern="0" dirty="0"/>
              <a:t> 11:00am PT/ 14:00 ET (1:30hrs)*</a:t>
            </a:r>
            <a:endParaRPr lang="en-US" altLang="en-US" sz="2000" b="0" kern="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r>
              <a:rPr lang="en-US" sz="1600" dirty="0">
                <a:solidFill>
                  <a:schemeClr val="tx1"/>
                </a:solidFill>
              </a:rPr>
              <a:t>* - 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127619266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419972779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720230067"/>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5</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(1min)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of CR status and assignment (15min – as needed).</a:t>
            </a:r>
          </a:p>
          <a:p>
            <a:pPr algn="just">
              <a:spcBef>
                <a:spcPct val="20000"/>
              </a:spcBef>
              <a:buFontTx/>
              <a:buChar char="•"/>
            </a:pPr>
            <a:r>
              <a:rPr lang="en-US" sz="1600" b="0" dirty="0"/>
              <a:t>Announced motions for motion telecon (15min – as needed).</a:t>
            </a:r>
          </a:p>
          <a:p>
            <a:pPr algn="just">
              <a:spcBef>
                <a:spcPct val="20000"/>
              </a:spcBef>
              <a:buFontTx/>
              <a:buChar char="•"/>
            </a:pPr>
            <a:r>
              <a:rPr lang="en-US" sz="1600" b="0" dirty="0"/>
              <a:t>Review CR submissions (as time permits)</a:t>
            </a:r>
          </a:p>
          <a:p>
            <a:pPr algn="just">
              <a:spcBef>
                <a:spcPct val="20000"/>
              </a:spcBef>
              <a:buFontTx/>
              <a:buChar char="•"/>
            </a:pPr>
            <a:r>
              <a:rPr lang="en-US" sz="1600" b="0" dirty="0"/>
              <a:t>Review submission pipeline – special order (3min)</a:t>
            </a:r>
          </a:p>
          <a:p>
            <a:pPr algn="just">
              <a:spcBef>
                <a:spcPct val="20000"/>
              </a:spcBef>
              <a:buFontTx/>
              <a:buChar char="•"/>
            </a:pPr>
            <a:r>
              <a:rPr lang="en-US" sz="1600" b="0" dirty="0"/>
              <a:t>Review telecons times – special order (5min)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734934471"/>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802-11-Submission-16-9</Template>
  <TotalTime>140768</TotalTime>
  <Words>10060</Words>
  <Application>Microsoft Office PowerPoint</Application>
  <PresentationFormat>Widescreen</PresentationFormat>
  <Paragraphs>1992</Paragraphs>
  <Slides>129</Slides>
  <Notes>22</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129</vt:i4>
      </vt:variant>
    </vt:vector>
  </HeadingPairs>
  <TitlesOfParts>
    <vt:vector size="139" baseType="lpstr">
      <vt:lpstr>Arial</vt:lpstr>
      <vt:lpstr>Arial Unicode MS</vt:lpstr>
      <vt:lpstr>Calibri</vt:lpstr>
      <vt:lpstr>DejaVu Sans</vt:lpstr>
      <vt:lpstr>Monotype Sorts</vt:lpstr>
      <vt:lpstr>Montserrat</vt:lpstr>
      <vt:lpstr>Times</vt:lpstr>
      <vt:lpstr>Times New Roman</vt:lpstr>
      <vt:lpstr>Office Theme</vt:lpstr>
      <vt:lpstr>Document</vt:lpstr>
      <vt:lpstr>TGbk Next Generation Positioning  Agenda for the January Interim Meeting and  the Following Telecons</vt:lpstr>
      <vt:lpstr>IEEE 802.11 Task Group BK 320MHz Positioning</vt:lpstr>
      <vt:lpstr>Task Group BK Leadership 320MHz Positioning</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Jan. IEEE  802.11 Interim Meeting Week Agenda</vt:lpstr>
      <vt:lpstr>Submission List for the week</vt:lpstr>
      <vt:lpstr>Jan. IEEE Meeting –  Jan. 15th </vt:lpstr>
      <vt:lpstr>Submission List for the Jan. 15th meeting</vt:lpstr>
      <vt:lpstr>Motions</vt:lpstr>
      <vt:lpstr>Review Submissions</vt:lpstr>
      <vt:lpstr>Submission 11-23-2054</vt:lpstr>
      <vt:lpstr>PowerPoint Presentation</vt:lpstr>
      <vt:lpstr>Jan. IEEE Meeting –  Jan. 16th </vt:lpstr>
      <vt:lpstr>Submission List for the Jan. 16th meeting</vt:lpstr>
      <vt:lpstr>Review Submissions</vt:lpstr>
      <vt:lpstr>PowerPoint Presentation</vt:lpstr>
      <vt:lpstr>Jan. IEEE Meeting –  Jan. 17th</vt:lpstr>
      <vt:lpstr>Submission List for the Jan. 17th meeting</vt:lpstr>
      <vt:lpstr>AOB</vt:lpstr>
      <vt:lpstr>PowerPoint Presentation</vt:lpstr>
      <vt:lpstr>Jan. IEEE Meeting –  Jan. 18th</vt:lpstr>
      <vt:lpstr>Submission List for the Jan. 18th</vt:lpstr>
      <vt:lpstr>Review Submissions</vt:lpstr>
      <vt:lpstr>TGbk Projected Timeline (option 1)</vt:lpstr>
      <vt:lpstr>TGbk Projected Timeline (option 2)</vt:lpstr>
      <vt:lpstr>Scheduled TGbk telecons</vt:lpstr>
      <vt:lpstr>Status and Meeting Week Progress</vt:lpstr>
      <vt:lpstr>PowerPoint Presentation</vt:lpstr>
      <vt:lpstr>PowerPoint Presentation</vt:lpstr>
      <vt:lpstr>Jan. 30th Telecon</vt:lpstr>
      <vt:lpstr>Submission List for the Jan. 30th Telecon</vt:lpstr>
      <vt:lpstr>Review Submissions</vt:lpstr>
      <vt:lpstr>Submission pipeline</vt:lpstr>
      <vt:lpstr>Scheduled TGbk telecons</vt:lpstr>
      <vt:lpstr>PowerPoint Presentation</vt:lpstr>
      <vt:lpstr>PowerPoint Presentation</vt:lpstr>
      <vt:lpstr>Feb. 6th Telecon</vt:lpstr>
      <vt:lpstr>Submission List for the Feb. 6th Telecon</vt:lpstr>
      <vt:lpstr>Review Submissions</vt:lpstr>
      <vt:lpstr>Submission 11-24-213</vt:lpstr>
      <vt:lpstr>Submission 11-24-212</vt:lpstr>
      <vt:lpstr>Submission pipeline</vt:lpstr>
      <vt:lpstr>Scheduled TGbk telecons</vt:lpstr>
      <vt:lpstr>PowerPoint Presentation</vt:lpstr>
      <vt:lpstr>PowerPoint Presentation</vt:lpstr>
      <vt:lpstr>Feb. 13th Telecon</vt:lpstr>
      <vt:lpstr>Submission List for the Feb. 13th Telecon</vt:lpstr>
      <vt:lpstr>Review Submissions</vt:lpstr>
      <vt:lpstr>Submission 11-24-214</vt:lpstr>
      <vt:lpstr>Submission pipeline</vt:lpstr>
      <vt:lpstr>Scheduled TGbk telecons</vt:lpstr>
      <vt:lpstr>PowerPoint Presentation</vt:lpstr>
      <vt:lpstr>PowerPoint Presentation</vt:lpstr>
      <vt:lpstr>Feb. 20th Telecon</vt:lpstr>
      <vt:lpstr>Submission List for the Feb. 20th Telecon</vt:lpstr>
      <vt:lpstr>Review Submissions</vt:lpstr>
      <vt:lpstr>Submission 11-24-155</vt:lpstr>
      <vt:lpstr>Submission 11-24-257</vt:lpstr>
      <vt:lpstr>Submission pipeline</vt:lpstr>
      <vt:lpstr>Scheduled TGbk telecons</vt:lpstr>
      <vt:lpstr>PowerPoint Presentation</vt:lpstr>
      <vt:lpstr>PowerPoint Presentation</vt:lpstr>
      <vt:lpstr>Feb. 27th Telecon</vt:lpstr>
      <vt:lpstr>Submission List for the Feb. 27th Telecon</vt:lpstr>
      <vt:lpstr>Review Submissions</vt:lpstr>
      <vt:lpstr>Submission 11-24-285</vt:lpstr>
      <vt:lpstr>Submission 11-24-215</vt:lpstr>
      <vt:lpstr>Submission pipeline</vt:lpstr>
      <vt:lpstr>Scheduled TGbk telecons</vt:lpstr>
      <vt:lpstr>PowerPoint Presentation</vt:lpstr>
      <vt:lpstr>PowerPoint Presentation</vt:lpstr>
      <vt:lpstr>Feb. 29th Telecon</vt:lpstr>
      <vt:lpstr>Submission List for the Feb. 29th Telecon</vt:lpstr>
      <vt:lpstr>Review Submissions</vt:lpstr>
      <vt:lpstr>Submission 11-24-225</vt:lpstr>
      <vt:lpstr>Submission 11-24-272 – not taken</vt:lpstr>
      <vt:lpstr>Submission pipeline</vt:lpstr>
      <vt:lpstr>Scheduled TGbk telecons</vt:lpstr>
      <vt:lpstr>PowerPoint Presentation</vt:lpstr>
      <vt:lpstr>PowerPoint Presentation</vt:lpstr>
      <vt:lpstr>March 5th Telecon</vt:lpstr>
      <vt:lpstr>Submission List for the March 5th Telecon</vt:lpstr>
      <vt:lpstr>Review Submissions</vt:lpstr>
      <vt:lpstr>Submission 11-24-272</vt:lpstr>
      <vt:lpstr>Submission pipeline</vt:lpstr>
      <vt:lpstr>Scheduled TGbk telecons</vt:lpstr>
      <vt:lpstr>PowerPoint Presentation</vt:lpstr>
      <vt:lpstr>PowerPoint Presentation</vt:lpstr>
      <vt:lpstr>March 7th Telecon</vt:lpstr>
      <vt:lpstr>Submission List for the March 5th Telecon</vt:lpstr>
      <vt:lpstr>Review Submissions</vt:lpstr>
      <vt:lpstr>Submission pipeline</vt:lpstr>
      <vt:lpstr>Scheduled TGbk telecons</vt:lpstr>
      <vt:lpstr>PowerPoint Presentation</vt:lpstr>
      <vt:lpstr>PowerPoint Presentation</vt:lpstr>
      <vt:lpstr>Identify topics for draft completion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lpstr>PowerPoint Presentation</vt:lpstr>
      <vt:lpstr>TGbk Telecon – June 20th</vt:lpstr>
      <vt:lpstr>Submission List for the June 20th meeting</vt:lpstr>
      <vt:lpstr>Review Submissions</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755</cp:revision>
  <cp:lastPrinted>1601-01-01T00:00:00Z</cp:lastPrinted>
  <dcterms:created xsi:type="dcterms:W3CDTF">2018-08-06T10:28:59Z</dcterms:created>
  <dcterms:modified xsi:type="dcterms:W3CDTF">2024-03-05T22:23:00Z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