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5"/>
  </p:notesMasterIdLst>
  <p:handoutMasterIdLst>
    <p:handoutMasterId r:id="rId116"/>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679" r:id="rId29"/>
    <p:sldId id="2582" r:id="rId30"/>
    <p:sldId id="680" r:id="rId31"/>
    <p:sldId id="2530" r:id="rId32"/>
    <p:sldId id="2531" r:id="rId33"/>
    <p:sldId id="2533" r:id="rId34"/>
    <p:sldId id="2535" r:id="rId35"/>
    <p:sldId id="2536" r:id="rId36"/>
    <p:sldId id="2537" r:id="rId37"/>
    <p:sldId id="2551" r:id="rId38"/>
    <p:sldId id="2527" r:id="rId39"/>
    <p:sldId id="2569" r:id="rId40"/>
    <p:sldId id="2570" r:id="rId41"/>
    <p:sldId id="2571" r:id="rId42"/>
    <p:sldId id="2538" r:id="rId43"/>
    <p:sldId id="2583" r:id="rId44"/>
    <p:sldId id="2585" r:id="rId45"/>
    <p:sldId id="2400" r:id="rId46"/>
    <p:sldId id="2572" r:id="rId47"/>
    <p:sldId id="2586" r:id="rId48"/>
    <p:sldId id="2587" r:id="rId49"/>
    <p:sldId id="2588" r:id="rId50"/>
    <p:sldId id="2589" r:id="rId51"/>
    <p:sldId id="2593" r:id="rId52"/>
    <p:sldId id="2590" r:id="rId53"/>
    <p:sldId id="2591" r:id="rId54"/>
    <p:sldId id="2592" r:id="rId55"/>
    <p:sldId id="2594" r:id="rId56"/>
    <p:sldId id="2595" r:id="rId57"/>
    <p:sldId id="2596" r:id="rId58"/>
    <p:sldId id="2601" r:id="rId59"/>
    <p:sldId id="2602" r:id="rId60"/>
    <p:sldId id="2597" r:id="rId61"/>
    <p:sldId id="2598" r:id="rId62"/>
    <p:sldId id="2599" r:id="rId63"/>
    <p:sldId id="2600" r:id="rId64"/>
    <p:sldId id="2603" r:id="rId65"/>
    <p:sldId id="2604" r:id="rId66"/>
    <p:sldId id="2605" r:id="rId67"/>
    <p:sldId id="2612" r:id="rId68"/>
    <p:sldId id="2608" r:id="rId69"/>
    <p:sldId id="2609" r:id="rId70"/>
    <p:sldId id="2610" r:id="rId71"/>
    <p:sldId id="2611" r:id="rId72"/>
    <p:sldId id="2613" r:id="rId73"/>
    <p:sldId id="2614" r:id="rId74"/>
    <p:sldId id="2615" r:id="rId75"/>
    <p:sldId id="2621" r:id="rId76"/>
    <p:sldId id="2616" r:id="rId77"/>
    <p:sldId id="2617" r:id="rId78"/>
    <p:sldId id="2618" r:id="rId79"/>
    <p:sldId id="2619" r:id="rId80"/>
    <p:sldId id="2620" r:id="rId81"/>
    <p:sldId id="2622" r:id="rId82"/>
    <p:sldId id="2623" r:id="rId83"/>
    <p:sldId id="2624" r:id="rId84"/>
    <p:sldId id="2626" r:id="rId85"/>
    <p:sldId id="2631" r:id="rId86"/>
    <p:sldId id="2627" r:id="rId87"/>
    <p:sldId id="2628" r:id="rId88"/>
    <p:sldId id="2629" r:id="rId89"/>
    <p:sldId id="2630" r:id="rId90"/>
    <p:sldId id="2632" r:id="rId91"/>
    <p:sldId id="2633" r:id="rId92"/>
    <p:sldId id="2634" r:id="rId93"/>
    <p:sldId id="2635" r:id="rId94"/>
    <p:sldId id="2637" r:id="rId95"/>
    <p:sldId id="2638" r:id="rId96"/>
    <p:sldId id="2639" r:id="rId97"/>
    <p:sldId id="2640" r:id="rId98"/>
    <p:sldId id="2552" r:id="rId99"/>
    <p:sldId id="315" r:id="rId100"/>
    <p:sldId id="312" r:id="rId101"/>
    <p:sldId id="318" r:id="rId102"/>
    <p:sldId id="472" r:id="rId103"/>
    <p:sldId id="473" r:id="rId104"/>
    <p:sldId id="474" r:id="rId105"/>
    <p:sldId id="480" r:id="rId106"/>
    <p:sldId id="259" r:id="rId107"/>
    <p:sldId id="260" r:id="rId108"/>
    <p:sldId id="261" r:id="rId109"/>
    <p:sldId id="2525" r:id="rId110"/>
    <p:sldId id="2555" r:id="rId111"/>
    <p:sldId id="2556" r:id="rId112"/>
    <p:sldId id="2557" r:id="rId113"/>
    <p:sldId id="2558" r:id="rId1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an. 15th - Jan. IEEE Interim meeting" id="{DE843586-E506-4D30-A655-52B441F0114A}">
          <p14:sldIdLst>
            <p14:sldId id="690"/>
            <p14:sldId id="694"/>
            <p14:sldId id="2568"/>
            <p14:sldId id="679"/>
            <p14:sldId id="2582"/>
            <p14:sldId id="680"/>
          </p14:sldIdLst>
        </p14:section>
        <p14:section name="Jan. 16th - Jan. IEEE interim meeting" id="{D686ED55-D2EA-43E3-A87F-725BDBE41CF2}">
          <p14:sldIdLst>
            <p14:sldId id="2530"/>
            <p14:sldId id="2531"/>
            <p14:sldId id="2533"/>
            <p14:sldId id="2535"/>
          </p14:sldIdLst>
        </p14:section>
        <p14:section name="Jan. 17th - Jan. IEEE interim meeting" id="{8E838D38-B45C-442C-8603-25CE94919C41}">
          <p14:sldIdLst>
            <p14:sldId id="2536"/>
            <p14:sldId id="2537"/>
            <p14:sldId id="2551"/>
            <p14:sldId id="2527"/>
          </p14:sldIdLst>
        </p14:section>
        <p14:section name="Jan. 18th - Jan. IEEE interim meeting" id="{ED07B73E-3417-4C27-85C9-944D735BB0CE}">
          <p14:sldIdLst>
            <p14:sldId id="2569"/>
            <p14:sldId id="2570"/>
            <p14:sldId id="2571"/>
            <p14:sldId id="2538"/>
            <p14:sldId id="2583"/>
            <p14:sldId id="2585"/>
            <p14:sldId id="2400"/>
            <p14:sldId id="2572"/>
            <p14:sldId id="2586"/>
          </p14:sldIdLst>
        </p14:section>
        <p14:section name="Jan. 30th Telecon" id="{6CBDB24A-D622-4C32-91C3-622731DA3916}">
          <p14:sldIdLst>
            <p14:sldId id="2587"/>
            <p14:sldId id="2588"/>
            <p14:sldId id="2589"/>
            <p14:sldId id="2593"/>
            <p14:sldId id="2590"/>
            <p14:sldId id="2591"/>
            <p14:sldId id="2592"/>
          </p14:sldIdLst>
        </p14:section>
        <p14:section name="Feb. 6th Telecon" id="{E383D91C-3D01-422D-BF0E-550844B0B4B5}">
          <p14:sldIdLst>
            <p14:sldId id="2594"/>
            <p14:sldId id="2595"/>
            <p14:sldId id="2596"/>
            <p14:sldId id="2601"/>
            <p14:sldId id="2602"/>
            <p14:sldId id="2597"/>
            <p14:sldId id="2598"/>
            <p14:sldId id="2599"/>
            <p14:sldId id="2600"/>
          </p14:sldIdLst>
        </p14:section>
        <p14:section name="Feb. 13th Telecon" id="{AC313C12-B78D-47E9-9853-856727F84D00}">
          <p14:sldIdLst>
            <p14:sldId id="2603"/>
            <p14:sldId id="2604"/>
            <p14:sldId id="2605"/>
            <p14:sldId id="2612"/>
            <p14:sldId id="2608"/>
            <p14:sldId id="2609"/>
            <p14:sldId id="2610"/>
            <p14:sldId id="2611"/>
          </p14:sldIdLst>
        </p14:section>
        <p14:section name="Feb. 20th Telecon" id="{828247A5-D9D9-48BF-A805-343072486179}">
          <p14:sldIdLst>
            <p14:sldId id="2613"/>
            <p14:sldId id="2614"/>
            <p14:sldId id="2615"/>
            <p14:sldId id="2621"/>
            <p14:sldId id="2616"/>
            <p14:sldId id="2617"/>
            <p14:sldId id="2618"/>
            <p14:sldId id="2619"/>
            <p14:sldId id="2620"/>
          </p14:sldIdLst>
        </p14:section>
        <p14:section name="Feb. 27th Telecon" id="{478F6B18-B164-49CC-941C-872219684A10}">
          <p14:sldIdLst>
            <p14:sldId id="2622"/>
            <p14:sldId id="2623"/>
            <p14:sldId id="2624"/>
            <p14:sldId id="2626"/>
            <p14:sldId id="2631"/>
            <p14:sldId id="2627"/>
            <p14:sldId id="2628"/>
            <p14:sldId id="2629"/>
            <p14:sldId id="2630"/>
          </p14:sldIdLst>
        </p14:section>
        <p14:section name="Feb. 29th Telecon" id="{028CF5A3-1844-4CFC-AFDE-BB8D58A28785}">
          <p14:sldIdLst>
            <p14:sldId id="2632"/>
            <p14:sldId id="2633"/>
            <p14:sldId id="2634"/>
            <p14:sldId id="2635"/>
            <p14:sldId id="2637"/>
            <p14:sldId id="2638"/>
            <p14:sldId id="2639"/>
            <p14:sldId id="2640"/>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120" d="100"/>
          <a:sy n="120" d="100"/>
        </p:scale>
        <p:origin x="462"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theme" Target="theme/theme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microsoft.com/office/2016/11/relationships/changesInfo" Target="changesInfos/changesInfo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E5CFC274-4D68-4846-8BA8-2185E82A19FE}"/>
    <pc:docChg chg="modMainMaster">
      <pc:chgData name="Segev, Jonathan" userId="7c67a1b0-8725-4553-8055-0888dbcaef94" providerId="ADAL" clId="{E5CFC274-4D68-4846-8BA8-2185E82A19FE}" dt="2024-02-28T17:30:19.246" v="1" actId="20577"/>
      <pc:docMkLst>
        <pc:docMk/>
      </pc:docMkLst>
      <pc:sldMasterChg chg="modSp mod">
        <pc:chgData name="Segev, Jonathan" userId="7c67a1b0-8725-4553-8055-0888dbcaef94" providerId="ADAL" clId="{E5CFC274-4D68-4846-8BA8-2185E82A19FE}" dt="2024-02-28T17:30:19.246" v="1" actId="20577"/>
        <pc:sldMasterMkLst>
          <pc:docMk/>
          <pc:sldMasterMk cId="0" sldId="2147483648"/>
        </pc:sldMasterMkLst>
        <pc:spChg chg="mod">
          <ac:chgData name="Segev, Jonathan" userId="7c67a1b0-8725-4553-8055-0888dbcaef94" providerId="ADAL" clId="{E5CFC274-4D68-4846-8BA8-2185E82A19FE}" dt="2024-02-28T17:30:19.246"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Comments</a:t>
            </a:r>
            <a:r>
              <a:rPr lang="en-US" baseline="0" dirty="0"/>
              <a:t> Totals by type</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62D6-4E48-8654-AA92ED0179BA}"/>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62D6-4E48-8654-AA92ED0179BA}"/>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62D6-4E48-8654-AA92ED0179BA}"/>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62D6-4E48-8654-AA92ED0179BA}"/>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62D6-4E48-8654-AA92ED0179BA}"/>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3209041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3583813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8738270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304567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73</a:t>
            </a:fld>
            <a:endParaRPr lang="en-US"/>
          </a:p>
        </p:txBody>
      </p:sp>
    </p:spTree>
    <p:extLst>
      <p:ext uri="{BB962C8B-B14F-4D97-AF65-F5344CB8AC3E}">
        <p14:creationId xmlns:p14="http://schemas.microsoft.com/office/powerpoint/2010/main" val="20303860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82</a:t>
            </a:fld>
            <a:endParaRPr lang="en-US"/>
          </a:p>
        </p:txBody>
      </p:sp>
    </p:spTree>
    <p:extLst>
      <p:ext uri="{BB962C8B-B14F-4D97-AF65-F5344CB8AC3E}">
        <p14:creationId xmlns:p14="http://schemas.microsoft.com/office/powerpoint/2010/main" val="28834028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91</a:t>
            </a:fld>
            <a:endParaRPr lang="en-US"/>
          </a:p>
        </p:txBody>
      </p:sp>
    </p:spTree>
    <p:extLst>
      <p:ext uri="{BB962C8B-B14F-4D97-AF65-F5344CB8AC3E}">
        <p14:creationId xmlns:p14="http://schemas.microsoft.com/office/powerpoint/2010/main" val="2462022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802.11-23/2124r11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January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2024-02-28</a:t>
            </a:r>
          </a:p>
        </p:txBody>
      </p:sp>
      <p:sp>
        <p:nvSpPr>
          <p:cNvPr id="6" name="Date Placeholder 3"/>
          <p:cNvSpPr>
            <a:spLocks noGrp="1"/>
          </p:cNvSpPr>
          <p:nvPr>
            <p:ph type="dt" idx="10"/>
          </p:nvPr>
        </p:nvSpPr>
        <p:spPr/>
        <p:txBody>
          <a:bodyPr/>
          <a:lstStyle/>
          <a:p>
            <a:r>
              <a:rPr lang="en-US"/>
              <a:t>Feb.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Jan.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January and March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(5min)</a:t>
            </a:r>
          </a:p>
          <a:p>
            <a:pPr algn="just">
              <a:spcBef>
                <a:spcPct val="20000"/>
              </a:spcBef>
              <a:buFontTx/>
              <a:buChar char="•"/>
            </a:pPr>
            <a:r>
              <a:rPr lang="en-US" sz="1800" b="0" dirty="0"/>
              <a:t>Review LB279 results and CID assignment (15 min) </a:t>
            </a:r>
          </a:p>
          <a:p>
            <a:pPr algn="just">
              <a:spcBef>
                <a:spcPct val="20000"/>
              </a:spcBef>
              <a:buFontTx/>
              <a:buChar char="•"/>
            </a:pPr>
            <a:r>
              <a:rPr lang="en-US" sz="1800" b="0" dirty="0"/>
              <a:t>Review technical amendment text submissions (as time </a:t>
            </a:r>
            <a:r>
              <a:rPr lang="en-US" sz="1800" b="0" dirty="0" err="1"/>
              <a:t>perimits</a:t>
            </a:r>
            <a:r>
              <a:rPr lang="en-US" sz="1800" b="0" dirty="0"/>
              <a:t>)</a:t>
            </a:r>
          </a:p>
          <a:p>
            <a:pPr algn="just">
              <a:spcBef>
                <a:spcPct val="20000"/>
              </a:spcBef>
              <a:buFontTx/>
              <a:buChar char="•"/>
            </a:pPr>
            <a:r>
              <a:rPr lang="en-US" sz="1800" b="0" dirty="0"/>
              <a:t>Group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07327906"/>
              </p:ext>
            </p:extLst>
          </p:nvPr>
        </p:nvGraphicFramePr>
        <p:xfrm>
          <a:off x="907229" y="1265032"/>
          <a:ext cx="10475382" cy="2773536"/>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535303451"/>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r>
                        <a:rPr lang="en-US" sz="1400" kern="1200" dirty="0">
                          <a:solidFill>
                            <a:schemeClr val="dk1"/>
                          </a:solidFill>
                          <a:latin typeface="+mn-lt"/>
                          <a:ea typeface="+mn-ea"/>
                          <a:cs typeface="+mn-cs"/>
                        </a:rPr>
                        <a:t> (CID 1044)</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322837709"/>
                  </a:ext>
                </a:extLst>
              </a:tr>
              <a:tr h="0">
                <a:tc>
                  <a:txBody>
                    <a:bodyPr/>
                    <a:lstStyle/>
                    <a:p>
                      <a:r>
                        <a:rPr lang="en-US" sz="1400" kern="1200" dirty="0">
                          <a:solidFill>
                            <a:schemeClr val="dk1"/>
                          </a:solidFill>
                          <a:latin typeface="+mn-lt"/>
                          <a:ea typeface="+mn-ea"/>
                          <a:cs typeface="+mn-cs"/>
                        </a:rPr>
                        <a:t>11-24-0152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11-24-182</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37088717"/>
                  </a:ext>
                </a:extLst>
              </a:tr>
              <a:tr h="0">
                <a:tc>
                  <a:txBody>
                    <a:bodyPr/>
                    <a:lstStyle/>
                    <a:p>
                      <a:r>
                        <a:rPr lang="en-US" sz="1400" kern="1200" dirty="0">
                          <a:solidFill>
                            <a:schemeClr val="dk1"/>
                          </a:solidFill>
                          <a:latin typeface="+mn-lt"/>
                          <a:ea typeface="+mn-ea"/>
                          <a:cs typeface="+mn-cs"/>
                        </a:rPr>
                        <a:t>11-24-183</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LB279 results and CID assignment (10 min) </a:t>
            </a:r>
          </a:p>
          <a:p>
            <a:pPr algn="just">
              <a:spcBef>
                <a:spcPct val="20000"/>
              </a:spcBef>
              <a:buFontTx/>
              <a:buChar char="•"/>
            </a:pPr>
            <a:r>
              <a:rPr lang="en-US" sz="1600" b="0" dirty="0"/>
              <a:t>Conduct CR as a group (as time permits).</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22752347"/>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 min</a:t>
                      </a:r>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11-24-013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628240624"/>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EHT MAC and 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50min</a:t>
                      </a:r>
                    </a:p>
                  </a:txBody>
                  <a:tcPr marT="45712" marB="45712"/>
                </a:tc>
                <a:extLst>
                  <a:ext uri="{0D108BD9-81ED-4DB2-BD59-A6C34878D82A}">
                    <a16:rowId xmlns:a16="http://schemas.microsoft.com/office/drawing/2014/main" val="3066023250"/>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B874B-9214-DDB0-716F-E1B7C5C5D0DE}"/>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5311BB09-9DCE-0A73-69BD-E318C2547392}"/>
              </a:ext>
            </a:extLst>
          </p:cNvPr>
          <p:cNvSpPr>
            <a:spLocks noGrp="1"/>
          </p:cNvSpPr>
          <p:nvPr>
            <p:ph idx="1"/>
          </p:nvPr>
        </p:nvSpPr>
        <p:spPr/>
        <p:txBody>
          <a:bodyPr/>
          <a:lstStyle/>
          <a:p>
            <a:r>
              <a:rPr lang="en-US" dirty="0" err="1"/>
              <a:t>Strawpoll</a:t>
            </a:r>
            <a:endParaRPr lang="en-US" dirty="0"/>
          </a:p>
          <a:p>
            <a:r>
              <a:rPr lang="en-US" b="0" dirty="0"/>
              <a:t>Do you agree to the following:</a:t>
            </a:r>
          </a:p>
          <a:p>
            <a:r>
              <a:rPr lang="en-US" b="0" dirty="0"/>
              <a:t>11bk will support 320MHz and the two contiguous 240MHz preamble puncture patterns</a:t>
            </a:r>
          </a:p>
          <a:p>
            <a:r>
              <a:rPr lang="en-US" b="0" dirty="0"/>
              <a:t>11bk optionally supports all other preamble puncture patterns</a:t>
            </a:r>
          </a:p>
          <a:p>
            <a:endParaRPr lang="en-US" dirty="0"/>
          </a:p>
          <a:p>
            <a:r>
              <a:rPr lang="en-US" dirty="0"/>
              <a:t>Results (Y/N/A): </a:t>
            </a:r>
            <a:r>
              <a:rPr lang="en-US" b="0" dirty="0"/>
              <a:t>13/0/5</a:t>
            </a:r>
          </a:p>
        </p:txBody>
      </p:sp>
      <p:sp>
        <p:nvSpPr>
          <p:cNvPr id="4" name="Slide Number Placeholder 3">
            <a:extLst>
              <a:ext uri="{FF2B5EF4-FFF2-40B4-BE49-F238E27FC236}">
                <a16:creationId xmlns:a16="http://schemas.microsoft.com/office/drawing/2014/main" id="{11518EE7-5955-B6DA-5F4D-D235D603146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FFD33DF-1C7A-2C5C-E96C-B439C8A733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8F5E01-E123-DE09-0100-53BC28C293D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020491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Vice Chair Ali Raissinia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Group CR.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69070640"/>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Call for CID assignment (Roy – 5min)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0782637"/>
              </p:ext>
            </p:extLst>
          </p:nvPr>
        </p:nvGraphicFramePr>
        <p:xfrm>
          <a:off x="914401" y="1260086"/>
          <a:ext cx="10460566" cy="304785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11-24-013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EHT MAC and 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50min</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a:t>
            </a:r>
            <a:r>
              <a:rPr lang="he-IL" altLang="en-US" dirty="0">
                <a:solidFill>
                  <a:schemeClr val="tx2"/>
                </a:solidFill>
              </a:rPr>
              <a:t>8</a:t>
            </a:r>
            <a:r>
              <a:rPr lang="en-US" altLang="en-US" baseline="30000" dirty="0" err="1">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consider and update project timelines (15 min - special order)</a:t>
            </a:r>
          </a:p>
          <a:p>
            <a:pPr algn="just">
              <a:spcBef>
                <a:spcPct val="20000"/>
              </a:spcBef>
              <a:buFontTx/>
              <a:buChar char="•"/>
            </a:pPr>
            <a:r>
              <a:rPr lang="en-US" sz="1600" b="0" dirty="0"/>
              <a:t>Review this week’s achievements and targets towards March meeting (5 - special order)</a:t>
            </a:r>
          </a:p>
          <a:p>
            <a:pPr algn="just">
              <a:spcBef>
                <a:spcPct val="20000"/>
              </a:spcBef>
              <a:buFontTx/>
              <a:buChar char="•"/>
            </a:pPr>
            <a:r>
              <a:rPr lang="en-US" sz="1600" b="0" dirty="0"/>
              <a:t>Set telecon times.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087145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Jan. 2024 IEEE 802.11 meeting week, and teleconferences running between the Jan. and March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18</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53814993"/>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11-24-0152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11-24-182</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369369368"/>
                  </a:ext>
                </a:extLst>
              </a:tr>
              <a:tr h="0">
                <a:tc>
                  <a:txBody>
                    <a:bodyPr/>
                    <a:lstStyle/>
                    <a:p>
                      <a:r>
                        <a:rPr lang="en-US" sz="1400" kern="1200" dirty="0">
                          <a:solidFill>
                            <a:schemeClr val="dk1"/>
                          </a:solidFill>
                          <a:latin typeface="+mn-lt"/>
                          <a:ea typeface="+mn-ea"/>
                          <a:cs typeface="+mn-cs"/>
                        </a:rPr>
                        <a:t>11-24-183</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1799728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908333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(option 1)</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Feb.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40416" y="1700806"/>
            <a:ext cx="1304652" cy="37233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82704" y="2361161"/>
            <a:ext cx="846911"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a:t>
            </a:r>
          </a:p>
          <a:p>
            <a:pPr algn="ctr"/>
            <a:r>
              <a:rPr lang="en-US" altLang="en-US" sz="1000" dirty="0">
                <a:latin typeface="Arial" panose="020B0604020202020204" pitchFamily="34" charset="0"/>
                <a:cs typeface="Arial" panose="020B0604020202020204" pitchFamily="34" charset="0"/>
              </a:rPr>
              <a:t>Recirc 05/24</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10686921"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10433665"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11/23</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1682600" cy="266859"/>
          </a:xfrm>
          <a:prstGeom prst="rect">
            <a:avLst/>
          </a:prstGeom>
          <a:gradFill flip="none" rotWithShape="1">
            <a:gsLst>
              <a:gs pos="0">
                <a:schemeClr val="accent1">
                  <a:lumMod val="5000"/>
                  <a:lumOff val="95000"/>
                </a:schemeClr>
              </a:gs>
              <a:gs pos="0">
                <a:schemeClr val="accent1"/>
              </a:gs>
              <a:gs pos="100000">
                <a:srgbClr val="FFFF00"/>
              </a:gs>
              <a:gs pos="2000">
                <a:schemeClr val="accent1"/>
              </a:gs>
              <a:gs pos="24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 ballot 9/24</a:t>
            </a:r>
          </a:p>
        </p:txBody>
      </p:sp>
      <p:sp>
        <p:nvSpPr>
          <p:cNvPr id="17" name="Rectangle 16">
            <a:extLst>
              <a:ext uri="{FF2B5EF4-FFF2-40B4-BE49-F238E27FC236}">
                <a16:creationId xmlns:a16="http://schemas.microsoft.com/office/drawing/2014/main" id="{8DF4CEFA-24DB-B718-6CB4-42572EC91263}"/>
              </a:ext>
            </a:extLst>
          </p:cNvPr>
          <p:cNvSpPr/>
          <p:nvPr/>
        </p:nvSpPr>
        <p:spPr>
          <a:xfrm>
            <a:off x="7740603" y="3808956"/>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9066729" y="4672640"/>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sp>
        <p:nvSpPr>
          <p:cNvPr id="19" name="Rectangle 18">
            <a:extLst>
              <a:ext uri="{FF2B5EF4-FFF2-40B4-BE49-F238E27FC236}">
                <a16:creationId xmlns:a16="http://schemas.microsoft.com/office/drawing/2014/main" id="{F09882A6-ADE7-BF93-A681-37B1F78F0F21}"/>
              </a:ext>
            </a:extLst>
          </p:cNvPr>
          <p:cNvSpPr/>
          <p:nvPr/>
        </p:nvSpPr>
        <p:spPr>
          <a:xfrm>
            <a:off x="9066729" y="4912156"/>
            <a:ext cx="1703441"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D4.0 </a:t>
            </a:r>
          </a:p>
        </p:txBody>
      </p:sp>
      <p:sp>
        <p:nvSpPr>
          <p:cNvPr id="20" name="Rectangle 19">
            <a:extLst>
              <a:ext uri="{FF2B5EF4-FFF2-40B4-BE49-F238E27FC236}">
                <a16:creationId xmlns:a16="http://schemas.microsoft.com/office/drawing/2014/main" id="{5FC7C796-CCB8-DA3F-54CE-98A70C407044}"/>
              </a:ext>
            </a:extLst>
          </p:cNvPr>
          <p:cNvSpPr/>
          <p:nvPr/>
        </p:nvSpPr>
        <p:spPr>
          <a:xfrm>
            <a:off x="10770731" y="4910509"/>
            <a:ext cx="1703441"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D5.0 </a:t>
            </a:r>
          </a:p>
        </p:txBody>
      </p:sp>
    </p:spTree>
    <p:extLst>
      <p:ext uri="{BB962C8B-B14F-4D97-AF65-F5344CB8AC3E}">
        <p14:creationId xmlns:p14="http://schemas.microsoft.com/office/powerpoint/2010/main" val="8860052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(option 2)</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Feb.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56040" y="2196364"/>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gradFill flip="none" rotWithShape="1">
            <a:gsLst>
              <a:gs pos="0">
                <a:schemeClr val="accent1">
                  <a:lumMod val="5000"/>
                  <a:lumOff val="95000"/>
                </a:schemeClr>
              </a:gs>
              <a:gs pos="0">
                <a:schemeClr val="accent1"/>
              </a:gs>
              <a:gs pos="100000">
                <a:srgbClr val="FFFF00"/>
              </a:gs>
              <a:gs pos="2000">
                <a:schemeClr val="accent1"/>
              </a:gs>
              <a:gs pos="24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9137521" y="2135494"/>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07/23</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6044614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Jan. 30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13</a:t>
            </a:r>
            <a:r>
              <a:rPr lang="en-US" altLang="en-US" kern="0" baseline="30000" dirty="0"/>
              <a: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548319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Status and Meeting Week Progress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79746" y="1465225"/>
            <a:ext cx="10190067" cy="23389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200" b="0" kern="0" dirty="0"/>
              <a:t>Work completed during this meeting:</a:t>
            </a:r>
          </a:p>
          <a:p>
            <a:pPr lvl="1">
              <a:buFont typeface="Arial" panose="020B0604020202020204" pitchFamily="34" charset="0"/>
              <a:buChar char="•"/>
            </a:pPr>
            <a:r>
              <a:rPr lang="en-US" altLang="en-US" sz="1800" b="0" kern="0" dirty="0"/>
              <a:t>Assigned 2/3 of the CIDs.</a:t>
            </a:r>
          </a:p>
          <a:p>
            <a:pPr lvl="1">
              <a:buFont typeface="Arial" panose="020B0604020202020204" pitchFamily="34" charset="0"/>
              <a:buChar char="•"/>
            </a:pPr>
            <a:r>
              <a:rPr lang="en-US" altLang="en-US" sz="1800" b="0" kern="0" dirty="0"/>
              <a:t>Resol</a:t>
            </a:r>
            <a:r>
              <a:rPr lang="en-US" altLang="en-US" kern="0" dirty="0"/>
              <a:t>ved 13 comments.</a:t>
            </a:r>
            <a:endParaRPr lang="en-US" altLang="en-US" sz="1800" b="0" kern="0" dirty="0"/>
          </a:p>
          <a:p>
            <a:pPr>
              <a:buFont typeface="Arial" panose="020B0604020202020204" pitchFamily="34" charset="0"/>
              <a:buChar char="•"/>
            </a:pPr>
            <a:r>
              <a:rPr lang="en-US" b="0" dirty="0"/>
              <a:t>Work expected towards March meeting:</a:t>
            </a:r>
          </a:p>
          <a:p>
            <a:pPr lvl="1">
              <a:buFont typeface="Arial" panose="020B0604020202020204" pitchFamily="34" charset="0"/>
              <a:buChar char="•"/>
            </a:pPr>
            <a:r>
              <a:rPr lang="en-US" dirty="0"/>
              <a:t>Complete editorial comments, generate minor P802.11bk revision. </a:t>
            </a:r>
          </a:p>
          <a:p>
            <a:pPr lvl="1">
              <a:buFont typeface="Arial" panose="020B0604020202020204" pitchFamily="34" charset="0"/>
              <a:buChar char="•"/>
            </a:pPr>
            <a:r>
              <a:rPr lang="en-US" dirty="0"/>
              <a:t>Conduct comment resolution.</a:t>
            </a:r>
          </a:p>
        </p:txBody>
      </p:sp>
      <p:graphicFrame>
        <p:nvGraphicFramePr>
          <p:cNvPr id="3" name="Chart 2">
            <a:extLst>
              <a:ext uri="{FF2B5EF4-FFF2-40B4-BE49-F238E27FC236}">
                <a16:creationId xmlns:a16="http://schemas.microsoft.com/office/drawing/2014/main" id="{5BA1897E-F617-CB37-0972-339981126DAB}"/>
              </a:ext>
            </a:extLst>
          </p:cNvPr>
          <p:cNvGraphicFramePr/>
          <p:nvPr>
            <p:extLst>
              <p:ext uri="{D42A27DB-BD31-4B8C-83A1-F6EECF244321}">
                <p14:modId xmlns:p14="http://schemas.microsoft.com/office/powerpoint/2010/main" val="60678380"/>
              </p:ext>
            </p:extLst>
          </p:nvPr>
        </p:nvGraphicFramePr>
        <p:xfrm>
          <a:off x="7608168" y="3674947"/>
          <a:ext cx="4032448" cy="28004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851888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0336921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9342218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30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telecons times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8500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30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11725085"/>
              </p:ext>
            </p:extLst>
          </p:nvPr>
        </p:nvGraphicFramePr>
        <p:xfrm>
          <a:off x="914401" y="1268760"/>
          <a:ext cx="10460566" cy="307832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8"/>
                  </a:ext>
                </a:extLst>
              </a:tr>
              <a:tr h="0">
                <a:tc>
                  <a:txBody>
                    <a:bodyPr/>
                    <a:lstStyle/>
                    <a:p>
                      <a:r>
                        <a:rPr lang="en-US" sz="1400" dirty="0"/>
                        <a:t>11-24-0182</a:t>
                      </a:r>
                    </a:p>
                  </a:txBody>
                  <a:tcPr marT="45712" marB="45712"/>
                </a:tc>
                <a:tc>
                  <a:txBody>
                    <a:bodyPr/>
                    <a:lstStyle/>
                    <a:p>
                      <a:r>
                        <a:rPr lang="en-US" sz="1400" dirty="0"/>
                        <a:t>Christian Berger</a:t>
                      </a:r>
                    </a:p>
                  </a:txBody>
                  <a:tcPr marT="45712" marB="45712"/>
                </a:tc>
                <a:tc>
                  <a:txBody>
                    <a:bodyPr/>
                    <a:lstStyle/>
                    <a:p>
                      <a:r>
                        <a:rPr lang="en-US" sz="1400" dirty="0"/>
                        <a:t>Lb279 comment resolution </a:t>
                      </a:r>
                      <a:r>
                        <a:rPr lang="en-US" sz="1400" dirty="0" err="1"/>
                        <a:t>eht</a:t>
                      </a:r>
                      <a:r>
                        <a:rPr lang="en-US" sz="1400" dirty="0"/>
                        <a:t> mac </a:t>
                      </a:r>
                      <a:r>
                        <a:rPr lang="en-US" sz="1400" dirty="0" err="1"/>
                        <a:t>phy</a:t>
                      </a:r>
                      <a:r>
                        <a:rPr lang="en-US" sz="1400" dirty="0"/>
                        <a:t> part-2</a:t>
                      </a:r>
                    </a:p>
                  </a:txBody>
                  <a:tcPr marT="45712" marB="45712"/>
                </a:tc>
                <a:tc>
                  <a:txBody>
                    <a:bodyPr/>
                    <a:lstStyle/>
                    <a:p>
                      <a:r>
                        <a:rPr lang="en-US" sz="1400" dirty="0"/>
                        <a:t>CR</a:t>
                      </a:r>
                    </a:p>
                  </a:txBody>
                  <a:tcPr marT="45712" marB="45712"/>
                </a:tc>
                <a:tc>
                  <a:txBody>
                    <a:bodyPr/>
                    <a:lstStyle/>
                    <a:p>
                      <a:r>
                        <a:rPr lang="en-US" sz="1400" dirty="0"/>
                        <a:t>15min</a:t>
                      </a:r>
                    </a:p>
                  </a:txBody>
                  <a:tcPr marT="45712" marB="45712"/>
                </a:tc>
                <a:extLst>
                  <a:ext uri="{0D108BD9-81ED-4DB2-BD59-A6C34878D82A}">
                    <a16:rowId xmlns:a16="http://schemas.microsoft.com/office/drawing/2014/main" val="3868341811"/>
                  </a:ext>
                </a:extLst>
              </a:tr>
              <a:tr h="0">
                <a:tc>
                  <a:txBody>
                    <a:bodyPr/>
                    <a:lstStyle/>
                    <a:p>
                      <a:r>
                        <a:rPr lang="en-US" sz="1400" dirty="0"/>
                        <a:t>11-24-0212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part-1</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70min </a:t>
                      </a:r>
                    </a:p>
                  </a:txBody>
                  <a:tcPr marT="45712" marB="45712"/>
                </a:tc>
                <a:extLst>
                  <a:ext uri="{0D108BD9-81ED-4DB2-BD59-A6C34878D82A}">
                    <a16:rowId xmlns:a16="http://schemas.microsoft.com/office/drawing/2014/main" val="4288503994"/>
                  </a:ext>
                </a:extLst>
              </a:tr>
              <a:tr h="0">
                <a:tc>
                  <a:txBody>
                    <a:bodyPr/>
                    <a:lstStyle/>
                    <a:p>
                      <a:r>
                        <a:rPr lang="en-US" sz="1400" dirty="0"/>
                        <a:t>11-24-0213</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600714089"/>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772378466"/>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039305059"/>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761678596"/>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056648193"/>
                  </a:ext>
                </a:extLst>
              </a:tr>
            </a:tbl>
          </a:graphicData>
        </a:graphic>
      </p:graphicFrame>
    </p:spTree>
    <p:extLst>
      <p:ext uri="{BB962C8B-B14F-4D97-AF65-F5344CB8AC3E}">
        <p14:creationId xmlns:p14="http://schemas.microsoft.com/office/powerpoint/2010/main" val="2698427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January IEEE 802 wireless interim session:</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https://touchpoint.eventsair.com/2024-jan-ieee-802-wireless-interim-session</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208698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Feb.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535017074"/>
              </p:ext>
            </p:extLst>
          </p:nvPr>
        </p:nvGraphicFramePr>
        <p:xfrm>
          <a:off x="914400" y="1981200"/>
          <a:ext cx="10460566" cy="2468752"/>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0">
                <a:tc>
                  <a:txBody>
                    <a:bodyPr/>
                    <a:lstStyle/>
                    <a:p>
                      <a:r>
                        <a:rPr lang="en-US" sz="1400" dirty="0"/>
                        <a:t>11-24-0182</a:t>
                      </a:r>
                    </a:p>
                  </a:txBody>
                  <a:tcPr marT="45712" marB="45712"/>
                </a:tc>
                <a:tc>
                  <a:txBody>
                    <a:bodyPr/>
                    <a:lstStyle/>
                    <a:p>
                      <a:r>
                        <a:rPr lang="en-US" sz="1400" dirty="0"/>
                        <a:t>Christian Berger</a:t>
                      </a:r>
                    </a:p>
                  </a:txBody>
                  <a:tcPr marT="45712" marB="45712"/>
                </a:tc>
                <a:tc>
                  <a:txBody>
                    <a:bodyPr/>
                    <a:lstStyle/>
                    <a:p>
                      <a:r>
                        <a:rPr lang="en-US" sz="1400" dirty="0"/>
                        <a:t>Lb279 comment resolution </a:t>
                      </a:r>
                      <a:r>
                        <a:rPr lang="en-US" sz="1400" dirty="0" err="1"/>
                        <a:t>eht</a:t>
                      </a:r>
                      <a:r>
                        <a:rPr lang="en-US" sz="1400" dirty="0"/>
                        <a:t> mac </a:t>
                      </a:r>
                      <a:r>
                        <a:rPr lang="en-US" sz="1400" dirty="0" err="1"/>
                        <a:t>phy</a:t>
                      </a:r>
                      <a:r>
                        <a:rPr lang="en-US" sz="1400" dirty="0"/>
                        <a:t> part-2</a:t>
                      </a:r>
                    </a:p>
                  </a:txBody>
                  <a:tcPr marT="45712" marB="45712"/>
                </a:tc>
                <a:tc>
                  <a:txBody>
                    <a:bodyPr/>
                    <a:lstStyle/>
                    <a:p>
                      <a:r>
                        <a:rPr lang="en-US" sz="1400" dirty="0"/>
                        <a:t>CR</a:t>
                      </a:r>
                    </a:p>
                  </a:txBody>
                  <a:tcPr marT="45712" marB="45712"/>
                </a:tc>
                <a:tc>
                  <a:txBody>
                    <a:bodyPr/>
                    <a:lstStyle/>
                    <a:p>
                      <a:endParaRPr lang="en-US" sz="1400" dirty="0"/>
                    </a:p>
                  </a:txBody>
                  <a:tcPr marT="45712" marB="45712"/>
                </a:tc>
                <a:extLst>
                  <a:ext uri="{0D108BD9-81ED-4DB2-BD59-A6C34878D82A}">
                    <a16:rowId xmlns:a16="http://schemas.microsoft.com/office/drawing/2014/main" val="2631061202"/>
                  </a:ext>
                </a:extLst>
              </a:tr>
              <a:tr h="0">
                <a:tc>
                  <a:txBody>
                    <a:bodyPr/>
                    <a:lstStyle/>
                    <a:p>
                      <a:r>
                        <a:rPr lang="en-US" sz="1400" dirty="0"/>
                        <a:t>11-24-0212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part-1</a:t>
                      </a:r>
                    </a:p>
                  </a:txBody>
                  <a:tcPr marT="45712" marB="45712"/>
                </a:tc>
                <a:tc>
                  <a:txBody>
                    <a:bodyPr/>
                    <a:lstStyle/>
                    <a:p>
                      <a:r>
                        <a:rPr lang="en-US" sz="1400" dirty="0"/>
                        <a:t>CR</a:t>
                      </a:r>
                    </a:p>
                  </a:txBody>
                  <a:tcPr marT="45712" marB="45712"/>
                </a:tc>
                <a:tc>
                  <a:txBody>
                    <a:bodyPr/>
                    <a:lstStyle/>
                    <a:p>
                      <a:r>
                        <a:rPr lang="en-US" sz="1400" dirty="0"/>
                        <a:t>Updates </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671865739"/>
                  </a:ext>
                </a:extLst>
              </a:tr>
              <a:tr h="0">
                <a:tc>
                  <a:txBody>
                    <a:bodyPr/>
                    <a:lstStyle/>
                    <a:p>
                      <a:r>
                        <a:rPr lang="en-US" sz="1400" dirty="0"/>
                        <a:t>11-24-0213</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28707467"/>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endParaRPr lang="en-US" sz="1400" dirty="0"/>
                    </a:p>
                  </a:txBody>
                  <a:tcPr marT="45712" marB="45712"/>
                </a:tc>
                <a:extLst>
                  <a:ext uri="{0D108BD9-81ED-4DB2-BD59-A6C34878D82A}">
                    <a16:rowId xmlns:a16="http://schemas.microsoft.com/office/drawing/2014/main" val="1957323124"/>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2343217070"/>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14861354"/>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3181795505"/>
                  </a:ext>
                </a:extLst>
              </a:tr>
            </a:tbl>
          </a:graphicData>
        </a:graphic>
      </p:graphicFrame>
    </p:spTree>
    <p:extLst>
      <p:ext uri="{BB962C8B-B14F-4D97-AF65-F5344CB8AC3E}">
        <p14:creationId xmlns:p14="http://schemas.microsoft.com/office/powerpoint/2010/main" val="30957210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Feb. 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13</a:t>
            </a:r>
            <a:r>
              <a:rPr lang="en-US" altLang="en-US" kern="0" baseline="30000" dirty="0"/>
              <a: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0141070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1585009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1668765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6</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8731910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6</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50860392"/>
              </p:ext>
            </p:extLst>
          </p:nvPr>
        </p:nvGraphicFramePr>
        <p:xfrm>
          <a:off x="914401" y="1268760"/>
          <a:ext cx="10460566" cy="277353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152128">
                  <a:extLst>
                    <a:ext uri="{9D8B030D-6E8A-4147-A177-3AD203B41FA5}">
                      <a16:colId xmlns:a16="http://schemas.microsoft.com/office/drawing/2014/main" val="3219614300"/>
                    </a:ext>
                  </a:extLst>
                </a:gridCol>
                <a:gridCol w="225463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1"/>
                  </a:ext>
                </a:extLst>
              </a:tr>
              <a:tr h="152392">
                <a:tc>
                  <a:txBody>
                    <a:bodyPr/>
                    <a:lstStyle/>
                    <a:p>
                      <a:r>
                        <a:rPr lang="en-US" sz="1400" dirty="0"/>
                        <a:t>11-24-233</a:t>
                      </a:r>
                    </a:p>
                  </a:txBody>
                  <a:tcPr marT="45712" marB="45712"/>
                </a:tc>
                <a:tc>
                  <a:txBody>
                    <a:bodyPr/>
                    <a:lstStyle/>
                    <a:p>
                      <a:r>
                        <a:rPr lang="en-US" sz="1400" dirty="0"/>
                        <a:t>Roy Want</a:t>
                      </a:r>
                    </a:p>
                  </a:txBody>
                  <a:tcPr marT="45712" marB="45712"/>
                </a:tc>
                <a:tc>
                  <a:txBody>
                    <a:bodyPr/>
                    <a:lstStyle/>
                    <a:p>
                      <a:r>
                        <a:rPr lang="en-US" sz="1400" dirty="0"/>
                        <a:t>Editorial comment resolution part 1</a:t>
                      </a:r>
                    </a:p>
                  </a:txBody>
                  <a:tcPr marT="45712" marB="45712"/>
                </a:tc>
                <a:tc>
                  <a:txBody>
                    <a:bodyPr/>
                    <a:lstStyle/>
                    <a:p>
                      <a:r>
                        <a:rPr lang="en-US" sz="1400" dirty="0"/>
                        <a:t>CR</a:t>
                      </a:r>
                    </a:p>
                  </a:txBody>
                  <a:tcPr marT="45712" marB="45712"/>
                </a:tc>
                <a:tc>
                  <a:txBody>
                    <a:bodyPr/>
                    <a:lstStyle/>
                    <a:p>
                      <a:r>
                        <a:rPr lang="en-US" sz="1400" dirty="0"/>
                        <a:t>Special order – 10min</a:t>
                      </a:r>
                    </a:p>
                  </a:txBody>
                  <a:tcPr marT="45712" marB="45712"/>
                </a:tc>
                <a:extLst>
                  <a:ext uri="{0D108BD9-81ED-4DB2-BD59-A6C34878D82A}">
                    <a16:rowId xmlns:a16="http://schemas.microsoft.com/office/drawing/2014/main" val="4288503994"/>
                  </a:ext>
                </a:extLst>
              </a:tr>
              <a:tr h="152392">
                <a:tc>
                  <a:txBody>
                    <a:bodyPr/>
                    <a:lstStyle/>
                    <a:p>
                      <a:r>
                        <a:rPr lang="en-US" sz="1400" dirty="0"/>
                        <a:t>11-24-0212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part-1</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 min (completion) </a:t>
                      </a:r>
                    </a:p>
                  </a:txBody>
                  <a:tcPr marT="45712" marB="45712"/>
                </a:tc>
                <a:extLst>
                  <a:ext uri="{0D108BD9-81ED-4DB2-BD59-A6C34878D82A}">
                    <a16:rowId xmlns:a16="http://schemas.microsoft.com/office/drawing/2014/main" val="2001193650"/>
                  </a:ext>
                </a:extLst>
              </a:tr>
              <a:tr h="0">
                <a:tc>
                  <a:txBody>
                    <a:bodyPr/>
                    <a:lstStyle/>
                    <a:p>
                      <a:r>
                        <a:rPr lang="en-US" sz="1400" dirty="0"/>
                        <a:t>11-24-0213</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25 min (completion) </a:t>
                      </a:r>
                    </a:p>
                  </a:txBody>
                  <a:tcPr marT="45712" marB="45712"/>
                </a:tc>
                <a:extLst>
                  <a:ext uri="{0D108BD9-81ED-4DB2-BD59-A6C34878D82A}">
                    <a16:rowId xmlns:a16="http://schemas.microsoft.com/office/drawing/2014/main" val="3600714089"/>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20 min (1</a:t>
                      </a:r>
                      <a:r>
                        <a:rPr lang="en-US" sz="1400" baseline="30000" dirty="0"/>
                        <a:t>st</a:t>
                      </a:r>
                      <a:r>
                        <a:rPr lang="en-US" sz="1400" dirty="0"/>
                        <a:t> time)</a:t>
                      </a:r>
                    </a:p>
                  </a:txBody>
                  <a:tcPr marT="45712" marB="45712"/>
                </a:tc>
                <a:extLst>
                  <a:ext uri="{0D108BD9-81ED-4DB2-BD59-A6C34878D82A}">
                    <a16:rowId xmlns:a16="http://schemas.microsoft.com/office/drawing/2014/main" val="772378466"/>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40 min time permits</a:t>
                      </a:r>
                    </a:p>
                  </a:txBody>
                  <a:tcPr marT="45712" marB="45712"/>
                </a:tc>
                <a:extLst>
                  <a:ext uri="{0D108BD9-81ED-4DB2-BD59-A6C34878D82A}">
                    <a16:rowId xmlns:a16="http://schemas.microsoft.com/office/drawing/2014/main" val="2039305059"/>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 </a:t>
                      </a:r>
                    </a:p>
                  </a:txBody>
                  <a:tcPr marT="45712" marB="45712"/>
                </a:tc>
                <a:extLst>
                  <a:ext uri="{0D108BD9-81ED-4DB2-BD59-A6C34878D82A}">
                    <a16:rowId xmlns:a16="http://schemas.microsoft.com/office/drawing/2014/main" val="1761678596"/>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056648193"/>
                  </a:ext>
                </a:extLst>
              </a:tr>
            </a:tbl>
          </a:graphicData>
        </a:graphic>
      </p:graphicFrame>
    </p:spTree>
    <p:extLst>
      <p:ext uri="{BB962C8B-B14F-4D97-AF65-F5344CB8AC3E}">
        <p14:creationId xmlns:p14="http://schemas.microsoft.com/office/powerpoint/2010/main" val="38071144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3402610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dirty="0"/>
              <a:t>We agree to the resolution identified in document 11-24-213r2 for CIDs 1193, 1196, 1198, 1400, 1074, 1027, 1388, 1207, 1389, 1212, 1041, 1366, 1216, 1217, 1109, 1019, and 1075 (17 total).</a:t>
            </a:r>
          </a:p>
          <a:p>
            <a:endParaRPr lang="en-US" dirty="0"/>
          </a:p>
          <a:p>
            <a:r>
              <a:rPr lang="en-US" dirty="0"/>
              <a:t>Results (Y/N/A): 8/0/1</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8855403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dirty="0"/>
              <a:t>We agree to the resolution identified in document 11-24-212r3 for CIDs 1098, 1099, 1383, 1135, 1023, 1024, 1071, 1385, 1025, 1028, 1386, 1190, 1192, 1131, 1026, and 1073 (16 total).</a:t>
            </a:r>
          </a:p>
          <a:p>
            <a:endParaRPr lang="en-US" dirty="0"/>
          </a:p>
          <a:p>
            <a:r>
              <a:rPr lang="en-US" dirty="0"/>
              <a:t>Results (Y/N/A): 9/0/1</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531533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Feb.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884632623"/>
              </p:ext>
            </p:extLst>
          </p:nvPr>
        </p:nvGraphicFramePr>
        <p:xfrm>
          <a:off x="914400" y="1981200"/>
          <a:ext cx="10460566" cy="2377328"/>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0">
                <a:tc>
                  <a:txBody>
                    <a:bodyPr/>
                    <a:lstStyle/>
                    <a:p>
                      <a:r>
                        <a:rPr lang="en-US" sz="1400" dirty="0"/>
                        <a:t>11-24-0182</a:t>
                      </a:r>
                    </a:p>
                  </a:txBody>
                  <a:tcPr marT="45712" marB="45712"/>
                </a:tc>
                <a:tc>
                  <a:txBody>
                    <a:bodyPr/>
                    <a:lstStyle/>
                    <a:p>
                      <a:r>
                        <a:rPr lang="en-US" sz="1400" dirty="0"/>
                        <a:t>Christian Berger</a:t>
                      </a:r>
                    </a:p>
                  </a:txBody>
                  <a:tcPr marT="45712" marB="45712"/>
                </a:tc>
                <a:tc>
                  <a:txBody>
                    <a:bodyPr/>
                    <a:lstStyle/>
                    <a:p>
                      <a:r>
                        <a:rPr lang="en-US" sz="1400" dirty="0"/>
                        <a:t>Lb279 comment resolution </a:t>
                      </a:r>
                      <a:r>
                        <a:rPr lang="en-US" sz="1400" dirty="0" err="1"/>
                        <a:t>eht</a:t>
                      </a:r>
                      <a:r>
                        <a:rPr lang="en-US" sz="1400" dirty="0"/>
                        <a:t> mac </a:t>
                      </a:r>
                      <a:r>
                        <a:rPr lang="en-US" sz="1400" dirty="0" err="1"/>
                        <a:t>phy</a:t>
                      </a:r>
                      <a:r>
                        <a:rPr lang="en-US" sz="1400" dirty="0"/>
                        <a:t> part-2</a:t>
                      </a:r>
                    </a:p>
                  </a:txBody>
                  <a:tcPr marT="45712" marB="45712"/>
                </a:tc>
                <a:tc>
                  <a:txBody>
                    <a:bodyPr/>
                    <a:lstStyle/>
                    <a:p>
                      <a:r>
                        <a:rPr lang="en-US" sz="1400" dirty="0"/>
                        <a:t>CR</a:t>
                      </a:r>
                    </a:p>
                  </a:txBody>
                  <a:tcPr marT="45712" marB="45712"/>
                </a:tc>
                <a:tc>
                  <a:txBody>
                    <a:bodyPr/>
                    <a:lstStyle/>
                    <a:p>
                      <a:endParaRPr lang="en-US" sz="1400" dirty="0"/>
                    </a:p>
                  </a:txBody>
                  <a:tcPr marT="45712" marB="45712"/>
                </a:tc>
                <a:extLst>
                  <a:ext uri="{0D108BD9-81ED-4DB2-BD59-A6C34878D82A}">
                    <a16:rowId xmlns:a16="http://schemas.microsoft.com/office/drawing/2014/main" val="2631061202"/>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2</a:t>
                      </a:r>
                      <a:r>
                        <a:rPr lang="en-US" sz="1400" baseline="30000" dirty="0"/>
                        <a:t>nd</a:t>
                      </a:r>
                      <a:r>
                        <a:rPr lang="en-US" sz="1400" dirty="0"/>
                        <a:t> review </a:t>
                      </a:r>
                    </a:p>
                  </a:txBody>
                  <a:tcPr marT="45712" marB="45712"/>
                </a:tc>
                <a:extLst>
                  <a:ext uri="{0D108BD9-81ED-4DB2-BD59-A6C34878D82A}">
                    <a16:rowId xmlns:a16="http://schemas.microsoft.com/office/drawing/2014/main" val="1957323124"/>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review</a:t>
                      </a:r>
                    </a:p>
                  </a:txBody>
                  <a:tcPr marT="45712" marB="45712"/>
                </a:tc>
                <a:extLst>
                  <a:ext uri="{0D108BD9-81ED-4DB2-BD59-A6C34878D82A}">
                    <a16:rowId xmlns:a16="http://schemas.microsoft.com/office/drawing/2014/main" val="2343217070"/>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14861354"/>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3181795505"/>
                  </a:ext>
                </a:extLst>
              </a:tr>
              <a:tr h="0">
                <a:tc>
                  <a:txBody>
                    <a:bodyPr/>
                    <a:lstStyle/>
                    <a:p>
                      <a:r>
                        <a:rPr lang="en-US" sz="1400" dirty="0"/>
                        <a:t>11-24-233</a:t>
                      </a:r>
                    </a:p>
                  </a:txBody>
                  <a:tcPr marT="45712" marB="45712"/>
                </a:tc>
                <a:tc>
                  <a:txBody>
                    <a:bodyPr/>
                    <a:lstStyle/>
                    <a:p>
                      <a:r>
                        <a:rPr lang="en-US" sz="1400" dirty="0"/>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Editorial comment resolution part 1</a:t>
                      </a:r>
                    </a:p>
                    <a:p>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review</a:t>
                      </a:r>
                    </a:p>
                  </a:txBody>
                  <a:tcPr marT="45712" marB="45712"/>
                </a:tc>
                <a:extLst>
                  <a:ext uri="{0D108BD9-81ED-4DB2-BD59-A6C34878D82A}">
                    <a16:rowId xmlns:a16="http://schemas.microsoft.com/office/drawing/2014/main" val="3184647639"/>
                  </a:ext>
                </a:extLst>
              </a:tr>
            </a:tbl>
          </a:graphicData>
        </a:graphic>
      </p:graphicFrame>
    </p:spTree>
    <p:extLst>
      <p:ext uri="{BB962C8B-B14F-4D97-AF65-F5344CB8AC3E}">
        <p14:creationId xmlns:p14="http://schemas.microsoft.com/office/powerpoint/2010/main" val="4727607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Feb. 13</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80557156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324438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2376514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13</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Consider motions (11-23-049) (as needed)</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5903590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13</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24692091"/>
              </p:ext>
            </p:extLst>
          </p:nvPr>
        </p:nvGraphicFramePr>
        <p:xfrm>
          <a:off x="914401" y="1268760"/>
          <a:ext cx="10460566" cy="411460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152128">
                  <a:extLst>
                    <a:ext uri="{9D8B030D-6E8A-4147-A177-3AD203B41FA5}">
                      <a16:colId xmlns:a16="http://schemas.microsoft.com/office/drawing/2014/main" val="3219614300"/>
                    </a:ext>
                  </a:extLst>
                </a:gridCol>
                <a:gridCol w="225463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52392">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15 min (2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review)</a:t>
                      </a:r>
                    </a:p>
                  </a:txBody>
                  <a:tcPr marT="45712" marB="45712"/>
                </a:tc>
                <a:extLst>
                  <a:ext uri="{0D108BD9-81ED-4DB2-BD59-A6C34878D82A}">
                    <a16:rowId xmlns:a16="http://schemas.microsoft.com/office/drawing/2014/main" val="4288503994"/>
                  </a:ext>
                </a:extLst>
              </a:tr>
              <a:tr h="152392">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60 min (Awaits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2001193650"/>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 / 40 min (Awaits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3600714089"/>
                  </a:ext>
                </a:extLst>
              </a:tr>
              <a:tr h="0">
                <a:tc>
                  <a:txBody>
                    <a:bodyPr/>
                    <a:lstStyle/>
                    <a:p>
                      <a:r>
                        <a:rPr lang="en-US" sz="1400" dirty="0"/>
                        <a:t>11-24-0233</a:t>
                      </a:r>
                    </a:p>
                  </a:txBody>
                  <a:tcPr marT="45712" marB="45712"/>
                </a:tc>
                <a:tc>
                  <a:txBody>
                    <a:bodyPr/>
                    <a:lstStyle/>
                    <a:p>
                      <a:r>
                        <a:rPr lang="en-US" sz="1400" dirty="0"/>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Editorial comment resolution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review</a:t>
                      </a:r>
                    </a:p>
                  </a:txBody>
                  <a:tcPr marT="45712" marB="45712"/>
                </a:tc>
                <a:extLst>
                  <a:ext uri="{0D108BD9-81ED-4DB2-BD59-A6C34878D82A}">
                    <a16:rowId xmlns:a16="http://schemas.microsoft.com/office/drawing/2014/main" val="772378466"/>
                  </a:ext>
                </a:extLst>
              </a:tr>
              <a:tr h="0">
                <a:tc>
                  <a:txBody>
                    <a:bodyPr/>
                    <a:lstStyle/>
                    <a:p>
                      <a:r>
                        <a:rPr lang="en-US" sz="1400" dirty="0"/>
                        <a:t>11-24-0257</a:t>
                      </a:r>
                    </a:p>
                  </a:txBody>
                  <a:tcPr marT="45712" marB="45712"/>
                </a:tc>
                <a:tc>
                  <a:txBody>
                    <a:bodyPr/>
                    <a:lstStyle/>
                    <a:p>
                      <a:r>
                        <a:rPr lang="en-US" sz="1400" dirty="0"/>
                        <a:t>Jonathan Segev</a:t>
                      </a:r>
                    </a:p>
                  </a:txBody>
                  <a:tcPr marT="45712" marB="45712"/>
                </a:tc>
                <a:tc>
                  <a:txBody>
                    <a:bodyPr/>
                    <a:lstStyle/>
                    <a:p>
                      <a:r>
                        <a:rPr lang="en-US" sz="1400" dirty="0"/>
                        <a:t>Various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Future telecon</a:t>
                      </a:r>
                    </a:p>
                  </a:txBody>
                  <a:tcPr marT="45712" marB="45712"/>
                </a:tc>
                <a:extLst>
                  <a:ext uri="{0D108BD9-81ED-4DB2-BD59-A6C34878D82A}">
                    <a16:rowId xmlns:a16="http://schemas.microsoft.com/office/drawing/2014/main" val="2039305059"/>
                  </a:ext>
                </a:extLst>
              </a:tr>
              <a:tr h="0">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Future telecon</a:t>
                      </a:r>
                    </a:p>
                  </a:txBody>
                  <a:tcPr marT="45712" marB="45712"/>
                </a:tc>
                <a:extLst>
                  <a:ext uri="{0D108BD9-81ED-4DB2-BD59-A6C34878D82A}">
                    <a16:rowId xmlns:a16="http://schemas.microsoft.com/office/drawing/2014/main" val="1761678596"/>
                  </a:ext>
                </a:extLst>
              </a:tr>
              <a:tr h="0">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Future Telecon</a:t>
                      </a:r>
                    </a:p>
                  </a:txBody>
                  <a:tcPr marT="45712" marB="45712"/>
                </a:tc>
                <a:extLst>
                  <a:ext uri="{0D108BD9-81ED-4DB2-BD59-A6C34878D82A}">
                    <a16:rowId xmlns:a16="http://schemas.microsoft.com/office/drawing/2014/main" val="2056648193"/>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Future telecon</a:t>
                      </a:r>
                    </a:p>
                  </a:txBody>
                  <a:tcPr marT="45712" marB="45712"/>
                </a:tc>
                <a:extLst>
                  <a:ext uri="{0D108BD9-81ED-4DB2-BD59-A6C34878D82A}">
                    <a16:rowId xmlns:a16="http://schemas.microsoft.com/office/drawing/2014/main" val="1233817934"/>
                  </a:ext>
                </a:extLst>
              </a:tr>
              <a:tr h="0">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Future telecon</a:t>
                      </a:r>
                    </a:p>
                  </a:txBody>
                  <a:tcPr marT="45712" marB="45712"/>
                </a:tc>
                <a:extLst>
                  <a:ext uri="{0D108BD9-81ED-4DB2-BD59-A6C34878D82A}">
                    <a16:rowId xmlns:a16="http://schemas.microsoft.com/office/drawing/2014/main" val="2388166363"/>
                  </a:ext>
                </a:extLst>
              </a:tr>
              <a:tr h="0">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Future telecon</a:t>
                      </a:r>
                    </a:p>
                  </a:txBody>
                  <a:tcPr marT="45712" marB="45712"/>
                </a:tc>
                <a:extLst>
                  <a:ext uri="{0D108BD9-81ED-4DB2-BD59-A6C34878D82A}">
                    <a16:rowId xmlns:a16="http://schemas.microsoft.com/office/drawing/2014/main" val="1339170413"/>
                  </a:ext>
                </a:extLst>
              </a:tr>
              <a:tr h="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Future telecon</a:t>
                      </a:r>
                    </a:p>
                  </a:txBody>
                  <a:tcPr marT="45712" marB="45712"/>
                </a:tc>
                <a:extLst>
                  <a:ext uri="{0D108BD9-81ED-4DB2-BD59-A6C34878D82A}">
                    <a16:rowId xmlns:a16="http://schemas.microsoft.com/office/drawing/2014/main" val="1078184603"/>
                  </a:ext>
                </a:extLst>
              </a:tr>
            </a:tbl>
          </a:graphicData>
        </a:graphic>
      </p:graphicFrame>
    </p:spTree>
    <p:extLst>
      <p:ext uri="{BB962C8B-B14F-4D97-AF65-F5344CB8AC3E}">
        <p14:creationId xmlns:p14="http://schemas.microsoft.com/office/powerpoint/2010/main" val="32372863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4108053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11-24-214r2 for CIDs 1110, 1147, 1011, 1076, 1220, 1221, 1222, and 1226 (8 total). </a:t>
            </a:r>
          </a:p>
          <a:p>
            <a:endParaRPr lang="en-US" dirty="0"/>
          </a:p>
          <a:p>
            <a:r>
              <a:rPr lang="en-US" dirty="0"/>
              <a:t>Results (Y/N/A): </a:t>
            </a:r>
            <a:r>
              <a:rPr lang="en-US" b="0" dirty="0"/>
              <a:t>5/0/0</a:t>
            </a:r>
            <a:endParaRPr lang="en-US" dirty="0"/>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7666452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Feb.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994167590"/>
              </p:ext>
            </p:extLst>
          </p:nvPr>
        </p:nvGraphicFramePr>
        <p:xfrm>
          <a:off x="563035" y="1556792"/>
          <a:ext cx="10460566" cy="3850004"/>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263687">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Follow up (for completion)</a:t>
                      </a:r>
                    </a:p>
                  </a:txBody>
                  <a:tcPr marT="45712" marB="45712"/>
                </a:tc>
                <a:extLst>
                  <a:ext uri="{0D108BD9-81ED-4DB2-BD59-A6C34878D82A}">
                    <a16:rowId xmlns:a16="http://schemas.microsoft.com/office/drawing/2014/main" val="1114861354"/>
                  </a:ext>
                </a:extLst>
              </a:tr>
              <a:tr h="263687">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3181795505"/>
                  </a:ext>
                </a:extLst>
              </a:tr>
              <a:tr h="391025">
                <a:tc>
                  <a:txBody>
                    <a:bodyPr/>
                    <a:lstStyle/>
                    <a:p>
                      <a:r>
                        <a:rPr lang="en-US" sz="1400" dirty="0"/>
                        <a:t>11-24-0257</a:t>
                      </a:r>
                    </a:p>
                  </a:txBody>
                  <a:tcPr marT="45712" marB="45712"/>
                </a:tc>
                <a:tc>
                  <a:txBody>
                    <a:bodyPr/>
                    <a:lstStyle/>
                    <a:p>
                      <a:r>
                        <a:rPr lang="en-US" sz="1400" dirty="0"/>
                        <a:t>Jonathan Segev</a:t>
                      </a:r>
                    </a:p>
                  </a:txBody>
                  <a:tcPr marT="45712" marB="45712"/>
                </a:tc>
                <a:tc>
                  <a:txBody>
                    <a:bodyPr/>
                    <a:lstStyle/>
                    <a:p>
                      <a:r>
                        <a:rPr lang="en-US" sz="1400" dirty="0"/>
                        <a:t>Various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a:ln>
                            <a:noFill/>
                          </a:ln>
                          <a:solidFill>
                            <a:srgbClr val="000000"/>
                          </a:solidFill>
                          <a:effectLst/>
                          <a:uLnTx/>
                          <a:uFillTx/>
                          <a:latin typeface="Times New Roman"/>
                          <a:ea typeface="MS Gothic"/>
                          <a:cs typeface="+mn-cs"/>
                        </a:rPr>
                        <a:t> time</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872900943"/>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a:ln>
                            <a:noFill/>
                          </a:ln>
                          <a:solidFill>
                            <a:srgbClr val="000000"/>
                          </a:solidFill>
                          <a:effectLst/>
                          <a:uLnTx/>
                          <a:uFillTx/>
                          <a:latin typeface="Times New Roman"/>
                          <a:ea typeface="MS Gothic"/>
                          <a:cs typeface="+mn-cs"/>
                        </a:rPr>
                        <a:t> time</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022209846"/>
                  </a:ext>
                </a:extLst>
              </a:tr>
              <a:tr h="391025">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 min (2</a:t>
                      </a:r>
                      <a:r>
                        <a:rPr lang="en-US" sz="1400" baseline="30000" dirty="0"/>
                        <a:t>nd</a:t>
                      </a:r>
                      <a:r>
                        <a:rPr lang="en-US" sz="1400" dirty="0"/>
                        <a:t> review)</a:t>
                      </a:r>
                    </a:p>
                  </a:txBody>
                  <a:tcPr marT="45712" marB="45712"/>
                </a:tc>
                <a:extLst>
                  <a:ext uri="{0D108BD9-81ED-4DB2-BD59-A6C34878D82A}">
                    <a16:rowId xmlns:a16="http://schemas.microsoft.com/office/drawing/2014/main" val="4255059401"/>
                  </a:ext>
                </a:extLst>
              </a:tr>
              <a:tr h="195513">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a:ln>
                            <a:noFill/>
                          </a:ln>
                          <a:solidFill>
                            <a:srgbClr val="000000"/>
                          </a:solidFill>
                          <a:effectLst/>
                          <a:uLnTx/>
                          <a:uFillTx/>
                          <a:latin typeface="Times New Roman"/>
                          <a:ea typeface="MS Gothic"/>
                          <a:cs typeface="+mn-cs"/>
                        </a:rPr>
                        <a:t> time</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967960419"/>
                  </a:ext>
                </a:extLst>
              </a:tr>
              <a:tr h="391025">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a:ln>
                            <a:noFill/>
                          </a:ln>
                          <a:solidFill>
                            <a:srgbClr val="000000"/>
                          </a:solidFill>
                          <a:effectLst/>
                          <a:uLnTx/>
                          <a:uFillTx/>
                          <a:latin typeface="Times New Roman"/>
                          <a:ea typeface="MS Gothic"/>
                          <a:cs typeface="+mn-cs"/>
                        </a:rPr>
                        <a:t> time</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92044796"/>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235792654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 (2hrs)</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 (2hrs)</a:t>
            </a:r>
          </a:p>
          <a:p>
            <a:pPr lvl="1">
              <a:buFont typeface="Arial" panose="020B0604020202020204" pitchFamily="34" charset="0"/>
              <a:buChar char="•"/>
            </a:pPr>
            <a:r>
              <a:rPr lang="en-US" altLang="en-US" kern="0" dirty="0"/>
              <a:t>Thu. Feb. 29</a:t>
            </a:r>
            <a:r>
              <a:rPr lang="en-US" altLang="en-US" kern="0" baseline="30000" dirty="0"/>
              <a:t>th</a:t>
            </a:r>
            <a:r>
              <a:rPr lang="en-US" altLang="en-US" kern="0" dirty="0"/>
              <a:t> 11:00am PT/ 14:00 ET (1:30hrs)*</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 </a:t>
            </a:r>
            <a:r>
              <a:rPr lang="en-US" altLang="en-US" kern="0" dirty="0"/>
              <a:t>(2hrs) </a:t>
            </a:r>
          </a:p>
          <a:p>
            <a:pPr lvl="1">
              <a:buFont typeface="Arial" panose="020B0604020202020204" pitchFamily="34" charset="0"/>
              <a:buChar char="•"/>
            </a:pPr>
            <a:r>
              <a:rPr lang="en-US" altLang="en-US" kern="0" dirty="0"/>
              <a:t>Thu. March 7</a:t>
            </a:r>
            <a:r>
              <a:rPr lang="en-US" altLang="en-US" kern="0" baseline="30000" dirty="0"/>
              <a:t>th</a:t>
            </a:r>
            <a:r>
              <a:rPr lang="en-US" altLang="en-US" kern="0" dirty="0"/>
              <a:t> 11:00am PT/ 14:00 ET (1:30hrs)*</a:t>
            </a:r>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45117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0978400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18501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20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58848517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20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2900059007"/>
              </p:ext>
            </p:extLst>
          </p:nvPr>
        </p:nvGraphicFramePr>
        <p:xfrm>
          <a:off x="563035" y="1556792"/>
          <a:ext cx="10460566" cy="355040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263687">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3181795505"/>
                  </a:ext>
                </a:extLst>
              </a:tr>
              <a:tr h="391025">
                <a:tc>
                  <a:txBody>
                    <a:bodyPr/>
                    <a:lstStyle/>
                    <a:p>
                      <a:r>
                        <a:rPr lang="en-US" sz="1400" dirty="0"/>
                        <a:t>11-24-0257</a:t>
                      </a:r>
                    </a:p>
                  </a:txBody>
                  <a:tcPr marT="45712" marB="45712"/>
                </a:tc>
                <a:tc>
                  <a:txBody>
                    <a:bodyPr/>
                    <a:lstStyle/>
                    <a:p>
                      <a:r>
                        <a:rPr lang="en-US" sz="1400" dirty="0"/>
                        <a:t>Jonathan Segev</a:t>
                      </a:r>
                    </a:p>
                  </a:txBody>
                  <a:tcPr marT="45712" marB="45712"/>
                </a:tc>
                <a:tc>
                  <a:txBody>
                    <a:bodyPr/>
                    <a:lstStyle/>
                    <a:p>
                      <a:r>
                        <a:rPr lang="en-US" sz="1400" dirty="0"/>
                        <a:t>Various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20min</a:t>
                      </a:r>
                    </a:p>
                  </a:txBody>
                  <a:tcPr marT="45712" marB="45712"/>
                </a:tc>
                <a:extLst>
                  <a:ext uri="{0D108BD9-81ED-4DB2-BD59-A6C34878D82A}">
                    <a16:rowId xmlns:a16="http://schemas.microsoft.com/office/drawing/2014/main" val="2872900943"/>
                  </a:ext>
                </a:extLst>
              </a:tr>
              <a:tr h="391025">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40min</a:t>
                      </a:r>
                    </a:p>
                  </a:txBody>
                  <a:tcPr marT="45712" marB="45712"/>
                </a:tc>
                <a:extLst>
                  <a:ext uri="{0D108BD9-81ED-4DB2-BD59-A6C34878D82A}">
                    <a16:rowId xmlns:a16="http://schemas.microsoft.com/office/drawing/2014/main" val="4008190257"/>
                  </a:ext>
                </a:extLst>
              </a:tr>
              <a:tr h="195513">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4255059401"/>
                  </a:ext>
                </a:extLst>
              </a:tr>
              <a:tr h="195513">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Future call </a:t>
                      </a:r>
                    </a:p>
                  </a:txBody>
                  <a:tcPr marT="45712" marB="45712"/>
                </a:tc>
                <a:extLst>
                  <a:ext uri="{0D108BD9-81ED-4DB2-BD59-A6C34878D82A}">
                    <a16:rowId xmlns:a16="http://schemas.microsoft.com/office/drawing/2014/main" val="2967960419"/>
                  </a:ext>
                </a:extLst>
              </a:tr>
              <a:tr h="195513">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Future call </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92044796"/>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Future call</a:t>
                      </a:r>
                    </a:p>
                  </a:txBody>
                  <a:tcPr marT="45712" marB="45712"/>
                </a:tc>
                <a:extLst>
                  <a:ext uri="{0D108BD9-81ED-4DB2-BD59-A6C34878D82A}">
                    <a16:rowId xmlns:a16="http://schemas.microsoft.com/office/drawing/2014/main" val="459891220"/>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a:ea typeface="MS Gothic"/>
                          <a:cs typeface="+mn-cs"/>
                        </a:rPr>
                        <a:t>Future call</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1258295538"/>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Future call</a:t>
                      </a:r>
                    </a:p>
                  </a:txBody>
                  <a:tcPr marT="45712" marB="45712"/>
                </a:tc>
                <a:extLst>
                  <a:ext uri="{0D108BD9-81ED-4DB2-BD59-A6C34878D82A}">
                    <a16:rowId xmlns:a16="http://schemas.microsoft.com/office/drawing/2014/main" val="2798723718"/>
                  </a:ext>
                </a:extLst>
              </a:tr>
            </a:tbl>
          </a:graphicData>
        </a:graphic>
      </p:graphicFrame>
    </p:spTree>
    <p:extLst>
      <p:ext uri="{BB962C8B-B14F-4D97-AF65-F5344CB8AC3E}">
        <p14:creationId xmlns:p14="http://schemas.microsoft.com/office/powerpoint/2010/main" val="52310585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6851386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11-24-155r2 for CIDs 1357, 1006, 1089, 1119, 1120, 1127, 1369 (total of 7). </a:t>
            </a:r>
          </a:p>
          <a:p>
            <a:endParaRPr lang="en-US" dirty="0"/>
          </a:p>
          <a:p>
            <a:r>
              <a:rPr lang="en-US" dirty="0"/>
              <a:t>Results (Y/N/A): 6/0/0</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46253027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11-24-257r1 for CIDs 1358, 1090, 1121, 1128, 1129 (total of 5 CIDs). </a:t>
            </a:r>
          </a:p>
          <a:p>
            <a:endParaRPr lang="en-US" dirty="0"/>
          </a:p>
          <a:p>
            <a:r>
              <a:rPr lang="en-US" dirty="0"/>
              <a:t>Results (Y/N/A): 7/0/0</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64548169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Feb.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456050414"/>
              </p:ext>
            </p:extLst>
          </p:nvPr>
        </p:nvGraphicFramePr>
        <p:xfrm>
          <a:off x="563035" y="1556792"/>
          <a:ext cx="10460566" cy="3545220"/>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263687">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For completion.</a:t>
                      </a:r>
                    </a:p>
                  </a:txBody>
                  <a:tcPr marT="45712" marB="45712"/>
                </a:tc>
                <a:extLst>
                  <a:ext uri="{0D108BD9-81ED-4DB2-BD59-A6C34878D82A}">
                    <a16:rowId xmlns:a16="http://schemas.microsoft.com/office/drawing/2014/main" val="1114861354"/>
                  </a:ext>
                </a:extLst>
              </a:tr>
              <a:tr h="263687">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Follow up (for completion)</a:t>
                      </a:r>
                    </a:p>
                  </a:txBody>
                  <a:tcPr marT="45712" marB="45712"/>
                </a:tc>
                <a:extLst>
                  <a:ext uri="{0D108BD9-81ED-4DB2-BD59-A6C34878D82A}">
                    <a16:rowId xmlns:a16="http://schemas.microsoft.com/office/drawing/2014/main" val="3181795505"/>
                  </a:ext>
                </a:extLst>
              </a:tr>
              <a:tr h="391025">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 min (2</a:t>
                      </a:r>
                      <a:r>
                        <a:rPr lang="en-US" sz="1400" baseline="30000" dirty="0"/>
                        <a:t>nd</a:t>
                      </a:r>
                      <a:r>
                        <a:rPr lang="en-US" sz="1400" dirty="0"/>
                        <a:t> review)</a:t>
                      </a:r>
                    </a:p>
                  </a:txBody>
                  <a:tcPr marT="45712" marB="45712"/>
                </a:tc>
                <a:extLst>
                  <a:ext uri="{0D108BD9-81ED-4DB2-BD59-A6C34878D82A}">
                    <a16:rowId xmlns:a16="http://schemas.microsoft.com/office/drawing/2014/main" val="4255059401"/>
                  </a:ext>
                </a:extLst>
              </a:tr>
              <a:tr h="391025">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92044796"/>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1258295538"/>
                  </a:ext>
                </a:extLst>
              </a:tr>
              <a:tr h="391025">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470371594"/>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34136578"/>
                  </a:ext>
                </a:extLst>
              </a:tr>
            </a:tbl>
          </a:graphicData>
        </a:graphic>
      </p:graphicFrame>
    </p:spTree>
    <p:extLst>
      <p:ext uri="{BB962C8B-B14F-4D97-AF65-F5344CB8AC3E}">
        <p14:creationId xmlns:p14="http://schemas.microsoft.com/office/powerpoint/2010/main" val="113277058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 (2hrs)</a:t>
            </a:r>
          </a:p>
          <a:p>
            <a:pPr lvl="1">
              <a:buFont typeface="Arial" panose="020B0604020202020204" pitchFamily="34" charset="0"/>
              <a:buChar char="•"/>
            </a:pPr>
            <a:r>
              <a:rPr lang="en-US" altLang="en-US" kern="0" dirty="0"/>
              <a:t>Thu. Feb. 29</a:t>
            </a:r>
            <a:r>
              <a:rPr lang="en-US" altLang="en-US" kern="0" baseline="30000" dirty="0"/>
              <a:t>th</a:t>
            </a:r>
            <a:r>
              <a:rPr lang="en-US" altLang="en-US" kern="0" dirty="0"/>
              <a:t> 11:00am PT/ 14:00 ET (1:30hrs)*</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 </a:t>
            </a:r>
            <a:r>
              <a:rPr lang="en-US" altLang="en-US" kern="0" dirty="0"/>
              <a:t>(2hrs) </a:t>
            </a:r>
          </a:p>
          <a:p>
            <a:pPr lvl="1">
              <a:buFont typeface="Arial" panose="020B0604020202020204" pitchFamily="34" charset="0"/>
              <a:buChar char="•"/>
            </a:pPr>
            <a:r>
              <a:rPr lang="en-US" altLang="en-US" kern="0" dirty="0"/>
              <a:t>Thu. March 7</a:t>
            </a:r>
            <a:r>
              <a:rPr lang="en-US" altLang="en-US" kern="0" baseline="30000" dirty="0"/>
              <a:t>th</a:t>
            </a:r>
            <a:r>
              <a:rPr lang="en-US" altLang="en-US" kern="0" dirty="0"/>
              <a:t> 11:00am PT/ 14:00 ET (1:30hrs)*</a:t>
            </a:r>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59081171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8944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77326223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27</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5426120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27</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2165059082"/>
              </p:ext>
            </p:extLst>
          </p:nvPr>
        </p:nvGraphicFramePr>
        <p:xfrm>
          <a:off x="563035" y="1556792"/>
          <a:ext cx="10460566" cy="3423284"/>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263687">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30min </a:t>
                      </a:r>
                    </a:p>
                  </a:txBody>
                  <a:tcPr marT="45712" marB="45712"/>
                </a:tc>
                <a:extLst>
                  <a:ext uri="{0D108BD9-81ED-4DB2-BD59-A6C34878D82A}">
                    <a16:rowId xmlns:a16="http://schemas.microsoft.com/office/drawing/2014/main" val="3181795505"/>
                  </a:ext>
                </a:extLst>
              </a:tr>
              <a:tr h="391025">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2872900943"/>
                  </a:ext>
                </a:extLst>
              </a:tr>
              <a:tr h="391025">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4255059401"/>
                  </a:ext>
                </a:extLst>
              </a:tr>
              <a:tr h="195513">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967960419"/>
                  </a:ext>
                </a:extLst>
              </a:tr>
              <a:tr h="195513">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92044796"/>
                  </a:ext>
                </a:extLst>
              </a:tr>
              <a:tr h="195513">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59891220"/>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1258295538"/>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798723718"/>
                  </a:ext>
                </a:extLst>
              </a:tr>
            </a:tbl>
          </a:graphicData>
        </a:graphic>
      </p:graphicFrame>
    </p:spTree>
    <p:extLst>
      <p:ext uri="{BB962C8B-B14F-4D97-AF65-F5344CB8AC3E}">
        <p14:creationId xmlns:p14="http://schemas.microsoft.com/office/powerpoint/2010/main" val="26478259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48012579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11-24-0285r1 for CIDs 1323, 1329, 1332, 1333, 1337, 1395, 1396, and 1340 (total of 8 CIDs). </a:t>
            </a:r>
          </a:p>
          <a:p>
            <a:endParaRPr lang="en-US" dirty="0"/>
          </a:p>
          <a:p>
            <a:r>
              <a:rPr lang="en-US" dirty="0"/>
              <a:t>Results (Y/N/A): </a:t>
            </a:r>
            <a:r>
              <a:rPr lang="en-US" b="0" dirty="0"/>
              <a:t>8/0/0</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84606273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11-24-0215r2 for CIDs 1136, 1010, 1045, 1046, 1165, 1229, 1231, 1243, 1244, 1246, 1247, 1249, and 1250 (13 total). </a:t>
            </a:r>
          </a:p>
          <a:p>
            <a:endParaRPr lang="en-US" dirty="0"/>
          </a:p>
          <a:p>
            <a:r>
              <a:rPr lang="en-US" dirty="0"/>
              <a:t>Results (Y/N/A): </a:t>
            </a:r>
            <a:r>
              <a:rPr lang="en-US" b="0" dirty="0"/>
              <a:t>8/0/1</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68888283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Feb.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3326179570"/>
              </p:ext>
            </p:extLst>
          </p:nvPr>
        </p:nvGraphicFramePr>
        <p:xfrm>
          <a:off x="563035" y="1556792"/>
          <a:ext cx="10460566" cy="2722292"/>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For completion.</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 min (2</a:t>
                      </a:r>
                      <a:r>
                        <a:rPr lang="en-US" sz="1400" baseline="30000" dirty="0"/>
                        <a:t>nd</a:t>
                      </a:r>
                      <a:r>
                        <a:rPr lang="en-US" sz="1400" dirty="0"/>
                        <a:t> review)</a:t>
                      </a:r>
                    </a:p>
                  </a:txBody>
                  <a:tcPr marT="45712" marB="45712"/>
                </a:tc>
                <a:extLst>
                  <a:ext uri="{0D108BD9-81ED-4DB2-BD59-A6C34878D82A}">
                    <a16:rowId xmlns:a16="http://schemas.microsoft.com/office/drawing/2014/main" val="4255059401"/>
                  </a:ext>
                </a:extLst>
              </a:tr>
              <a:tr h="391025">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92044796"/>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1258295538"/>
                  </a:ext>
                </a:extLst>
              </a:tr>
              <a:tr h="391025">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470371594"/>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34136578"/>
                  </a:ext>
                </a:extLst>
              </a:tr>
            </a:tbl>
          </a:graphicData>
        </a:graphic>
      </p:graphicFrame>
    </p:spTree>
    <p:extLst>
      <p:ext uri="{BB962C8B-B14F-4D97-AF65-F5344CB8AC3E}">
        <p14:creationId xmlns:p14="http://schemas.microsoft.com/office/powerpoint/2010/main" val="277202465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Thu. Feb. 29</a:t>
            </a:r>
            <a:r>
              <a:rPr lang="en-US" altLang="en-US" kern="0" baseline="30000" dirty="0"/>
              <a:t>th</a:t>
            </a:r>
            <a:r>
              <a:rPr lang="en-US" altLang="en-US" kern="0" dirty="0"/>
              <a:t> 11:00am PT/ 14:00 ET (1:30hrs)*</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 </a:t>
            </a:r>
            <a:r>
              <a:rPr lang="en-US" altLang="en-US" kern="0" dirty="0"/>
              <a:t>(2hrs) </a:t>
            </a:r>
          </a:p>
          <a:p>
            <a:pPr lvl="1">
              <a:buFont typeface="Arial" panose="020B0604020202020204" pitchFamily="34" charset="0"/>
              <a:buChar char="•"/>
            </a:pPr>
            <a:r>
              <a:rPr lang="en-US" altLang="en-US" kern="0" dirty="0"/>
              <a:t>Thu. March 7</a:t>
            </a:r>
            <a:r>
              <a:rPr lang="en-US" altLang="en-US" kern="0" baseline="30000" dirty="0"/>
              <a:t>th</a:t>
            </a:r>
            <a:r>
              <a:rPr lang="en-US" altLang="en-US" kern="0" dirty="0"/>
              <a:t> 11:00am PT/ 14:00 ET (1:30hrs)*</a:t>
            </a:r>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47461037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181433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821092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29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90372774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29</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3671262985"/>
              </p:ext>
            </p:extLst>
          </p:nvPr>
        </p:nvGraphicFramePr>
        <p:xfrm>
          <a:off x="563035" y="1556792"/>
          <a:ext cx="10460566" cy="2727475"/>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30min for completion. </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30min</a:t>
                      </a:r>
                    </a:p>
                  </a:txBody>
                  <a:tcPr marT="45712" marB="45712"/>
                </a:tc>
                <a:extLst>
                  <a:ext uri="{0D108BD9-81ED-4DB2-BD59-A6C34878D82A}">
                    <a16:rowId xmlns:a16="http://schemas.microsoft.com/office/drawing/2014/main" val="4255059401"/>
                  </a:ext>
                </a:extLst>
              </a:tr>
              <a:tr h="195513">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15min</a:t>
                      </a:r>
                    </a:p>
                  </a:txBody>
                  <a:tcPr marT="45712" marB="45712"/>
                </a:tc>
                <a:extLst>
                  <a:ext uri="{0D108BD9-81ED-4DB2-BD59-A6C34878D82A}">
                    <a16:rowId xmlns:a16="http://schemas.microsoft.com/office/drawing/2014/main" val="2967960419"/>
                  </a:ext>
                </a:extLst>
              </a:tr>
              <a:tr h="195513">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35min (as time permits)</a:t>
                      </a:r>
                    </a:p>
                  </a:txBody>
                  <a:tcPr marT="45712" marB="45712"/>
                </a:tc>
                <a:extLst>
                  <a:ext uri="{0D108BD9-81ED-4DB2-BD59-A6C34878D82A}">
                    <a16:rowId xmlns:a16="http://schemas.microsoft.com/office/drawing/2014/main" val="3392044796"/>
                  </a:ext>
                </a:extLst>
              </a:tr>
              <a:tr h="195513">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459891220"/>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1258295538"/>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798723718"/>
                  </a:ext>
                </a:extLst>
              </a:tr>
            </a:tbl>
          </a:graphicData>
        </a:graphic>
      </p:graphicFrame>
    </p:spTree>
    <p:extLst>
      <p:ext uri="{BB962C8B-B14F-4D97-AF65-F5344CB8AC3E}">
        <p14:creationId xmlns:p14="http://schemas.microsoft.com/office/powerpoint/2010/main" val="31727676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61058489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11-24-??r? for CIDs ???(total of ? CIDs). </a:t>
            </a:r>
          </a:p>
          <a:p>
            <a:endParaRPr lang="en-US" dirty="0"/>
          </a:p>
          <a:p>
            <a:r>
              <a:rPr lang="en-US" dirty="0"/>
              <a:t>Results (Y/N/A):</a:t>
            </a:r>
            <a:endParaRPr lang="en-US" b="0" dirty="0"/>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6801345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Feb.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722292"/>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For completion.</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 min (2</a:t>
                      </a:r>
                      <a:r>
                        <a:rPr lang="en-US" sz="1400" baseline="30000" dirty="0"/>
                        <a:t>nd</a:t>
                      </a:r>
                      <a:r>
                        <a:rPr lang="en-US" sz="1400" dirty="0"/>
                        <a:t> review)</a:t>
                      </a:r>
                    </a:p>
                  </a:txBody>
                  <a:tcPr marT="45712" marB="45712"/>
                </a:tc>
                <a:extLst>
                  <a:ext uri="{0D108BD9-81ED-4DB2-BD59-A6C34878D82A}">
                    <a16:rowId xmlns:a16="http://schemas.microsoft.com/office/drawing/2014/main" val="4255059401"/>
                  </a:ext>
                </a:extLst>
              </a:tr>
              <a:tr h="391025">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92044796"/>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1258295538"/>
                  </a:ext>
                </a:extLst>
              </a:tr>
              <a:tr h="391025">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470371594"/>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34136578"/>
                  </a:ext>
                </a:extLst>
              </a:tr>
            </a:tbl>
          </a:graphicData>
        </a:graphic>
      </p:graphicFrame>
    </p:spTree>
    <p:extLst>
      <p:ext uri="{BB962C8B-B14F-4D97-AF65-F5344CB8AC3E}">
        <p14:creationId xmlns:p14="http://schemas.microsoft.com/office/powerpoint/2010/main" val="108489457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 </a:t>
            </a:r>
            <a:r>
              <a:rPr lang="en-US" altLang="en-US" kern="0" dirty="0"/>
              <a:t>(2hrs) </a:t>
            </a:r>
          </a:p>
          <a:p>
            <a:pPr lvl="1">
              <a:buFont typeface="Arial" panose="020B0604020202020204" pitchFamily="34" charset="0"/>
              <a:buChar char="•"/>
            </a:pPr>
            <a:r>
              <a:rPr lang="en-US" altLang="en-US" kern="0" dirty="0"/>
              <a:t>Thu. March 7</a:t>
            </a:r>
            <a:r>
              <a:rPr lang="en-US" altLang="en-US" kern="0" baseline="30000" dirty="0"/>
              <a:t>th</a:t>
            </a:r>
            <a:r>
              <a:rPr lang="en-US" altLang="en-US" kern="0" dirty="0"/>
              <a:t> 11:00am PT/ 14:00 ET (1:30hrs)*</a:t>
            </a:r>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27619266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19972779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72023006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Feb.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21284206"/>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139308</TotalTime>
  <Words>9210</Words>
  <Application>Microsoft Office PowerPoint</Application>
  <PresentationFormat>Widescreen</PresentationFormat>
  <Paragraphs>1762</Paragraphs>
  <Slides>113</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113</vt:i4>
      </vt:variant>
    </vt:vector>
  </HeadingPairs>
  <TitlesOfParts>
    <vt:vector size="123"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January Interim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Jan. IEEE  802.11 Interim Meeting Week Agenda</vt:lpstr>
      <vt:lpstr>Submission List for the week</vt:lpstr>
      <vt:lpstr>Jan. IEEE Meeting –  Jan. 15th </vt:lpstr>
      <vt:lpstr>Submission List for the Jan. 15th meeting</vt:lpstr>
      <vt:lpstr>Motions</vt:lpstr>
      <vt:lpstr>Review Submissions</vt:lpstr>
      <vt:lpstr>Submission 11-23-2054</vt:lpstr>
      <vt:lpstr>PowerPoint Presentation</vt:lpstr>
      <vt:lpstr>Jan. IEEE Meeting –  Jan. 16th </vt:lpstr>
      <vt:lpstr>Submission List for the Jan. 16th meeting</vt:lpstr>
      <vt:lpstr>Review Submissions</vt:lpstr>
      <vt:lpstr>PowerPoint Presentation</vt:lpstr>
      <vt:lpstr>Jan. IEEE Meeting –  Jan. 17th</vt:lpstr>
      <vt:lpstr>Submission List for the Jan. 17th meeting</vt:lpstr>
      <vt:lpstr>AOB</vt:lpstr>
      <vt:lpstr>PowerPoint Presentation</vt:lpstr>
      <vt:lpstr>Jan. IEEE Meeting –  Jan. 18th</vt:lpstr>
      <vt:lpstr>Submission List for the Jan. 18th</vt:lpstr>
      <vt:lpstr>Review Submissions</vt:lpstr>
      <vt:lpstr>TGbk Projected Timeline (option 1)</vt:lpstr>
      <vt:lpstr>TGbk Projected Timeline (option 2)</vt:lpstr>
      <vt:lpstr>Scheduled TGbk telecons</vt:lpstr>
      <vt:lpstr>Status and Meeting Week Progress</vt:lpstr>
      <vt:lpstr>PowerPoint Presentation</vt:lpstr>
      <vt:lpstr>PowerPoint Presentation</vt:lpstr>
      <vt:lpstr>Jan. 30th Telecon</vt:lpstr>
      <vt:lpstr>Submission List for the Jan. 30th Telecon</vt:lpstr>
      <vt:lpstr>Review Submissions</vt:lpstr>
      <vt:lpstr>Submission pipeline</vt:lpstr>
      <vt:lpstr>Scheduled TGbk telecons</vt:lpstr>
      <vt:lpstr>PowerPoint Presentation</vt:lpstr>
      <vt:lpstr>PowerPoint Presentation</vt:lpstr>
      <vt:lpstr>Feb. 6th Telecon</vt:lpstr>
      <vt:lpstr>Submission List for the Feb. 6th Telecon</vt:lpstr>
      <vt:lpstr>Review Submissions</vt:lpstr>
      <vt:lpstr>Submission 11-24-213</vt:lpstr>
      <vt:lpstr>Submission 11-24-212</vt:lpstr>
      <vt:lpstr>Submission pipeline</vt:lpstr>
      <vt:lpstr>Scheduled TGbk telecons</vt:lpstr>
      <vt:lpstr>PowerPoint Presentation</vt:lpstr>
      <vt:lpstr>PowerPoint Presentation</vt:lpstr>
      <vt:lpstr>Feb. 13th Telecon</vt:lpstr>
      <vt:lpstr>Submission List for the Feb. 13th Telecon</vt:lpstr>
      <vt:lpstr>Review Submissions</vt:lpstr>
      <vt:lpstr>Submission 11-24-214</vt:lpstr>
      <vt:lpstr>Submission pipeline</vt:lpstr>
      <vt:lpstr>Scheduled TGbk telecons</vt:lpstr>
      <vt:lpstr>PowerPoint Presentation</vt:lpstr>
      <vt:lpstr>PowerPoint Presentation</vt:lpstr>
      <vt:lpstr>Feb. 20th Telecon</vt:lpstr>
      <vt:lpstr>Submission List for the Feb. 20th Telecon</vt:lpstr>
      <vt:lpstr>Review Submissions</vt:lpstr>
      <vt:lpstr>Submission 11-24-155</vt:lpstr>
      <vt:lpstr>Submission 11-24-257</vt:lpstr>
      <vt:lpstr>Submission pipeline</vt:lpstr>
      <vt:lpstr>Scheduled TGbk telecons</vt:lpstr>
      <vt:lpstr>PowerPoint Presentation</vt:lpstr>
      <vt:lpstr>PowerPoint Presentation</vt:lpstr>
      <vt:lpstr>Feb. 27th Telecon</vt:lpstr>
      <vt:lpstr>Submission List for the Feb. 27th Telecon</vt:lpstr>
      <vt:lpstr>Review Submissions</vt:lpstr>
      <vt:lpstr>Submission 11-24-285</vt:lpstr>
      <vt:lpstr>Submission 11-24-215</vt:lpstr>
      <vt:lpstr>Submission pipeline</vt:lpstr>
      <vt:lpstr>Scheduled TGbk telecons</vt:lpstr>
      <vt:lpstr>PowerPoint Presentation</vt:lpstr>
      <vt:lpstr>PowerPoint Presentation</vt:lpstr>
      <vt:lpstr>Feb. 29th Telecon</vt:lpstr>
      <vt:lpstr>Submission List for the Feb. 29th Telecon</vt:lpstr>
      <vt:lpstr>Review Submissions</vt:lpstr>
      <vt:lpstr>Submission 11-24-??</vt:lpstr>
      <vt:lpstr>Submission pipeline</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753</cp:revision>
  <cp:lastPrinted>1601-01-01T00:00:00Z</cp:lastPrinted>
  <dcterms:created xsi:type="dcterms:W3CDTF">2018-08-06T10:28:59Z</dcterms:created>
  <dcterms:modified xsi:type="dcterms:W3CDTF">2024-02-28T17:30:24Z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