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3" r:id="rId52"/>
    <p:sldId id="2590" r:id="rId53"/>
    <p:sldId id="2591" r:id="rId54"/>
    <p:sldId id="2592" r:id="rId55"/>
    <p:sldId id="2594" r:id="rId56"/>
    <p:sldId id="2595" r:id="rId57"/>
    <p:sldId id="2596" r:id="rId58"/>
    <p:sldId id="2601" r:id="rId59"/>
    <p:sldId id="2602" r:id="rId60"/>
    <p:sldId id="2597" r:id="rId61"/>
    <p:sldId id="2598" r:id="rId62"/>
    <p:sldId id="2599" r:id="rId63"/>
    <p:sldId id="2600" r:id="rId64"/>
    <p:sldId id="2603" r:id="rId65"/>
    <p:sldId id="2604" r:id="rId66"/>
    <p:sldId id="2605" r:id="rId67"/>
    <p:sldId id="2612" r:id="rId68"/>
    <p:sldId id="2608" r:id="rId69"/>
    <p:sldId id="2609" r:id="rId70"/>
    <p:sldId id="2610" r:id="rId71"/>
    <p:sldId id="2611" r:id="rId72"/>
    <p:sldId id="2613" r:id="rId73"/>
    <p:sldId id="2614" r:id="rId74"/>
    <p:sldId id="2615" r:id="rId75"/>
    <p:sldId id="2621" r:id="rId76"/>
    <p:sldId id="2616" r:id="rId77"/>
    <p:sldId id="2617" r:id="rId78"/>
    <p:sldId id="2618" r:id="rId79"/>
    <p:sldId id="2619" r:id="rId80"/>
    <p:sldId id="2620" r:id="rId81"/>
    <p:sldId id="2552" r:id="rId82"/>
    <p:sldId id="315" r:id="rId83"/>
    <p:sldId id="312" r:id="rId84"/>
    <p:sldId id="318" r:id="rId85"/>
    <p:sldId id="472" r:id="rId86"/>
    <p:sldId id="473" r:id="rId87"/>
    <p:sldId id="474" r:id="rId88"/>
    <p:sldId id="480" r:id="rId89"/>
    <p:sldId id="259" r:id="rId90"/>
    <p:sldId id="260" r:id="rId91"/>
    <p:sldId id="261" r:id="rId92"/>
    <p:sldId id="2525" r:id="rId93"/>
    <p:sldId id="2555" r:id="rId94"/>
    <p:sldId id="2556" r:id="rId95"/>
    <p:sldId id="2557" r:id="rId96"/>
    <p:sldId id="2558"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3"/>
            <p14:sldId id="2590"/>
            <p14:sldId id="2591"/>
            <p14:sldId id="2592"/>
          </p14:sldIdLst>
        </p14:section>
        <p14:section name="Feb. 6th Telecon" id="{E383D91C-3D01-422D-BF0E-550844B0B4B5}">
          <p14:sldIdLst>
            <p14:sldId id="2594"/>
            <p14:sldId id="2595"/>
            <p14:sldId id="2596"/>
            <p14:sldId id="2601"/>
            <p14:sldId id="2602"/>
            <p14:sldId id="2597"/>
            <p14:sldId id="2598"/>
            <p14:sldId id="2599"/>
            <p14:sldId id="2600"/>
          </p14:sldIdLst>
        </p14:section>
        <p14:section name="Feb. 13th Telecon" id="{AC313C12-B78D-47E9-9853-856727F84D00}">
          <p14:sldIdLst>
            <p14:sldId id="2603"/>
            <p14:sldId id="2604"/>
            <p14:sldId id="2605"/>
            <p14:sldId id="2612"/>
            <p14:sldId id="2608"/>
            <p14:sldId id="2609"/>
            <p14:sldId id="2610"/>
            <p14:sldId id="2611"/>
          </p14:sldIdLst>
        </p14:section>
        <p14:section name="Feb. 20th Telecon" id="{828247A5-D9D9-48BF-A805-343072486179}">
          <p14:sldIdLst>
            <p14:sldId id="2613"/>
            <p14:sldId id="2614"/>
            <p14:sldId id="2615"/>
            <p14:sldId id="2621"/>
            <p14:sldId id="2616"/>
            <p14:sldId id="2617"/>
            <p14:sldId id="2618"/>
            <p14:sldId id="2619"/>
            <p14:sldId id="2620"/>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0" d="100"/>
          <a:sy n="120" d="100"/>
        </p:scale>
        <p:origin x="4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F6F1081-EB07-49EB-ADBD-A5F75E23C852}"/>
    <pc:docChg chg="modMainMaster">
      <pc:chgData name="Segev, Jonathan" userId="7c67a1b0-8725-4553-8055-0888dbcaef94" providerId="ADAL" clId="{9F6F1081-EB07-49EB-ADBD-A5F75E23C852}" dt="2024-02-20T19:59:38.793" v="1" actId="20577"/>
      <pc:docMkLst>
        <pc:docMk/>
      </pc:docMkLst>
      <pc:sldMasterChg chg="modSp mod">
        <pc:chgData name="Segev, Jonathan" userId="7c67a1b0-8725-4553-8055-0888dbcaef94" providerId="ADAL" clId="{9F6F1081-EB07-49EB-ADBD-A5F75E23C852}" dt="2024-02-20T19:59:38.793" v="1" actId="20577"/>
        <pc:sldMasterMkLst>
          <pc:docMk/>
          <pc:sldMasterMk cId="0" sldId="2147483648"/>
        </pc:sldMasterMkLst>
        <pc:spChg chg="mod">
          <ac:chgData name="Segev, Jonathan" userId="7c67a1b0-8725-4553-8055-0888dbcaef94" providerId="ADAL" clId="{9F6F1081-EB07-49EB-ADBD-A5F75E23C852}" dt="2024-02-20T19:59:38.793"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873827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30456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030386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2024-02-13</a:t>
            </a:r>
          </a:p>
        </p:txBody>
      </p:sp>
      <p:sp>
        <p:nvSpPr>
          <p:cNvPr id="6" name="Date Placeholder 3"/>
          <p:cNvSpPr>
            <a:spLocks noGrp="1"/>
          </p:cNvSpPr>
          <p:nvPr>
            <p:ph type="dt" idx="10"/>
          </p:nvPr>
        </p:nvSpPr>
        <p:spPr/>
        <p:txBody>
          <a:bodyPr/>
          <a:lstStyle/>
          <a:p>
            <a:r>
              <a:rPr lang="en-US"/>
              <a:t>Feb.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725085"/>
              </p:ext>
            </p:extLst>
          </p:nvPr>
        </p:nvGraphicFramePr>
        <p:xfrm>
          <a:off x="914401" y="1268760"/>
          <a:ext cx="10460566" cy="307832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535017074"/>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30957210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73191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50860392"/>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152392">
                <a:tc>
                  <a:txBody>
                    <a:bodyPr/>
                    <a:lstStyle/>
                    <a:p>
                      <a:r>
                        <a:rPr lang="en-US" sz="1400" dirty="0"/>
                        <a:t>11-24-233</a:t>
                      </a:r>
                    </a:p>
                  </a:txBody>
                  <a:tcPr marT="45712" marB="45712"/>
                </a:tc>
                <a:tc>
                  <a:txBody>
                    <a:bodyPr/>
                    <a:lstStyle/>
                    <a:p>
                      <a:r>
                        <a:rPr lang="en-US" sz="1400" dirty="0"/>
                        <a:t>Roy Want</a:t>
                      </a:r>
                    </a:p>
                  </a:txBody>
                  <a:tcPr marT="45712" marB="45712"/>
                </a:tc>
                <a:tc>
                  <a:txBody>
                    <a:bodyPr/>
                    <a:lstStyle/>
                    <a:p>
                      <a:r>
                        <a:rPr lang="en-US" sz="1400" dirty="0"/>
                        <a:t>Editorial comment resolution part 1</a:t>
                      </a:r>
                    </a:p>
                  </a:txBody>
                  <a:tcPr marT="45712" marB="45712"/>
                </a:tc>
                <a:tc>
                  <a:txBody>
                    <a:bodyPr/>
                    <a:lstStyle/>
                    <a:p>
                      <a:r>
                        <a:rPr lang="en-US" sz="1400" dirty="0"/>
                        <a:t>CR</a:t>
                      </a:r>
                    </a:p>
                  </a:txBody>
                  <a:tcPr marT="45712" marB="45712"/>
                </a:tc>
                <a:tc>
                  <a:txBody>
                    <a:bodyPr/>
                    <a:lstStyle/>
                    <a:p>
                      <a:r>
                        <a:rPr lang="en-US" sz="1400" dirty="0"/>
                        <a:t>Special order – 10min</a:t>
                      </a:r>
                    </a:p>
                  </a:txBody>
                  <a:tcPr marT="45712" marB="45712"/>
                </a:tc>
                <a:extLst>
                  <a:ext uri="{0D108BD9-81ED-4DB2-BD59-A6C34878D82A}">
                    <a16:rowId xmlns:a16="http://schemas.microsoft.com/office/drawing/2014/main" val="4288503994"/>
                  </a:ext>
                </a:extLst>
              </a:tr>
              <a:tr h="152392">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2001193650"/>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20 min (1</a:t>
                      </a:r>
                      <a:r>
                        <a:rPr lang="en-US" sz="1400" baseline="30000" dirty="0"/>
                        <a:t>st</a:t>
                      </a:r>
                      <a:r>
                        <a:rPr lang="en-US" sz="1400" dirty="0"/>
                        <a:t> time)</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 min time permits</a:t>
                      </a: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380711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402610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11-24-213r2 for CIDs 1193, 1196, 1198, 1400, 1074, 1027, 1388, 1207, 1389, 1212, 1041, 1366, 1216, 1217, 1109, 1019, and 1075 (17 total).</a:t>
            </a:r>
          </a:p>
          <a:p>
            <a:endParaRPr lang="en-US" dirty="0"/>
          </a:p>
          <a:p>
            <a:r>
              <a:rPr lang="en-US" dirty="0"/>
              <a:t>Results (Y/N/A): 8/0/1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885540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dirty="0"/>
              <a:t>We agree to the resolution identified in document 11-24-212r3 for CIDs 1098, 1099, 1383, 1135, 1023, 1024, 1071, 1385, 1025, 1028, 1386, 1190, 1192, 1131, 1026, and 1073 (16 total).</a:t>
            </a:r>
          </a:p>
          <a:p>
            <a:endParaRPr lang="en-US" dirty="0"/>
          </a:p>
          <a:p>
            <a:r>
              <a:rPr lang="en-US" dirty="0"/>
              <a:t>Results (Y/N/A): 9/0/1</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3153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884632623"/>
              </p:ext>
            </p:extLst>
          </p:nvPr>
        </p:nvGraphicFramePr>
        <p:xfrm>
          <a:off x="914400" y="1981200"/>
          <a:ext cx="10460566" cy="237732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a:t>
                      </a:r>
                      <a:r>
                        <a:rPr lang="en-US" sz="1400" baseline="30000" dirty="0"/>
                        <a:t>nd</a:t>
                      </a:r>
                      <a:r>
                        <a:rPr lang="en-US" sz="1400" dirty="0"/>
                        <a:t> review </a:t>
                      </a:r>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0">
                <a:tc>
                  <a:txBody>
                    <a:bodyPr/>
                    <a:lstStyle/>
                    <a:p>
                      <a:r>
                        <a:rPr lang="en-US" sz="1400" dirty="0"/>
                        <a:t>11-24-233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3184647639"/>
                  </a:ext>
                </a:extLst>
              </a:tr>
            </a:tbl>
          </a:graphicData>
        </a:graphic>
      </p:graphicFrame>
    </p:spTree>
    <p:extLst>
      <p:ext uri="{BB962C8B-B14F-4D97-AF65-F5344CB8AC3E}">
        <p14:creationId xmlns:p14="http://schemas.microsoft.com/office/powerpoint/2010/main" val="472760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13</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055715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32443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76514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Consider motions (11-23-049) (as needed)</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903590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4692091"/>
              </p:ext>
            </p:extLst>
          </p:nvPr>
        </p:nvGraphicFramePr>
        <p:xfrm>
          <a:off x="914401" y="1268760"/>
          <a:ext cx="10460566" cy="411460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52392">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4288503994"/>
                  </a:ext>
                </a:extLst>
              </a:tr>
              <a:tr h="152392">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60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001193650"/>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 40 min (Awaits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600714089"/>
                  </a:ext>
                </a:extLst>
              </a:tr>
              <a:tr h="0">
                <a:tc>
                  <a:txBody>
                    <a:bodyPr/>
                    <a:lstStyle/>
                    <a:p>
                      <a:r>
                        <a:rPr lang="en-US" sz="1400" dirty="0"/>
                        <a:t>11-24-0233</a:t>
                      </a:r>
                    </a:p>
                  </a:txBody>
                  <a:tcPr marT="45712" marB="45712"/>
                </a:tc>
                <a:tc>
                  <a:txBody>
                    <a:bodyPr/>
                    <a:lstStyle/>
                    <a:p>
                      <a:r>
                        <a:rPr lang="en-US" sz="1400" dirty="0"/>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Editorial comment resolution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review</a:t>
                      </a:r>
                    </a:p>
                  </a:txBody>
                  <a:tcPr marT="45712" marB="45712"/>
                </a:tc>
                <a:extLst>
                  <a:ext uri="{0D108BD9-81ED-4DB2-BD59-A6C34878D82A}">
                    <a16:rowId xmlns:a16="http://schemas.microsoft.com/office/drawing/2014/main" val="772378466"/>
                  </a:ext>
                </a:extLst>
              </a:tr>
              <a:tr h="0">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39305059"/>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1761678596"/>
                  </a:ext>
                </a:extLst>
              </a:tr>
              <a:tr h="0">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Telecon</a:t>
                      </a:r>
                    </a:p>
                  </a:txBody>
                  <a:tcPr marT="45712" marB="45712"/>
                </a:tc>
                <a:extLst>
                  <a:ext uri="{0D108BD9-81ED-4DB2-BD59-A6C34878D82A}">
                    <a16:rowId xmlns:a16="http://schemas.microsoft.com/office/drawing/2014/main" val="2056648193"/>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233817934"/>
                  </a:ext>
                </a:extLst>
              </a:tr>
              <a:tr h="0">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2388166363"/>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339170413"/>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telecon</a:t>
                      </a:r>
                    </a:p>
                  </a:txBody>
                  <a:tcPr marT="45712" marB="45712"/>
                </a:tc>
                <a:extLst>
                  <a:ext uri="{0D108BD9-81ED-4DB2-BD59-A6C34878D82A}">
                    <a16:rowId xmlns:a16="http://schemas.microsoft.com/office/drawing/2014/main" val="1078184603"/>
                  </a:ext>
                </a:extLst>
              </a:tr>
            </a:tbl>
          </a:graphicData>
        </a:graphic>
      </p:graphicFrame>
    </p:spTree>
    <p:extLst>
      <p:ext uri="{BB962C8B-B14F-4D97-AF65-F5344CB8AC3E}">
        <p14:creationId xmlns:p14="http://schemas.microsoft.com/office/powerpoint/2010/main" val="32372863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10805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11-24-214r2 for CIDs 1110, 1147, 1011, 1076, 1220, 1221, 1222, and 1226 (8 total). </a:t>
            </a:r>
          </a:p>
          <a:p>
            <a:endParaRPr lang="en-US" dirty="0"/>
          </a:p>
          <a:p>
            <a:r>
              <a:rPr lang="en-US" dirty="0"/>
              <a:t>Results (Y/N/A): </a:t>
            </a:r>
            <a:r>
              <a:rPr lang="en-US" b="0" dirty="0"/>
              <a:t>5/0/0</a:t>
            </a:r>
            <a:endParaRPr lang="en-US" dirty="0"/>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66645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994167590"/>
              </p:ext>
            </p:extLst>
          </p:nvPr>
        </p:nvGraphicFramePr>
        <p:xfrm>
          <a:off x="563035" y="1556792"/>
          <a:ext cx="10460566" cy="3850004"/>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872900943"/>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022209846"/>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195513">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967960419"/>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a:ln>
                            <a:noFill/>
                          </a:ln>
                          <a:solidFill>
                            <a:srgbClr val="000000"/>
                          </a:solidFill>
                          <a:effectLst/>
                          <a:uLnTx/>
                          <a:uFillTx/>
                          <a:latin typeface="Times New Roman"/>
                          <a:ea typeface="MS Gothic"/>
                          <a:cs typeface="+mn-cs"/>
                        </a:rPr>
                        <a:t> time</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3579265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511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978400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18501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20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588485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900059007"/>
              </p:ext>
            </p:extLst>
          </p:nvPr>
        </p:nvGraphicFramePr>
        <p:xfrm>
          <a:off x="563035" y="1556792"/>
          <a:ext cx="10460566" cy="355040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263687">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181795505"/>
                  </a:ext>
                </a:extLst>
              </a:tr>
              <a:tr h="391025">
                <a:tc>
                  <a:txBody>
                    <a:bodyPr/>
                    <a:lstStyle/>
                    <a:p>
                      <a:r>
                        <a:rPr lang="en-US" sz="1400" dirty="0"/>
                        <a:t>11-24-0257</a:t>
                      </a:r>
                    </a:p>
                  </a:txBody>
                  <a:tcPr marT="45712" marB="45712"/>
                </a:tc>
                <a:tc>
                  <a:txBody>
                    <a:bodyPr/>
                    <a:lstStyle/>
                    <a:p>
                      <a:r>
                        <a:rPr lang="en-US" sz="1400" dirty="0"/>
                        <a:t>Jonathan Segev</a:t>
                      </a:r>
                    </a:p>
                  </a:txBody>
                  <a:tcPr marT="45712" marB="45712"/>
                </a:tc>
                <a:tc>
                  <a:txBody>
                    <a:bodyPr/>
                    <a:lstStyle/>
                    <a:p>
                      <a:r>
                        <a:rPr lang="en-US" sz="1400" dirty="0"/>
                        <a:t>Various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20min</a:t>
                      </a:r>
                    </a:p>
                  </a:txBody>
                  <a:tcPr marT="45712" marB="45712"/>
                </a:tc>
                <a:extLst>
                  <a:ext uri="{0D108BD9-81ED-4DB2-BD59-A6C34878D82A}">
                    <a16:rowId xmlns:a16="http://schemas.microsoft.com/office/drawing/2014/main" val="2872900943"/>
                  </a:ext>
                </a:extLst>
              </a:tr>
              <a:tr h="391025">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40min</a:t>
                      </a:r>
                    </a:p>
                  </a:txBody>
                  <a:tcPr marT="45712" marB="45712"/>
                </a:tc>
                <a:extLst>
                  <a:ext uri="{0D108BD9-81ED-4DB2-BD59-A6C34878D82A}">
                    <a16:rowId xmlns:a16="http://schemas.microsoft.com/office/drawing/2014/main" val="4008190257"/>
                  </a:ext>
                </a:extLst>
              </a:tr>
              <a:tr h="195513">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255059401"/>
                  </a:ext>
                </a:extLst>
              </a:tr>
              <a:tr h="195513">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Future call </a:t>
                      </a:r>
                    </a:p>
                  </a:txBody>
                  <a:tcPr marT="45712" marB="45712"/>
                </a:tc>
                <a:extLst>
                  <a:ext uri="{0D108BD9-81ED-4DB2-BD59-A6C34878D82A}">
                    <a16:rowId xmlns:a16="http://schemas.microsoft.com/office/drawing/2014/main" val="2967960419"/>
                  </a:ext>
                </a:extLst>
              </a:tr>
              <a:tr h="195513">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Future call </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Future call</a:t>
                      </a:r>
                    </a:p>
                  </a:txBody>
                  <a:tcPr marT="45712" marB="45712"/>
                </a:tc>
                <a:extLst>
                  <a:ext uri="{0D108BD9-81ED-4DB2-BD59-A6C34878D82A}">
                    <a16:rowId xmlns:a16="http://schemas.microsoft.com/office/drawing/2014/main" val="459891220"/>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Times New Roman"/>
                          <a:ea typeface="MS Gothic"/>
                          <a:cs typeface="+mn-cs"/>
                        </a:rPr>
                        <a:t>Future call</a:t>
                      </a: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Future call</a:t>
                      </a:r>
                    </a:p>
                  </a:txBody>
                  <a:tcPr marT="45712" marB="45712"/>
                </a:tc>
                <a:extLst>
                  <a:ext uri="{0D108BD9-81ED-4DB2-BD59-A6C34878D82A}">
                    <a16:rowId xmlns:a16="http://schemas.microsoft.com/office/drawing/2014/main" val="2798723718"/>
                  </a:ext>
                </a:extLst>
              </a:tr>
            </a:tbl>
          </a:graphicData>
        </a:graphic>
      </p:graphicFrame>
    </p:spTree>
    <p:extLst>
      <p:ext uri="{BB962C8B-B14F-4D97-AF65-F5344CB8AC3E}">
        <p14:creationId xmlns:p14="http://schemas.microsoft.com/office/powerpoint/2010/main" val="5231058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851386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11-24-155r2 for CIDs 1357, 1006, 1089, 1119, 1120, 1127, 1369 (total of 7). </a:t>
            </a:r>
          </a:p>
          <a:p>
            <a:endParaRPr lang="en-US" dirty="0"/>
          </a:p>
          <a:p>
            <a:r>
              <a:rPr lang="en-US" dirty="0"/>
              <a:t>Results (Y/N/A): 6/0/0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625302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1564-B858-91E4-1DEA-C8218945921A}"/>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B674D013-C6A4-87FB-0D1A-E7FE1E80434E}"/>
              </a:ext>
            </a:extLst>
          </p:cNvPr>
          <p:cNvSpPr>
            <a:spLocks noGrp="1"/>
          </p:cNvSpPr>
          <p:nvPr>
            <p:ph idx="1"/>
          </p:nvPr>
        </p:nvSpPr>
        <p:spPr/>
        <p:txBody>
          <a:bodyPr/>
          <a:lstStyle/>
          <a:p>
            <a:r>
              <a:rPr lang="en-US" dirty="0" err="1"/>
              <a:t>Strawpoll</a:t>
            </a:r>
            <a:endParaRPr lang="en-US" dirty="0"/>
          </a:p>
          <a:p>
            <a:r>
              <a:rPr lang="en-US" b="0" dirty="0"/>
              <a:t>We agree to the resolution identified in document 11-24-257r1 for CIDs 1358, 1090, 1121, 1128, 1129 (total of 5 CIDs). </a:t>
            </a:r>
          </a:p>
          <a:p>
            <a:endParaRPr lang="en-US" dirty="0"/>
          </a:p>
          <a:p>
            <a:r>
              <a:rPr lang="en-US" dirty="0"/>
              <a:t>Results (Y/N/A): 7/0/0</a:t>
            </a:r>
          </a:p>
        </p:txBody>
      </p:sp>
      <p:sp>
        <p:nvSpPr>
          <p:cNvPr id="4" name="Slide Number Placeholder 3">
            <a:extLst>
              <a:ext uri="{FF2B5EF4-FFF2-40B4-BE49-F238E27FC236}">
                <a16:creationId xmlns:a16="http://schemas.microsoft.com/office/drawing/2014/main" id="{12BD6AB8-C36E-7310-920F-99789038F4D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49E5AD6-AB10-817A-3036-17B33CB8832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C1E1EBA-F1DF-6458-B0BB-1AAACC01DC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6454816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456050414"/>
              </p:ext>
            </p:extLst>
          </p:nvPr>
        </p:nvGraphicFramePr>
        <p:xfrm>
          <a:off x="563035" y="1556792"/>
          <a:ext cx="10460566" cy="3545220"/>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263687">
                <a:tc>
                  <a:txBody>
                    <a:bodyPr/>
                    <a:lstStyle/>
                    <a:p>
                      <a:r>
                        <a:rPr lang="en-US" sz="1400" kern="1200" dirty="0">
                          <a:solidFill>
                            <a:schemeClr val="dk1"/>
                          </a:solidFill>
                          <a:latin typeface="+mn-lt"/>
                          <a:ea typeface="+mn-ea"/>
                          <a:cs typeface="+mn-cs"/>
                        </a:rPr>
                        <a:t>11-24-0285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For completion.</a:t>
                      </a:r>
                    </a:p>
                  </a:txBody>
                  <a:tcPr marT="45712" marB="45712"/>
                </a:tc>
                <a:extLst>
                  <a:ext uri="{0D108BD9-81ED-4DB2-BD59-A6C34878D82A}">
                    <a16:rowId xmlns:a16="http://schemas.microsoft.com/office/drawing/2014/main" val="1114861354"/>
                  </a:ext>
                </a:extLst>
              </a:tr>
              <a:tr h="263687">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(for completion)</a:t>
                      </a:r>
                    </a:p>
                  </a:txBody>
                  <a:tcPr marT="45712" marB="45712"/>
                </a:tc>
                <a:extLst>
                  <a:ext uri="{0D108BD9-81ED-4DB2-BD59-A6C34878D82A}">
                    <a16:rowId xmlns:a16="http://schemas.microsoft.com/office/drawing/2014/main" val="3181795505"/>
                  </a:ext>
                </a:extLst>
              </a:tr>
              <a:tr h="391025">
                <a:tc>
                  <a:txBody>
                    <a:bodyPr/>
                    <a:lstStyle/>
                    <a:p>
                      <a:r>
                        <a:rPr lang="en-US" sz="1400" dirty="0"/>
                        <a:t>11-24-0272</a:t>
                      </a:r>
                    </a:p>
                  </a:txBody>
                  <a:tcPr marT="45712" marB="45712"/>
                </a:tc>
                <a:tc>
                  <a:txBody>
                    <a:bodyPr/>
                    <a:lstStyle/>
                    <a:p>
                      <a:r>
                        <a:rPr lang="en-US" sz="1400" dirty="0"/>
                        <a:t>Jonathan Segev</a:t>
                      </a:r>
                    </a:p>
                  </a:txBody>
                  <a:tcPr marT="45712" marB="45712"/>
                </a:tc>
                <a:tc>
                  <a:txBody>
                    <a:bodyPr/>
                    <a:lstStyle/>
                    <a:p>
                      <a:r>
                        <a:rPr lang="en-US" sz="1400" dirty="0"/>
                        <a:t>LB279 CR Clause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 min (2</a:t>
                      </a:r>
                      <a:r>
                        <a:rPr lang="en-US" sz="1400" baseline="30000" dirty="0"/>
                        <a:t>nd</a:t>
                      </a:r>
                      <a:r>
                        <a:rPr lang="en-US" sz="1400" dirty="0"/>
                        <a:t> review)</a:t>
                      </a:r>
                    </a:p>
                  </a:txBody>
                  <a:tcPr marT="45712" marB="45712"/>
                </a:tc>
                <a:extLst>
                  <a:ext uri="{0D108BD9-81ED-4DB2-BD59-A6C34878D82A}">
                    <a16:rowId xmlns:a16="http://schemas.microsoft.com/office/drawing/2014/main" val="4255059401"/>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1258295538"/>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bl>
          </a:graphicData>
        </a:graphic>
      </p:graphicFrame>
    </p:spTree>
    <p:extLst>
      <p:ext uri="{BB962C8B-B14F-4D97-AF65-F5344CB8AC3E}">
        <p14:creationId xmlns:p14="http://schemas.microsoft.com/office/powerpoint/2010/main" val="11327705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 (2hrs)</a:t>
            </a:r>
          </a:p>
          <a:p>
            <a:pPr lvl="1">
              <a:buFont typeface="Arial" panose="020B0604020202020204" pitchFamily="34" charset="0"/>
              <a:buChar char="•"/>
            </a:pPr>
            <a:r>
              <a:rPr lang="en-US" altLang="en-US" kern="0" dirty="0"/>
              <a:t>Thu. Feb. 29</a:t>
            </a:r>
            <a:r>
              <a:rPr lang="en-US" altLang="en-US" kern="0" baseline="30000" dirty="0"/>
              <a:t>th</a:t>
            </a:r>
            <a:r>
              <a:rPr lang="en-US" altLang="en-US" kern="0" dirty="0"/>
              <a:t> 11:00am PT/ 14:00 ET (1:30hrs)*</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 </a:t>
            </a:r>
            <a:r>
              <a:rPr lang="en-US" altLang="en-US" kern="0" dirty="0"/>
              <a:t>(2hrs) </a:t>
            </a:r>
          </a:p>
          <a:p>
            <a:pPr lvl="1">
              <a:buFont typeface="Arial" panose="020B0604020202020204" pitchFamily="34" charset="0"/>
              <a:buChar char="•"/>
            </a:pPr>
            <a:r>
              <a:rPr lang="en-US" altLang="en-US" kern="0" dirty="0"/>
              <a:t>Thu. March 7</a:t>
            </a:r>
            <a:r>
              <a:rPr lang="en-US" altLang="en-US" kern="0" baseline="30000" dirty="0"/>
              <a:t>th</a:t>
            </a:r>
            <a:r>
              <a:rPr lang="en-US" altLang="en-US" kern="0" dirty="0"/>
              <a:t> 11:00am PT/ 14:00 ET (1:30hrs)*</a:t>
            </a:r>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90811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894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2622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Feb.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2537812"/>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136765</TotalTime>
  <Words>8174</Words>
  <Application>Microsoft Office PowerPoint</Application>
  <PresentationFormat>Widescreen</PresentationFormat>
  <Paragraphs>1512</Paragraphs>
  <Slides>96</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30th Telecon</vt:lpstr>
      <vt:lpstr>Review Submissions</vt:lpstr>
      <vt:lpstr>Submission pipeline</vt:lpstr>
      <vt:lpstr>Scheduled TGbk telecons</vt:lpstr>
      <vt:lpstr>PowerPoint Presentation</vt:lpstr>
      <vt:lpstr>PowerPoint Presentation</vt:lpstr>
      <vt:lpstr>Feb. 6th Telecon</vt:lpstr>
      <vt:lpstr>Submission List for the Feb. 6th Telecon</vt:lpstr>
      <vt:lpstr>Review Submissions</vt:lpstr>
      <vt:lpstr>Submission 11-24-213</vt:lpstr>
      <vt:lpstr>Submission 11-24-212</vt:lpstr>
      <vt:lpstr>Submission pipeline</vt:lpstr>
      <vt:lpstr>Scheduled TGbk telecons</vt:lpstr>
      <vt:lpstr>PowerPoint Presentation</vt:lpstr>
      <vt:lpstr>PowerPoint Presentation</vt:lpstr>
      <vt:lpstr>Feb. 13th Telecon</vt:lpstr>
      <vt:lpstr>Submission List for the Feb. 13th Telecon</vt:lpstr>
      <vt:lpstr>Review Submissions</vt:lpstr>
      <vt:lpstr>Submission 11-24-214</vt:lpstr>
      <vt:lpstr>Submission pipeline</vt:lpstr>
      <vt:lpstr>Scheduled TGbk telecons</vt:lpstr>
      <vt:lpstr>PowerPoint Presentation</vt:lpstr>
      <vt:lpstr>PowerPoint Presentation</vt:lpstr>
      <vt:lpstr>Feb. 20th Telecon</vt:lpstr>
      <vt:lpstr>Submission List for the Feb. 20th Telecon</vt:lpstr>
      <vt:lpstr>Review Submissions</vt:lpstr>
      <vt:lpstr>Submission 11-24-155</vt:lpstr>
      <vt:lpstr>Submission 11-24-257</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751</cp:revision>
  <cp:lastPrinted>1601-01-01T00:00:00Z</cp:lastPrinted>
  <dcterms:created xsi:type="dcterms:W3CDTF">2018-08-06T10:28:59Z</dcterms:created>
  <dcterms:modified xsi:type="dcterms:W3CDTF">2024-02-20T19:59:47Z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