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2582" r:id="rId30"/>
    <p:sldId id="680" r:id="rId31"/>
    <p:sldId id="2530" r:id="rId32"/>
    <p:sldId id="2531" r:id="rId33"/>
    <p:sldId id="2533" r:id="rId34"/>
    <p:sldId id="2535" r:id="rId35"/>
    <p:sldId id="2536" r:id="rId36"/>
    <p:sldId id="2537" r:id="rId37"/>
    <p:sldId id="2551" r:id="rId38"/>
    <p:sldId id="2527" r:id="rId39"/>
    <p:sldId id="2569" r:id="rId40"/>
    <p:sldId id="2570" r:id="rId41"/>
    <p:sldId id="2571" r:id="rId42"/>
    <p:sldId id="2538" r:id="rId43"/>
    <p:sldId id="2583" r:id="rId44"/>
    <p:sldId id="2585" r:id="rId45"/>
    <p:sldId id="2400" r:id="rId46"/>
    <p:sldId id="2572" r:id="rId47"/>
    <p:sldId id="2586" r:id="rId48"/>
    <p:sldId id="2587" r:id="rId49"/>
    <p:sldId id="2588" r:id="rId50"/>
    <p:sldId id="2589" r:id="rId51"/>
    <p:sldId id="2590" r:id="rId52"/>
    <p:sldId id="2591" r:id="rId53"/>
    <p:sldId id="2592" r:id="rId54"/>
    <p:sldId id="2552" r:id="rId55"/>
    <p:sldId id="315" r:id="rId56"/>
    <p:sldId id="312" r:id="rId57"/>
    <p:sldId id="318" r:id="rId58"/>
    <p:sldId id="472" r:id="rId59"/>
    <p:sldId id="473" r:id="rId60"/>
    <p:sldId id="474" r:id="rId61"/>
    <p:sldId id="480" r:id="rId62"/>
    <p:sldId id="259" r:id="rId63"/>
    <p:sldId id="260" r:id="rId64"/>
    <p:sldId id="261" r:id="rId65"/>
    <p:sldId id="2525" r:id="rId66"/>
    <p:sldId id="2555" r:id="rId67"/>
    <p:sldId id="2556" r:id="rId68"/>
    <p:sldId id="2557" r:id="rId69"/>
    <p:sldId id="2558" r:id="rId7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an. 15th - Jan. IEEE Interim meeting" id="{DE843586-E506-4D30-A655-52B441F0114A}">
          <p14:sldIdLst>
            <p14:sldId id="690"/>
            <p14:sldId id="694"/>
            <p14:sldId id="2568"/>
            <p14:sldId id="679"/>
            <p14:sldId id="2582"/>
            <p14:sldId id="680"/>
          </p14:sldIdLst>
        </p14:section>
        <p14:section name="Jan. 16th - Jan. IEEE interim meeting" id="{D686ED55-D2EA-43E3-A87F-725BDBE41CF2}">
          <p14:sldIdLst>
            <p14:sldId id="2530"/>
            <p14:sldId id="2531"/>
            <p14:sldId id="2533"/>
            <p14:sldId id="2535"/>
          </p14:sldIdLst>
        </p14:section>
        <p14:section name="Jan. 17th - Jan. IEEE interim meeting" id="{8E838D38-B45C-442C-8603-25CE94919C41}">
          <p14:sldIdLst>
            <p14:sldId id="2536"/>
            <p14:sldId id="2537"/>
            <p14:sldId id="2551"/>
            <p14:sldId id="2527"/>
          </p14:sldIdLst>
        </p14:section>
        <p14:section name="Jan. 18th - Jan. IEEE interim meeting" id="{ED07B73E-3417-4C27-85C9-944D735BB0CE}">
          <p14:sldIdLst>
            <p14:sldId id="2569"/>
            <p14:sldId id="2570"/>
            <p14:sldId id="2571"/>
            <p14:sldId id="2538"/>
            <p14:sldId id="2583"/>
            <p14:sldId id="2585"/>
            <p14:sldId id="2400"/>
            <p14:sldId id="2572"/>
            <p14:sldId id="2586"/>
          </p14:sldIdLst>
        </p14:section>
        <p14:section name="Jan. 30th Telecon" id="{6CBDB24A-D622-4C32-91C3-622731DA3916}">
          <p14:sldIdLst>
            <p14:sldId id="2587"/>
            <p14:sldId id="2588"/>
            <p14:sldId id="2589"/>
            <p14:sldId id="2590"/>
            <p14:sldId id="2591"/>
            <p14:sldId id="2592"/>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20" d="100"/>
          <a:sy n="120" d="100"/>
        </p:scale>
        <p:origin x="462"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Comments</a:t>
            </a:r>
            <a:r>
              <a:rPr lang="en-US" baseline="0" dirty="0"/>
              <a:t> Totals by type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62D6-4E48-8654-AA92ED0179BA}"/>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62D6-4E48-8654-AA92ED0179BA}"/>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62D6-4E48-8654-AA92ED0179BA}"/>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62D6-4E48-8654-AA92ED0179BA}"/>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62D6-4E48-8654-AA92ED0179BA}"/>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209041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3583813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802.11-23/2124r5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2024-01-30</a:t>
            </a:r>
            <a:endParaRPr lang="en-GB" sz="2000" b="0" dirty="0"/>
          </a:p>
        </p:txBody>
      </p:sp>
      <p:sp>
        <p:nvSpPr>
          <p:cNvPr id="6" name="Date Placeholder 3"/>
          <p:cNvSpPr>
            <a:spLocks noGrp="1"/>
          </p:cNvSpPr>
          <p:nvPr>
            <p:ph type="dt" idx="10"/>
          </p:nvPr>
        </p:nvSpPr>
        <p:spPr/>
        <p:txBody>
          <a:bodyPr/>
          <a:lstStyle/>
          <a:p>
            <a:r>
              <a:rPr lang="en-US"/>
              <a:t>Jan.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January and March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(5min)</a:t>
            </a:r>
          </a:p>
          <a:p>
            <a:pPr algn="just">
              <a:spcBef>
                <a:spcPct val="20000"/>
              </a:spcBef>
              <a:buFontTx/>
              <a:buChar char="•"/>
            </a:pPr>
            <a:r>
              <a:rPr lang="en-US" sz="1800" b="0" dirty="0"/>
              <a:t>Review LB279 results and CID assignment (15 min) </a:t>
            </a:r>
          </a:p>
          <a:p>
            <a:pPr algn="just">
              <a:spcBef>
                <a:spcPct val="20000"/>
              </a:spcBef>
              <a:buFontTx/>
              <a:buChar char="•"/>
            </a:pPr>
            <a:r>
              <a:rPr lang="en-US" sz="1800" b="0" dirty="0"/>
              <a:t>Review technical amendment text submissions (as time </a:t>
            </a:r>
            <a:r>
              <a:rPr lang="en-US" sz="1800" b="0" dirty="0" err="1"/>
              <a:t>perimits</a:t>
            </a:r>
            <a:r>
              <a:rPr lang="en-US" sz="1800" b="0" dirty="0"/>
              <a:t>)</a:t>
            </a:r>
          </a:p>
          <a:p>
            <a:pPr algn="just">
              <a:spcBef>
                <a:spcPct val="20000"/>
              </a:spcBef>
              <a:buFontTx/>
              <a:buChar char="•"/>
            </a:pPr>
            <a:r>
              <a:rPr lang="en-US" sz="1800" b="0" dirty="0"/>
              <a:t>Group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7327906"/>
              </p:ext>
            </p:extLst>
          </p:nvPr>
        </p:nvGraphicFramePr>
        <p:xfrm>
          <a:off x="907229" y="1265032"/>
          <a:ext cx="10475382" cy="2773536"/>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r>
                        <a:rPr lang="en-US" sz="1400" kern="1200" dirty="0">
                          <a:solidFill>
                            <a:schemeClr val="dk1"/>
                          </a:solidFill>
                          <a:latin typeface="+mn-lt"/>
                          <a:ea typeface="+mn-ea"/>
                          <a:cs typeface="+mn-cs"/>
                        </a:rPr>
                        <a:t> (CID 1044)</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results and CID assignment (10 min) </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22752347"/>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907064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Call for CID assignment (Roy – 5min)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0782637"/>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a:t>
            </a:r>
            <a:r>
              <a:rPr lang="he-IL" altLang="en-US" dirty="0">
                <a:solidFill>
                  <a:schemeClr val="tx2"/>
                </a:solidFill>
              </a:rPr>
              <a:t>8</a:t>
            </a:r>
            <a:r>
              <a:rPr lang="en-US" altLang="en-US" baseline="30000" dirty="0" err="1">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 2024 IEEE 802.11 meeting week, and teleconferences running between the Jan. and March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18</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3814993"/>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369369368"/>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1)</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40416" y="1700806"/>
            <a:ext cx="1304652" cy="37233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82704" y="2361161"/>
            <a:ext cx="846911"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a:t>
            </a:r>
          </a:p>
          <a:p>
            <a:pPr algn="ctr"/>
            <a:r>
              <a:rPr lang="en-US" altLang="en-US" sz="1000" dirty="0">
                <a:latin typeface="Arial" panose="020B0604020202020204" pitchFamily="34" charset="0"/>
                <a:cs typeface="Arial" panose="020B0604020202020204" pitchFamily="34" charset="0"/>
              </a:rPr>
              <a:t>Recirc 05/24</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10686921"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10433665"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11/23</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168260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740603" y="3808956"/>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9066729" y="4672640"/>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19" name="Rectangle 18">
            <a:extLst>
              <a:ext uri="{FF2B5EF4-FFF2-40B4-BE49-F238E27FC236}">
                <a16:creationId xmlns:a16="http://schemas.microsoft.com/office/drawing/2014/main" id="{F09882A6-ADE7-BF93-A681-37B1F78F0F21}"/>
              </a:ext>
            </a:extLst>
          </p:cNvPr>
          <p:cNvSpPr/>
          <p:nvPr/>
        </p:nvSpPr>
        <p:spPr>
          <a:xfrm>
            <a:off x="9066729" y="4912156"/>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D4.0 </a:t>
            </a:r>
          </a:p>
        </p:txBody>
      </p:sp>
      <p:sp>
        <p:nvSpPr>
          <p:cNvPr id="20" name="Rectangle 19">
            <a:extLst>
              <a:ext uri="{FF2B5EF4-FFF2-40B4-BE49-F238E27FC236}">
                <a16:creationId xmlns:a16="http://schemas.microsoft.com/office/drawing/2014/main" id="{5FC7C796-CCB8-DA3F-54CE-98A70C407044}"/>
              </a:ext>
            </a:extLst>
          </p:cNvPr>
          <p:cNvSpPr/>
          <p:nvPr/>
        </p:nvSpPr>
        <p:spPr>
          <a:xfrm>
            <a:off x="10770731" y="4910509"/>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D5.0 </a:t>
            </a:r>
          </a:p>
        </p:txBody>
      </p:sp>
    </p:spTree>
    <p:extLst>
      <p:ext uri="{BB962C8B-B14F-4D97-AF65-F5344CB8AC3E}">
        <p14:creationId xmlns:p14="http://schemas.microsoft.com/office/powerpoint/2010/main" val="886005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2)</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04461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Jan. 30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Status and Meeting Week Progress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79746" y="1465225"/>
            <a:ext cx="10190067" cy="23389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200" b="0" kern="0" dirty="0"/>
              <a:t>Work completed during this meeting:</a:t>
            </a:r>
          </a:p>
          <a:p>
            <a:pPr lvl="1">
              <a:buFont typeface="Arial" panose="020B0604020202020204" pitchFamily="34" charset="0"/>
              <a:buChar char="•"/>
            </a:pPr>
            <a:r>
              <a:rPr lang="en-US" altLang="en-US" sz="1800" b="0" kern="0" dirty="0"/>
              <a:t>Assigned 2/3 of the CIDs.</a:t>
            </a:r>
          </a:p>
          <a:p>
            <a:pPr lvl="1">
              <a:buFont typeface="Arial" panose="020B0604020202020204" pitchFamily="34" charset="0"/>
              <a:buChar char="•"/>
            </a:pPr>
            <a:r>
              <a:rPr lang="en-US" altLang="en-US" sz="1800" b="0" kern="0" dirty="0"/>
              <a:t>Resol</a:t>
            </a:r>
            <a:r>
              <a:rPr lang="en-US" altLang="en-US" kern="0" dirty="0"/>
              <a:t>ved 13 comments.</a:t>
            </a:r>
            <a:endParaRPr lang="en-US" altLang="en-US" sz="1800" b="0" kern="0" dirty="0"/>
          </a:p>
          <a:p>
            <a:pPr>
              <a:buFont typeface="Arial" panose="020B0604020202020204" pitchFamily="34" charset="0"/>
              <a:buChar char="•"/>
            </a:pPr>
            <a:r>
              <a:rPr lang="en-US" b="0" dirty="0"/>
              <a:t>Work expected towards March meeting:</a:t>
            </a:r>
          </a:p>
          <a:p>
            <a:pPr lvl="1">
              <a:buFont typeface="Arial" panose="020B0604020202020204" pitchFamily="34" charset="0"/>
              <a:buChar char="•"/>
            </a:pPr>
            <a:r>
              <a:rPr lang="en-US" dirty="0"/>
              <a:t>Complete editorial comments, generate minor P802.11bk revision. </a:t>
            </a:r>
          </a:p>
          <a:p>
            <a:pPr lvl="1">
              <a:buFont typeface="Arial" panose="020B0604020202020204" pitchFamily="34" charset="0"/>
              <a:buChar char="•"/>
            </a:pPr>
            <a:r>
              <a:rPr lang="en-US" dirty="0"/>
              <a:t>Conduct comment resolution.</a:t>
            </a:r>
          </a:p>
        </p:txBody>
      </p:sp>
      <p:graphicFrame>
        <p:nvGraphicFramePr>
          <p:cNvPr id="3" name="Chart 2">
            <a:extLst>
              <a:ext uri="{FF2B5EF4-FFF2-40B4-BE49-F238E27FC236}">
                <a16:creationId xmlns:a16="http://schemas.microsoft.com/office/drawing/2014/main" id="{5BA1897E-F617-CB37-0972-339981126DAB}"/>
              </a:ext>
            </a:extLst>
          </p:cNvPr>
          <p:cNvGraphicFramePr/>
          <p:nvPr>
            <p:extLst>
              <p:ext uri="{D42A27DB-BD31-4B8C-83A1-F6EECF244321}">
                <p14:modId xmlns:p14="http://schemas.microsoft.com/office/powerpoint/2010/main" val="60678380"/>
              </p:ext>
            </p:extLst>
          </p:nvPr>
        </p:nvGraphicFramePr>
        <p:xfrm>
          <a:off x="7608168" y="3674947"/>
          <a:ext cx="4032448" cy="2800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51888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342218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telecons times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8500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18</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79225703"/>
              </p:ext>
            </p:extLst>
          </p:nvPr>
        </p:nvGraphicFramePr>
        <p:xfrm>
          <a:off x="914401" y="1268760"/>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3868341811"/>
                  </a:ext>
                </a:extLst>
              </a:tr>
              <a:tr h="0">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70min </a:t>
                      </a:r>
                    </a:p>
                  </a:txBody>
                  <a:tcPr marT="45712" marB="45712"/>
                </a:tc>
                <a:extLst>
                  <a:ext uri="{0D108BD9-81ED-4DB2-BD59-A6C34878D82A}">
                    <a16:rowId xmlns:a16="http://schemas.microsoft.com/office/drawing/2014/main" val="4288503994"/>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00714089"/>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772378466"/>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39305059"/>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761678596"/>
                  </a:ext>
                </a:extLst>
              </a:tr>
            </a:tbl>
          </a:graphicData>
        </a:graphic>
      </p:graphicFrame>
    </p:spTree>
    <p:extLst>
      <p:ext uri="{BB962C8B-B14F-4D97-AF65-F5344CB8AC3E}">
        <p14:creationId xmlns:p14="http://schemas.microsoft.com/office/powerpoint/2010/main" val="2698427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January IEEE 802 wireless interim session:</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https://touchpoint.eventsair.com/2024-jan-ieee-802-wireless-interim-session</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208698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0141070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1585009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668765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Jan.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128596</TotalTime>
  <Words>6093</Words>
  <Application>Microsoft Office PowerPoint</Application>
  <PresentationFormat>Widescreen</PresentationFormat>
  <Paragraphs>979</Paragraphs>
  <Slides>69</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7" baseType="lpstr">
      <vt:lpstr>Arial</vt:lpstr>
      <vt:lpstr>Calibri</vt:lpstr>
      <vt:lpstr>Monotype Sorts</vt:lpstr>
      <vt:lpstr>Montserrat</vt:lpstr>
      <vt:lpstr>Times</vt:lpstr>
      <vt:lpstr>Times New Roman</vt:lpstr>
      <vt:lpstr>Office Theme</vt:lpstr>
      <vt:lpstr>Document</vt:lpstr>
      <vt:lpstr>TGbk Next Generation Positioning  Agenda for the January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Jan. IEEE  802.11 Interim Meeting Week Agenda</vt:lpstr>
      <vt:lpstr>Submission List for the week</vt:lpstr>
      <vt:lpstr>Jan. IEEE Meeting –  Jan. 15th </vt:lpstr>
      <vt:lpstr>Submission List for the Jan. 15th meeting</vt:lpstr>
      <vt:lpstr>Motions</vt:lpstr>
      <vt:lpstr>Review Submissions</vt:lpstr>
      <vt:lpstr>Submission 11-23-2054</vt:lpstr>
      <vt:lpstr>PowerPoint Presentation</vt:lpstr>
      <vt:lpstr>Jan. IEEE Meeting –  Jan. 16th </vt:lpstr>
      <vt:lpstr>Submission List for the Jan. 16th meeting</vt:lpstr>
      <vt:lpstr>Review Submissions</vt:lpstr>
      <vt:lpstr>PowerPoint Presentation</vt:lpstr>
      <vt:lpstr>Jan. IEEE Meeting –  Jan. 17th</vt:lpstr>
      <vt:lpstr>Submission List for the Jan. 17th meeting</vt:lpstr>
      <vt:lpstr>AOB</vt:lpstr>
      <vt:lpstr>PowerPoint Presentation</vt:lpstr>
      <vt:lpstr>Jan. IEEE Meeting –  Jan. 18th</vt:lpstr>
      <vt:lpstr>Submission List for the Jan. 18th</vt:lpstr>
      <vt:lpstr>Review Submissions</vt:lpstr>
      <vt:lpstr>TGbk Projected Timeline (option 1)</vt:lpstr>
      <vt:lpstr>TGbk Projected Timeline (option 2)</vt:lpstr>
      <vt:lpstr>Scheduled TGbk telecons</vt:lpstr>
      <vt:lpstr>Status and Meeting Week Progress</vt:lpstr>
      <vt:lpstr>PowerPoint Presentation</vt:lpstr>
      <vt:lpstr>PowerPoint Presentation</vt:lpstr>
      <vt:lpstr>Jan. 30th Telecon</vt:lpstr>
      <vt:lpstr>Submission List for the Jan. 18th</vt:lpstr>
      <vt:lpstr>Review Submissions</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747</cp:revision>
  <cp:lastPrinted>1601-01-01T00:00:00Z</cp:lastPrinted>
  <dcterms:created xsi:type="dcterms:W3CDTF">2018-08-06T10:28:59Z</dcterms:created>
  <dcterms:modified xsi:type="dcterms:W3CDTF">2024-01-30T21:15:54Z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