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36" r:id="rId36"/>
    <p:sldId id="2537" r:id="rId37"/>
    <p:sldId id="2551" r:id="rId38"/>
    <p:sldId id="2527" r:id="rId39"/>
    <p:sldId id="2569" r:id="rId40"/>
    <p:sldId id="2570" r:id="rId41"/>
    <p:sldId id="2571" r:id="rId42"/>
    <p:sldId id="2538" r:id="rId43"/>
    <p:sldId id="2583" r:id="rId44"/>
    <p:sldId id="2585" r:id="rId45"/>
    <p:sldId id="2400" r:id="rId46"/>
    <p:sldId id="2572" r:id="rId47"/>
    <p:sldId id="2586" r:id="rId48"/>
    <p:sldId id="2587" r:id="rId49"/>
    <p:sldId id="2588" r:id="rId50"/>
    <p:sldId id="2589" r:id="rId51"/>
    <p:sldId id="2590" r:id="rId52"/>
    <p:sldId id="2591" r:id="rId53"/>
    <p:sldId id="2592" r:id="rId54"/>
    <p:sldId id="2552" r:id="rId55"/>
    <p:sldId id="315" r:id="rId56"/>
    <p:sldId id="312" r:id="rId57"/>
    <p:sldId id="318" r:id="rId58"/>
    <p:sldId id="472" r:id="rId59"/>
    <p:sldId id="473" r:id="rId60"/>
    <p:sldId id="474" r:id="rId61"/>
    <p:sldId id="480" r:id="rId62"/>
    <p:sldId id="259" r:id="rId63"/>
    <p:sldId id="260" r:id="rId64"/>
    <p:sldId id="261" r:id="rId65"/>
    <p:sldId id="2525" r:id="rId66"/>
    <p:sldId id="2555" r:id="rId67"/>
    <p:sldId id="2556" r:id="rId68"/>
    <p:sldId id="2557" r:id="rId69"/>
    <p:sldId id="2558"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 Jan. IEEE interim meeting" id="{8E838D38-B45C-442C-8603-25CE94919C41}">
          <p14:sldIdLst>
            <p14:sldId id="2536"/>
            <p14:sldId id="2537"/>
            <p14:sldId id="2551"/>
            <p14:sldId id="2527"/>
          </p14:sldIdLst>
        </p14:section>
        <p14:section name="Jan. 18th - Jan. IEEE interim meeting" id="{ED07B73E-3417-4C27-85C9-944D735BB0CE}">
          <p14:sldIdLst>
            <p14:sldId id="2569"/>
            <p14:sldId id="2570"/>
            <p14:sldId id="2571"/>
            <p14:sldId id="2538"/>
            <p14:sldId id="2583"/>
            <p14:sldId id="2585"/>
            <p14:sldId id="2400"/>
            <p14:sldId id="2572"/>
            <p14:sldId id="2586"/>
          </p14:sldIdLst>
        </p14:section>
        <p14:section name="Jan. 30th Telecon" id="{6CBDB24A-D622-4C32-91C3-622731DA3916}">
          <p14:sldIdLst>
            <p14:sldId id="2587"/>
            <p14:sldId id="2588"/>
            <p14:sldId id="2589"/>
            <p14:sldId id="2590"/>
            <p14:sldId id="2591"/>
            <p14:sldId id="2592"/>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6807" autoAdjust="0"/>
  </p:normalViewPr>
  <p:slideViewPr>
    <p:cSldViewPr>
      <p:cViewPr varScale="1">
        <p:scale>
          <a:sx n="107" d="100"/>
          <a:sy n="107" d="100"/>
        </p:scale>
        <p:origin x="98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583813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6" name="Date Placeholder 3"/>
          <p:cNvSpPr>
            <a:spLocks noGrp="1"/>
          </p:cNvSpPr>
          <p:nvPr>
            <p:ph type="dt" idx="10"/>
          </p:nvPr>
        </p:nvSpPr>
        <p:spPr/>
        <p:txBody>
          <a:bodyPr/>
          <a:lstStyle/>
          <a:p>
            <a:r>
              <a:rPr lang="en-US"/>
              <a:t>Jan.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7327906"/>
              </p:ext>
            </p:extLst>
          </p:nvPr>
        </p:nvGraphicFramePr>
        <p:xfrm>
          <a:off x="907229" y="1265032"/>
          <a:ext cx="10475382" cy="2773536"/>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275234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0782637"/>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a:t>
            </a:r>
            <a:r>
              <a:rPr lang="he-IL" altLang="en-US" dirty="0">
                <a:solidFill>
                  <a:schemeClr val="tx2"/>
                </a:solidFill>
              </a:rPr>
              <a:t>8</a:t>
            </a:r>
            <a:r>
              <a:rPr lang="en-US" altLang="en-US" baseline="30000" dirty="0" err="1">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3814993"/>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369369368"/>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1)</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40416" y="1700806"/>
            <a:ext cx="1304652" cy="37233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05/24</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10686921"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10433665"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11/23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168260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740603" y="3808956"/>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9066729" y="4672640"/>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19" name="Rectangle 18">
            <a:extLst>
              <a:ext uri="{FF2B5EF4-FFF2-40B4-BE49-F238E27FC236}">
                <a16:creationId xmlns:a16="http://schemas.microsoft.com/office/drawing/2014/main" id="{F09882A6-ADE7-BF93-A681-37B1F78F0F21}"/>
              </a:ext>
            </a:extLst>
          </p:cNvPr>
          <p:cNvSpPr/>
          <p:nvPr/>
        </p:nvSpPr>
        <p:spPr>
          <a:xfrm>
            <a:off x="9066729" y="4912156"/>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D4.0 </a:t>
            </a:r>
          </a:p>
        </p:txBody>
      </p:sp>
      <p:sp>
        <p:nvSpPr>
          <p:cNvPr id="20" name="Rectangle 19">
            <a:extLst>
              <a:ext uri="{FF2B5EF4-FFF2-40B4-BE49-F238E27FC236}">
                <a16:creationId xmlns:a16="http://schemas.microsoft.com/office/drawing/2014/main" id="{5FC7C796-CCB8-DA3F-54CE-98A70C407044}"/>
              </a:ext>
            </a:extLst>
          </p:cNvPr>
          <p:cNvSpPr/>
          <p:nvPr/>
        </p:nvSpPr>
        <p:spPr>
          <a:xfrm>
            <a:off x="10770731" y="4910509"/>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D5.0 </a:t>
            </a:r>
          </a:p>
        </p:txBody>
      </p:sp>
    </p:spTree>
    <p:extLst>
      <p:ext uri="{BB962C8B-B14F-4D97-AF65-F5344CB8AC3E}">
        <p14:creationId xmlns:p14="http://schemas.microsoft.com/office/powerpoint/2010/main" val="88600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2)</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Jan. 30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Status and Meeting Week Progress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79746" y="1465225"/>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200" b="0" kern="0" dirty="0"/>
              <a:t>Work completed during this meeting:</a:t>
            </a:r>
          </a:p>
          <a:p>
            <a:pPr lvl="1">
              <a:buFont typeface="Arial" panose="020B0604020202020204" pitchFamily="34" charset="0"/>
              <a:buChar char="•"/>
            </a:pPr>
            <a:r>
              <a:rPr lang="en-US" altLang="en-US" sz="1800" b="0" kern="0" dirty="0"/>
              <a:t>Assigned 2/3 of the CIDs.</a:t>
            </a:r>
          </a:p>
          <a:p>
            <a:pPr lvl="1">
              <a:buFont typeface="Arial" panose="020B0604020202020204" pitchFamily="34" charset="0"/>
              <a:buChar char="•"/>
            </a:pPr>
            <a:r>
              <a:rPr lang="en-US" altLang="en-US" sz="1800" b="0" kern="0" dirty="0"/>
              <a:t>Resol</a:t>
            </a:r>
            <a:r>
              <a:rPr lang="en-US" altLang="en-US" kern="0" dirty="0"/>
              <a:t>ved 13 comments.</a:t>
            </a:r>
            <a:endParaRPr lang="en-US" altLang="en-US" sz="1800" b="0" kern="0" dirty="0"/>
          </a:p>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p>
        </p:txBody>
      </p:sp>
      <p:graphicFrame>
        <p:nvGraphicFramePr>
          <p:cNvPr id="3" name="Chart 2">
            <a:extLst>
              <a:ext uri="{FF2B5EF4-FFF2-40B4-BE49-F238E27FC236}">
                <a16:creationId xmlns:a16="http://schemas.microsoft.com/office/drawing/2014/main" id="{5BA1897E-F617-CB37-0972-339981126DAB}"/>
              </a:ext>
            </a:extLst>
          </p:cNvPr>
          <p:cNvGraphicFramePr/>
          <p:nvPr>
            <p:extLst>
              <p:ext uri="{D42A27DB-BD31-4B8C-83A1-F6EECF244321}">
                <p14:modId xmlns:p14="http://schemas.microsoft.com/office/powerpoint/2010/main" val="60678380"/>
              </p:ext>
            </p:extLst>
          </p:nvPr>
        </p:nvGraphicFramePr>
        <p:xfrm>
          <a:off x="7608168" y="3674947"/>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518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850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77153128"/>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698427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208698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141070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1585009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668765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Jan.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128395</TotalTime>
  <Words>6055</Words>
  <Application>Microsoft Office PowerPoint</Application>
  <PresentationFormat>Widescreen</PresentationFormat>
  <Paragraphs>966</Paragraphs>
  <Slides>69</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7" baseType="lpstr">
      <vt:lpstr>Arial</vt:lpstr>
      <vt:lpstr>Calibri</vt:lpstr>
      <vt:lpstr>Monotype Sorts</vt:lpstr>
      <vt:lpstr>Montserrat</vt:lpstr>
      <vt:lpstr>Times</vt:lpstr>
      <vt:lpstr>Times New Roman</vt:lpstr>
      <vt:lpstr>Office Theme</vt:lpstr>
      <vt:lpstr>Document</vt:lpstr>
      <vt:lpstr>TGbk Next Generation Positioning  Agenda for the January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17th</vt:lpstr>
      <vt:lpstr>Submission List for the Jan. 17th meeting</vt:lpstr>
      <vt:lpstr>AOB</vt:lpstr>
      <vt:lpstr>PowerPoint Presentation</vt:lpstr>
      <vt:lpstr>Jan. IEEE Meeting –  Jan. 18th</vt:lpstr>
      <vt:lpstr>Submission List for the Jan. 18th</vt:lpstr>
      <vt:lpstr>Review Submissions</vt:lpstr>
      <vt:lpstr>TGbk Projected Timeline (option 1)</vt:lpstr>
      <vt:lpstr>TGbk Projected Timeline (option 2)</vt:lpstr>
      <vt:lpstr>Scheduled TGbk telecons</vt:lpstr>
      <vt:lpstr>Status and Meeting Week Progress</vt:lpstr>
      <vt:lpstr>PowerPoint Presentation</vt:lpstr>
      <vt:lpstr>PowerPoint Presentation</vt:lpstr>
      <vt:lpstr>Jan. 30th Telecon</vt:lpstr>
      <vt:lpstr>Submission List for the Jan. 18th</vt:lpstr>
      <vt:lpstr>Review Submissions</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745</cp:revision>
  <cp:lastPrinted>1601-01-01T00:00:00Z</cp:lastPrinted>
  <dcterms:created xsi:type="dcterms:W3CDTF">2018-08-06T10:28:59Z</dcterms:created>
  <dcterms:modified xsi:type="dcterms:W3CDTF">2024-01-29T19:25:46Z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