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4"/>
  </p:notesMasterIdLst>
  <p:handoutMasterIdLst>
    <p:handoutMasterId r:id="rId65"/>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690" r:id="rId26"/>
    <p:sldId id="694" r:id="rId27"/>
    <p:sldId id="2568" r:id="rId28"/>
    <p:sldId id="679" r:id="rId29"/>
    <p:sldId id="2582" r:id="rId30"/>
    <p:sldId id="680" r:id="rId31"/>
    <p:sldId id="2530" r:id="rId32"/>
    <p:sldId id="2531" r:id="rId33"/>
    <p:sldId id="2533" r:id="rId34"/>
    <p:sldId id="2535" r:id="rId35"/>
    <p:sldId id="2569" r:id="rId36"/>
    <p:sldId id="2570" r:id="rId37"/>
    <p:sldId id="2571" r:id="rId38"/>
    <p:sldId id="2572" r:id="rId39"/>
    <p:sldId id="2536" r:id="rId40"/>
    <p:sldId id="2537" r:id="rId41"/>
    <p:sldId id="2538" r:id="rId42"/>
    <p:sldId id="2400" r:id="rId43"/>
    <p:sldId id="2513" r:id="rId44"/>
    <p:sldId id="2549" r:id="rId45"/>
    <p:sldId id="2551" r:id="rId46"/>
    <p:sldId id="2527" r:id="rId47"/>
    <p:sldId id="2552" r:id="rId48"/>
    <p:sldId id="315" r:id="rId49"/>
    <p:sldId id="312" r:id="rId50"/>
    <p:sldId id="318" r:id="rId51"/>
    <p:sldId id="472" r:id="rId52"/>
    <p:sldId id="473" r:id="rId53"/>
    <p:sldId id="474" r:id="rId54"/>
    <p:sldId id="480" r:id="rId55"/>
    <p:sldId id="259" r:id="rId56"/>
    <p:sldId id="260" r:id="rId57"/>
    <p:sldId id="261" r:id="rId58"/>
    <p:sldId id="2525" r:id="rId59"/>
    <p:sldId id="2555" r:id="rId60"/>
    <p:sldId id="2556" r:id="rId61"/>
    <p:sldId id="2557" r:id="rId62"/>
    <p:sldId id="2558" r:id="rId6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Jan. 15th - Jan. IEEE Interim meeting" id="{DE843586-E506-4D30-A655-52B441F0114A}">
          <p14:sldIdLst>
            <p14:sldId id="690"/>
            <p14:sldId id="694"/>
            <p14:sldId id="2568"/>
            <p14:sldId id="679"/>
            <p14:sldId id="2582"/>
            <p14:sldId id="680"/>
          </p14:sldIdLst>
        </p14:section>
        <p14:section name="Jan. 16th - Jan. IEEE interim meeting" id="{D686ED55-D2EA-43E3-A87F-725BDBE41CF2}">
          <p14:sldIdLst>
            <p14:sldId id="2530"/>
            <p14:sldId id="2531"/>
            <p14:sldId id="2533"/>
            <p14:sldId id="2535"/>
          </p14:sldIdLst>
        </p14:section>
        <p14:section name="Jan. 17th AM1 - Jan. IEEE interim meeting" id="{ED07B73E-3417-4C27-85C9-944D735BB0CE}">
          <p14:sldIdLst>
            <p14:sldId id="2569"/>
            <p14:sldId id="2570"/>
            <p14:sldId id="2571"/>
            <p14:sldId id="2572"/>
          </p14:sldIdLst>
        </p14:section>
        <p14:section name="Jan. 17th PM2 - Jan. IEEE interim meeting" id="{8E838D38-B45C-442C-8603-25CE94919C41}">
          <p14:sldIdLst>
            <p14:sldId id="2536"/>
            <p14:sldId id="2537"/>
            <p14:sldId id="2538"/>
            <p14:sldId id="2400"/>
            <p14:sldId id="2513"/>
            <p14:sldId id="2549"/>
            <p14:sldId id="2551"/>
            <p14:sldId id="2527"/>
          </p14:sldIdLst>
        </p14:section>
        <p14:section name="Backup" id="{62682A0D-7317-4EE9-B56C-63AD74488E19}">
          <p14:sldIdLst>
            <p14:sldId id="2552"/>
            <p14:sldId id="315"/>
            <p14:sldId id="312"/>
            <p14:sldId id="318"/>
            <p14:sldId id="472"/>
            <p14:sldId id="473"/>
            <p14:sldId id="474"/>
            <p14:sldId id="480"/>
            <p14:sldId id="259"/>
            <p14:sldId id="260"/>
            <p14:sldId id="261"/>
            <p14:sldId id="2525"/>
          </p14:sldIdLst>
        </p14:section>
        <p14:section name="June 20th Telecon" id="{2BA70FBB-2DF2-4AB9-8CE1-BD33A7EA639A}">
          <p14:sldIdLst>
            <p14:sldId id="2555"/>
            <p14:sldId id="2556"/>
            <p14:sldId id="2557"/>
            <p14:sldId id="255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89272F-EA66-4CDE-8198-1A2CF24F14AD}" v="12" dt="2023-11-13T23:58:29.319"/>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61" autoAdjust="0"/>
    <p:restoredTop sz="96807" autoAdjust="0"/>
  </p:normalViewPr>
  <p:slideViewPr>
    <p:cSldViewPr>
      <p:cViewPr varScale="1">
        <p:scale>
          <a:sx n="92" d="100"/>
          <a:sy n="92" d="100"/>
        </p:scale>
        <p:origin x="509" y="8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60</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3209041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802.11-23/2124r1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4376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January </a:t>
            </a:r>
            <a:r>
              <a:rPr lang="en-US" altLang="en-US" dirty="0" err="1"/>
              <a:t>Interin</a:t>
            </a:r>
            <a:r>
              <a:rPr lang="en-US" altLang="en-US" dirty="0"/>
              <a:t>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2024-01-11</a:t>
            </a:r>
          </a:p>
        </p:txBody>
      </p:sp>
      <p:sp>
        <p:nvSpPr>
          <p:cNvPr id="6" name="Date Placeholder 3"/>
          <p:cNvSpPr>
            <a:spLocks noGrp="1"/>
          </p:cNvSpPr>
          <p:nvPr>
            <p:ph type="dt" idx="10"/>
          </p:nvPr>
        </p:nvSpPr>
        <p:spPr/>
        <p:txBody>
          <a:bodyPr/>
          <a:lstStyle/>
          <a:p>
            <a:r>
              <a:rPr lang="en-US"/>
              <a:t>Jan.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Jan.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January and March 2024</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Jan. IEEE  802.11 Interim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telecon that met draft text threshold (5min)</a:t>
            </a:r>
          </a:p>
          <a:p>
            <a:pPr algn="just">
              <a:spcBef>
                <a:spcPct val="20000"/>
              </a:spcBef>
              <a:buFontTx/>
              <a:buChar char="•"/>
            </a:pPr>
            <a:r>
              <a:rPr lang="en-US" sz="1800" b="0" dirty="0"/>
              <a:t>Review LB279 results and CID assignment (15 min) </a:t>
            </a:r>
          </a:p>
          <a:p>
            <a:pPr algn="just">
              <a:spcBef>
                <a:spcPct val="20000"/>
              </a:spcBef>
              <a:buFontTx/>
              <a:buChar char="•"/>
            </a:pPr>
            <a:r>
              <a:rPr lang="en-US" sz="1800" b="0" dirty="0"/>
              <a:t>Review technical amendment text submissions (as time </a:t>
            </a:r>
            <a:r>
              <a:rPr lang="en-US" sz="1800" b="0" dirty="0" err="1"/>
              <a:t>perimits</a:t>
            </a:r>
            <a:r>
              <a:rPr lang="en-US" sz="1800" b="0" dirty="0"/>
              <a:t>)</a:t>
            </a:r>
          </a:p>
          <a:p>
            <a:pPr algn="just">
              <a:spcBef>
                <a:spcPct val="20000"/>
              </a:spcBef>
              <a:buFontTx/>
              <a:buChar char="•"/>
            </a:pPr>
            <a:r>
              <a:rPr lang="en-US" sz="1800" b="0" dirty="0"/>
              <a:t>Group comment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20770455"/>
              </p:ext>
            </p:extLst>
          </p:nvPr>
        </p:nvGraphicFramePr>
        <p:xfrm>
          <a:off x="907229" y="1265032"/>
          <a:ext cx="10475382" cy="2163968"/>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2221521">
                  <a:extLst>
                    <a:ext uri="{9D8B030D-6E8A-4147-A177-3AD203B41FA5}">
                      <a16:colId xmlns:a16="http://schemas.microsoft.com/office/drawing/2014/main" val="20001"/>
                    </a:ext>
                  </a:extLst>
                </a:gridCol>
                <a:gridCol w="5277918">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535303451"/>
                  </a:ext>
                </a:extLst>
              </a:tr>
              <a:tr h="0">
                <a:tc>
                  <a:txBody>
                    <a:bodyPr/>
                    <a:lstStyle/>
                    <a:p>
                      <a:r>
                        <a:rPr lang="en-US" sz="1400" dirty="0"/>
                        <a:t>11-24-038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Transmit power </a:t>
                      </a:r>
                      <a:r>
                        <a:rPr lang="en-US" sz="1400" kern="1200" dirty="0" err="1">
                          <a:solidFill>
                            <a:schemeClr val="dk1"/>
                          </a:solidFill>
                          <a:latin typeface="+mn-lt"/>
                          <a:ea typeface="+mn-ea"/>
                          <a:cs typeface="+mn-cs"/>
                        </a:rPr>
                        <a:t>subelement</a:t>
                      </a:r>
                      <a:r>
                        <a:rPr lang="en-US" sz="1400" kern="1200" dirty="0">
                          <a:solidFill>
                            <a:schemeClr val="dk1"/>
                          </a:solidFill>
                          <a:latin typeface="+mn-lt"/>
                          <a:ea typeface="+mn-ea"/>
                          <a:cs typeface="+mn-cs"/>
                        </a:rPr>
                        <a:t> (CID 1044)</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322837709"/>
                  </a:ext>
                </a:extLst>
              </a:tr>
              <a:tr h="0">
                <a:tc>
                  <a:txBody>
                    <a:bodyPr/>
                    <a:lstStyle/>
                    <a:p>
                      <a:r>
                        <a:rPr lang="en-US" sz="1400" kern="1200" dirty="0">
                          <a:solidFill>
                            <a:schemeClr val="dk1"/>
                          </a:solidFill>
                          <a:latin typeface="+mn-lt"/>
                          <a:ea typeface="+mn-ea"/>
                          <a:cs typeface="+mn-cs"/>
                        </a:rPr>
                        <a:t>11-24-0152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237629070"/>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037088717"/>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Meeting –  Jan. 15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telecon that met draft text threshold (15min)</a:t>
            </a:r>
          </a:p>
          <a:p>
            <a:pPr algn="just">
              <a:spcBef>
                <a:spcPct val="20000"/>
              </a:spcBef>
              <a:buFontTx/>
              <a:buChar char="•"/>
            </a:pPr>
            <a:r>
              <a:rPr lang="en-US" altLang="en-US" sz="1600" b="0" dirty="0"/>
              <a:t>Review LB279 results and CID assignment (10 min) </a:t>
            </a:r>
          </a:p>
          <a:p>
            <a:pPr algn="just">
              <a:spcBef>
                <a:spcPct val="20000"/>
              </a:spcBef>
              <a:buFontTx/>
              <a:buChar char="•"/>
            </a:pPr>
            <a:r>
              <a:rPr lang="en-US" sz="1600" b="0" dirty="0"/>
              <a:t>Conduct CR as a group (as time permits).</a:t>
            </a:r>
          </a:p>
          <a:p>
            <a:pPr algn="just">
              <a:spcBef>
                <a:spcPct val="20000"/>
              </a:spcBef>
              <a:buFontTx/>
              <a:buChar char="•"/>
            </a:pPr>
            <a:r>
              <a:rPr lang="en-US" sz="1600" b="0" dirty="0"/>
              <a:t>Review CR submissions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75043429"/>
              </p:ext>
            </p:extLst>
          </p:nvPr>
        </p:nvGraphicFramePr>
        <p:xfrm>
          <a:off x="914401" y="1260086"/>
          <a:ext cx="10460566" cy="216396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CR </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408709058"/>
                  </a:ext>
                </a:extLst>
              </a:tr>
              <a:tr h="0">
                <a:tc>
                  <a:txBody>
                    <a:bodyPr/>
                    <a:lstStyle/>
                    <a:p>
                      <a:r>
                        <a:rPr lang="en-US" sz="1400" dirty="0"/>
                        <a:t>11-24-038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Transmit power </a:t>
                      </a:r>
                      <a:r>
                        <a:rPr lang="en-US" sz="1400" kern="1200" dirty="0" err="1">
                          <a:solidFill>
                            <a:schemeClr val="dk1"/>
                          </a:solidFill>
                          <a:latin typeface="+mn-lt"/>
                          <a:ea typeface="+mn-ea"/>
                          <a:cs typeface="+mn-cs"/>
                        </a:rPr>
                        <a:t>subelement</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dirty="0"/>
                        <a:t>40 min</a:t>
                      </a:r>
                    </a:p>
                  </a:txBody>
                  <a:tcPr marT="45712" marB="45712"/>
                </a:tc>
                <a:extLst>
                  <a:ext uri="{0D108BD9-81ED-4DB2-BD59-A6C34878D82A}">
                    <a16:rowId xmlns:a16="http://schemas.microsoft.com/office/drawing/2014/main" val="2584876864"/>
                  </a:ext>
                </a:extLst>
              </a:tr>
              <a:tr h="0">
                <a:tc>
                  <a:txBody>
                    <a:bodyPr/>
                    <a:lstStyle/>
                    <a:p>
                      <a:r>
                        <a:rPr lang="en-US" sz="1400" kern="1200" dirty="0">
                          <a:solidFill>
                            <a:schemeClr val="dk1"/>
                          </a:solidFill>
                          <a:latin typeface="+mn-lt"/>
                          <a:ea typeface="+mn-ea"/>
                          <a:cs typeface="+mn-cs"/>
                        </a:rPr>
                        <a:t>11-24-013</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628240624"/>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066023250"/>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B874B-9214-DDB0-716F-E1B7C5C5D0DE}"/>
              </a:ext>
            </a:extLst>
          </p:cNvPr>
          <p:cNvSpPr>
            <a:spLocks noGrp="1"/>
          </p:cNvSpPr>
          <p:nvPr>
            <p:ph type="title"/>
          </p:nvPr>
        </p:nvSpPr>
        <p:spPr/>
        <p:txBody>
          <a:bodyPr/>
          <a:lstStyle/>
          <a:p>
            <a:r>
              <a:rPr lang="en-US" dirty="0"/>
              <a:t>Submission 11-23-2054</a:t>
            </a:r>
          </a:p>
        </p:txBody>
      </p:sp>
      <p:sp>
        <p:nvSpPr>
          <p:cNvPr id="3" name="Content Placeholder 2">
            <a:extLst>
              <a:ext uri="{FF2B5EF4-FFF2-40B4-BE49-F238E27FC236}">
                <a16:creationId xmlns:a16="http://schemas.microsoft.com/office/drawing/2014/main" id="{5311BB09-9DCE-0A73-69BD-E318C2547392}"/>
              </a:ext>
            </a:extLst>
          </p:cNvPr>
          <p:cNvSpPr>
            <a:spLocks noGrp="1"/>
          </p:cNvSpPr>
          <p:nvPr>
            <p:ph idx="1"/>
          </p:nvPr>
        </p:nvSpPr>
        <p:spPr/>
        <p:txBody>
          <a:bodyPr/>
          <a:lstStyle/>
          <a:p>
            <a:r>
              <a:rPr lang="en-US" dirty="0" err="1"/>
              <a:t>Strawpoll</a:t>
            </a:r>
            <a:endParaRPr lang="en-US" dirty="0"/>
          </a:p>
          <a:p>
            <a:r>
              <a:rPr lang="en-US" b="0" dirty="0"/>
              <a:t>Do you agree to the following:</a:t>
            </a:r>
          </a:p>
          <a:p>
            <a:r>
              <a:rPr lang="en-US" b="0" dirty="0"/>
              <a:t>11bk will support 320MHz and the two contiguous 240MHz preamble puncture patterns</a:t>
            </a:r>
          </a:p>
          <a:p>
            <a:r>
              <a:rPr lang="en-US" b="0" dirty="0"/>
              <a:t>11bk optionally supports all other preamble puncture patterns</a:t>
            </a:r>
          </a:p>
          <a:p>
            <a:endParaRPr lang="en-US" dirty="0"/>
          </a:p>
          <a:p>
            <a:r>
              <a:rPr lang="en-US" dirty="0"/>
              <a:t>Results (Y/N/A): </a:t>
            </a:r>
            <a:r>
              <a:rPr lang="en-US" b="0" dirty="0"/>
              <a:t>13/0/5</a:t>
            </a:r>
          </a:p>
        </p:txBody>
      </p:sp>
      <p:sp>
        <p:nvSpPr>
          <p:cNvPr id="4" name="Slide Number Placeholder 3">
            <a:extLst>
              <a:ext uri="{FF2B5EF4-FFF2-40B4-BE49-F238E27FC236}">
                <a16:creationId xmlns:a16="http://schemas.microsoft.com/office/drawing/2014/main" id="{11518EE7-5955-B6DA-5F4D-D235D603146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4FFD33DF-1C7A-2C5C-E96C-B439C8A733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8F5E01-E123-DE09-0100-53BC28C293DA}"/>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020491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b="0" dirty="0">
                <a:cs typeface="Times New Roman" panose="02020603050405020304" pitchFamily="18" charset="0"/>
              </a:rPr>
              <a:t>Chair Jonathan Segev (Intel)</a:t>
            </a:r>
          </a:p>
          <a:p>
            <a:pPr algn="ctr">
              <a:lnSpc>
                <a:spcPct val="90000"/>
              </a:lnSpc>
              <a:buFontTx/>
              <a:buNone/>
            </a:pPr>
            <a:r>
              <a:rPr lang="en-US" altLang="en-US" sz="3600" b="0" dirty="0">
                <a:cs typeface="Times New Roman" panose="02020603050405020304" pitchFamily="18" charset="0"/>
              </a:rPr>
              <a:t>Vice Chair Assaf Kasher (Self)</a:t>
            </a:r>
          </a:p>
          <a:p>
            <a:pPr algn="ctr">
              <a:lnSpc>
                <a:spcPct val="90000"/>
              </a:lnSpc>
              <a:buFontTx/>
              <a:buNone/>
            </a:pPr>
            <a:r>
              <a:rPr lang="en-US" altLang="en-US" sz="3600" b="0" dirty="0">
                <a:cs typeface="Times New Roman" panose="02020603050405020304" pitchFamily="18" charset="0"/>
              </a:rPr>
              <a:t>Vice Chair Ali </a:t>
            </a:r>
            <a:r>
              <a:rPr lang="en-US" altLang="en-US" sz="3600" b="0" dirty="0" err="1">
                <a:cs typeface="Times New Roman" panose="02020603050405020304" pitchFamily="18" charset="0"/>
              </a:rPr>
              <a:t>Raissina</a:t>
            </a:r>
            <a:r>
              <a:rPr lang="en-US" altLang="en-US" sz="3600" b="0" dirty="0">
                <a:cs typeface="Times New Roman" panose="02020603050405020304" pitchFamily="18" charset="0"/>
              </a:rPr>
              <a:t> (Qualcomm)</a:t>
            </a:r>
          </a:p>
          <a:p>
            <a:pPr algn="ctr">
              <a:lnSpc>
                <a:spcPct val="90000"/>
              </a:lnSpc>
              <a:buFontTx/>
              <a:buNone/>
            </a:pPr>
            <a:r>
              <a:rPr lang="en-US" altLang="en-US" sz="3600" b="0" dirty="0">
                <a:cs typeface="Times New Roman" panose="02020603050405020304" pitchFamily="18" charset="0"/>
              </a:rPr>
              <a:t>Technical Editor Roy Want (Google)</a:t>
            </a:r>
          </a:p>
          <a:p>
            <a:pPr algn="ctr">
              <a:lnSpc>
                <a:spcPct val="90000"/>
              </a:lnSpc>
              <a:buFontTx/>
              <a:buNone/>
            </a:pPr>
            <a:r>
              <a:rPr lang="en-US" altLang="en-US" sz="36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Meeting –  Jan. 16</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Group CR.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69070640"/>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CR </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868341811"/>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Meeting –  Jan. 15</a:t>
            </a:r>
            <a:r>
              <a:rPr lang="en-US" altLang="en-US" baseline="30000" dirty="0">
                <a:solidFill>
                  <a:schemeClr val="tx2"/>
                </a:solidFill>
              </a:rPr>
              <a:t>th</a:t>
            </a:r>
            <a:r>
              <a:rPr lang="en-US" altLang="en-US" dirty="0">
                <a:solidFill>
                  <a:schemeClr val="tx2"/>
                </a:solidFill>
              </a:rPr>
              <a:t> AM1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Group comment resolution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0871459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17</a:t>
            </a:r>
            <a:r>
              <a:rPr lang="en-US" altLang="en-US" baseline="30000" dirty="0">
                <a:solidFill>
                  <a:schemeClr val="tx2"/>
                </a:solidFill>
              </a:rPr>
              <a:t>th</a:t>
            </a:r>
            <a:r>
              <a:rPr lang="en-US" altLang="en-US" dirty="0">
                <a:solidFill>
                  <a:schemeClr val="tx2"/>
                </a:solidFill>
              </a:rPr>
              <a:t> AM1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91468280"/>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Jonathan Segev</a:t>
                      </a:r>
                    </a:p>
                  </a:txBody>
                  <a:tcPr marT="45712" marB="45712"/>
                </a:tc>
                <a:tc>
                  <a:txBody>
                    <a:bodyPr/>
                    <a:lstStyle/>
                    <a:p>
                      <a:r>
                        <a:rPr lang="en-US" sz="1400" dirty="0"/>
                        <a:t>Motion compendium </a:t>
                      </a:r>
                    </a:p>
                  </a:txBody>
                  <a:tcPr marT="45712" marB="45712"/>
                </a:tc>
                <a:tc>
                  <a:txBody>
                    <a:bodyPr/>
                    <a:lstStyle/>
                    <a:p>
                      <a:r>
                        <a:rPr lang="en-US" sz="1400" dirty="0"/>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CR </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868341811"/>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1799728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908333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0336921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Meeting –  Jan. 17</a:t>
            </a:r>
            <a:r>
              <a:rPr lang="en-US" altLang="en-US" baseline="30000" dirty="0">
                <a:solidFill>
                  <a:schemeClr val="tx2"/>
                </a:solidFill>
              </a:rPr>
              <a:t>th</a:t>
            </a:r>
            <a:r>
              <a:rPr lang="en-US" altLang="en-US" dirty="0">
                <a:solidFill>
                  <a:schemeClr val="tx2"/>
                </a:solidFill>
              </a:rPr>
              <a:t> PM2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Progress made during the week – 5min special order</a:t>
            </a:r>
          </a:p>
          <a:p>
            <a:pPr algn="just">
              <a:spcBef>
                <a:spcPct val="20000"/>
              </a:spcBef>
              <a:buFontTx/>
              <a:buChar char="•"/>
            </a:pPr>
            <a:r>
              <a:rPr lang="en-US" sz="1600" b="0" dirty="0"/>
              <a:t>Review timelines – 5min special order</a:t>
            </a:r>
          </a:p>
          <a:p>
            <a:pPr algn="just">
              <a:spcBef>
                <a:spcPct val="20000"/>
              </a:spcBef>
              <a:buFontTx/>
              <a:buChar char="•"/>
            </a:pPr>
            <a:r>
              <a:rPr lang="en-US" sz="1600" b="0" dirty="0"/>
              <a:t>Schedule telecons for the Jan. to March meetings interval – 5min special order </a:t>
            </a: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Jan. 2024 IEEE 802.11 meeting week, and teleconferences running between the Jan. and March 2024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38201090"/>
              </p:ext>
            </p:extLst>
          </p:nvPr>
        </p:nvGraphicFramePr>
        <p:xfrm>
          <a:off x="914401" y="1260086"/>
          <a:ext cx="10460566" cy="283449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Jan.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2730147"/>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2968976"/>
            <a:ext cx="9130232"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2920029"/>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82704" y="2361161"/>
            <a:ext cx="846911"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a:t>
            </a:r>
          </a:p>
          <a:p>
            <a:pPr algn="ctr"/>
            <a:r>
              <a:rPr lang="en-US" altLang="en-US" sz="1000" dirty="0">
                <a:latin typeface="Arial" panose="020B0604020202020204" pitchFamily="34" charset="0"/>
                <a:cs typeface="Arial" panose="020B0604020202020204" pitchFamily="34" charset="0"/>
              </a:rPr>
              <a:t>Recirc 05/23</a:t>
            </a:r>
          </a:p>
        </p:txBody>
      </p:sp>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872210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46885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07/23</a:t>
            </a:r>
          </a:p>
        </p:txBody>
      </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272614"/>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 name="Isosceles Triangle 78">
            <a:extLst>
              <a:ext uri="{FF2B5EF4-FFF2-40B4-BE49-F238E27FC236}">
                <a16:creationId xmlns:a16="http://schemas.microsoft.com/office/drawing/2014/main" id="{8DA98FE8-5D6A-B524-B5CE-D9E378910FF6}"/>
              </a:ext>
            </a:extLst>
          </p:cNvPr>
          <p:cNvSpPr>
            <a:spLocks noChangeArrowheads="1"/>
          </p:cNvSpPr>
          <p:nvPr/>
        </p:nvSpPr>
        <p:spPr bwMode="auto">
          <a:xfrm flipH="1">
            <a:off x="10467485"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80" name="Text Box 26">
            <a:extLst>
              <a:ext uri="{FF2B5EF4-FFF2-40B4-BE49-F238E27FC236}">
                <a16:creationId xmlns:a16="http://schemas.microsoft.com/office/drawing/2014/main" id="{D686F88D-8CFD-F2F8-8FF0-30AC7A7B6D76}"/>
              </a:ext>
            </a:extLst>
          </p:cNvPr>
          <p:cNvSpPr txBox="1">
            <a:spLocks noChangeArrowheads="1"/>
          </p:cNvSpPr>
          <p:nvPr/>
        </p:nvSpPr>
        <p:spPr bwMode="auto">
          <a:xfrm flipH="1">
            <a:off x="10214229"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p:txBody>
      </p:sp>
    </p:spTree>
    <p:extLst>
      <p:ext uri="{BB962C8B-B14F-4D97-AF65-F5344CB8AC3E}">
        <p14:creationId xmlns:p14="http://schemas.microsoft.com/office/powerpoint/2010/main" val="13474330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Jan.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TBD</a:t>
            </a:r>
            <a:endParaRPr lang="en-US" altLang="en-US" kern="0" baseline="30000" dirty="0"/>
          </a:p>
          <a:p>
            <a:pPr marL="0" indent="0"/>
            <a:endParaRPr lang="en-US" altLang="en-US" sz="2000" b="0" kern="0" dirty="0"/>
          </a:p>
          <a:p>
            <a:pPr marL="0" indent="0"/>
            <a:r>
              <a:rPr lang="en-US" altLang="en-US" sz="2000" b="0" kern="0" dirty="0"/>
              <a:t>*all telecon were previously announced</a:t>
            </a:r>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3548673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2"/>
            <a:ext cx="11809312" cy="775034"/>
          </a:xfrm>
        </p:spPr>
        <p:txBody>
          <a:bodyPr/>
          <a:lstStyle/>
          <a:p>
            <a:r>
              <a:rPr lang="en-US" dirty="0"/>
              <a:t>Sep. Meeting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535145"/>
            <a:ext cx="10657184" cy="2469919"/>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Jan. 2024</a:t>
            </a:r>
            <a:endParaRPr lang="en-GB" dirty="0"/>
          </a:p>
        </p:txBody>
      </p:sp>
      <p:sp>
        <p:nvSpPr>
          <p:cNvPr id="9" name="Footer Placeholder 4">
            <a:extLst>
              <a:ext uri="{FF2B5EF4-FFF2-40B4-BE49-F238E27FC236}">
                <a16:creationId xmlns:a16="http://schemas.microsoft.com/office/drawing/2014/main" id="{C65A89BF-8A40-48A4-8634-3AB695572AB5}"/>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Jonathan Segev, Intel corporation</a:t>
            </a:r>
            <a:endParaRPr lang="en-GB" dirty="0"/>
          </a:p>
        </p:txBody>
      </p:sp>
      <p:grpSp>
        <p:nvGrpSpPr>
          <p:cNvPr id="10" name="Group 9">
            <a:extLst>
              <a:ext uri="{FF2B5EF4-FFF2-40B4-BE49-F238E27FC236}">
                <a16:creationId xmlns:a16="http://schemas.microsoft.com/office/drawing/2014/main" id="{9C3037FA-DCCF-4501-86FC-77889B31AD16}"/>
              </a:ext>
            </a:extLst>
          </p:cNvPr>
          <p:cNvGrpSpPr/>
          <p:nvPr/>
        </p:nvGrpSpPr>
        <p:grpSpPr>
          <a:xfrm>
            <a:off x="2023881" y="4869160"/>
            <a:ext cx="5631921" cy="1201106"/>
            <a:chOff x="2845792" y="3241917"/>
            <a:chExt cx="5285898" cy="855830"/>
          </a:xfrm>
        </p:grpSpPr>
        <p:sp>
          <p:nvSpPr>
            <p:cNvPr id="11" name="TextBox 10">
              <a:extLst>
                <a:ext uri="{FF2B5EF4-FFF2-40B4-BE49-F238E27FC236}">
                  <a16:creationId xmlns:a16="http://schemas.microsoft.com/office/drawing/2014/main" id="{4A7C7271-C823-4DBE-B1C8-4D7553782EBA}"/>
                </a:ext>
              </a:extLst>
            </p:cNvPr>
            <p:cNvSpPr txBox="1">
              <a:spLocks noChangeAspect="1"/>
            </p:cNvSpPr>
            <p:nvPr/>
          </p:nvSpPr>
          <p:spPr>
            <a:xfrm>
              <a:off x="2845792" y="3241917"/>
              <a:ext cx="2087134" cy="461665"/>
            </a:xfrm>
            <a:prstGeom prst="rect">
              <a:avLst/>
            </a:prstGeom>
            <a:noFill/>
          </p:spPr>
          <p:txBody>
            <a:bodyPr wrap="square" rtlCol="0">
              <a:spAutoFit/>
            </a:bodyPr>
            <a:lstStyle/>
            <a:p>
              <a:r>
                <a:rPr lang="en-US" b="1" dirty="0" err="1">
                  <a:solidFill>
                    <a:schemeClr val="tx1"/>
                  </a:solidFill>
                </a:rPr>
                <a:t>TGbk</a:t>
              </a:r>
              <a:r>
                <a:rPr lang="en-US" b="1" dirty="0">
                  <a:solidFill>
                    <a:schemeClr val="tx1"/>
                  </a:solidFill>
                </a:rPr>
                <a:t>:</a:t>
              </a:r>
            </a:p>
          </p:txBody>
        </p:sp>
        <p:sp>
          <p:nvSpPr>
            <p:cNvPr id="12" name="Rectangle 11">
              <a:extLst>
                <a:ext uri="{FF2B5EF4-FFF2-40B4-BE49-F238E27FC236}">
                  <a16:creationId xmlns:a16="http://schemas.microsoft.com/office/drawing/2014/main" id="{C3C941D8-B7BA-4857-97D9-3D39D684FBD9}"/>
                </a:ext>
              </a:extLst>
            </p:cNvPr>
            <p:cNvSpPr/>
            <p:nvPr/>
          </p:nvSpPr>
          <p:spPr bwMode="auto">
            <a:xfrm>
              <a:off x="4275000" y="3613737"/>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 (SFD)</a:t>
              </a:r>
            </a:p>
          </p:txBody>
        </p:sp>
        <p:cxnSp>
          <p:nvCxnSpPr>
            <p:cNvPr id="13" name="Straight Arrow Connector 12">
              <a:extLst>
                <a:ext uri="{FF2B5EF4-FFF2-40B4-BE49-F238E27FC236}">
                  <a16:creationId xmlns:a16="http://schemas.microsoft.com/office/drawing/2014/main" id="{389AA7FF-8C2B-4816-8536-50AA731BE689}"/>
                </a:ext>
              </a:extLst>
            </p:cNvPr>
            <p:cNvCxnSpPr/>
            <p:nvPr/>
          </p:nvCxnSpPr>
          <p:spPr bwMode="auto">
            <a:xfrm>
              <a:off x="5787427" y="3916223"/>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14" name="Rectangle 13">
              <a:extLst>
                <a:ext uri="{FF2B5EF4-FFF2-40B4-BE49-F238E27FC236}">
                  <a16:creationId xmlns:a16="http://schemas.microsoft.com/office/drawing/2014/main" id="{CCE44772-81B7-45E2-B1B5-D76D9293B30B}"/>
                </a:ext>
              </a:extLst>
            </p:cNvPr>
            <p:cNvSpPr/>
            <p:nvPr/>
          </p:nvSpPr>
          <p:spPr bwMode="auto">
            <a:xfrm>
              <a:off x="6619262" y="3613737"/>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grpSp>
        <p:nvGrpSpPr>
          <p:cNvPr id="15" name="Group 14">
            <a:extLst>
              <a:ext uri="{FF2B5EF4-FFF2-40B4-BE49-F238E27FC236}">
                <a16:creationId xmlns:a16="http://schemas.microsoft.com/office/drawing/2014/main" id="{51C6BF5A-FC77-4B30-AFB2-E1A35F56E7A5}"/>
              </a:ext>
            </a:extLst>
          </p:cNvPr>
          <p:cNvGrpSpPr>
            <a:grpSpLocks noChangeAspect="1"/>
          </p:cNvGrpSpPr>
          <p:nvPr/>
        </p:nvGrpSpPr>
        <p:grpSpPr>
          <a:xfrm>
            <a:off x="4316742" y="3669856"/>
            <a:ext cx="7560840" cy="839328"/>
            <a:chOff x="550425" y="4856471"/>
            <a:chExt cx="9938093" cy="1103226"/>
          </a:xfrm>
        </p:grpSpPr>
        <p:sp>
          <p:nvSpPr>
            <p:cNvPr id="16" name="TextBox 15">
              <a:extLst>
                <a:ext uri="{FF2B5EF4-FFF2-40B4-BE49-F238E27FC236}">
                  <a16:creationId xmlns:a16="http://schemas.microsoft.com/office/drawing/2014/main" id="{D1C45289-DE96-44AB-ABA5-D3957ECBAB80}"/>
                </a:ext>
              </a:extLst>
            </p:cNvPr>
            <p:cNvSpPr txBox="1"/>
            <p:nvPr/>
          </p:nvSpPr>
          <p:spPr>
            <a:xfrm>
              <a:off x="550425" y="4856471"/>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17" name="Rectangle 16">
              <a:extLst>
                <a:ext uri="{FF2B5EF4-FFF2-40B4-BE49-F238E27FC236}">
                  <a16:creationId xmlns:a16="http://schemas.microsoft.com/office/drawing/2014/main" id="{903714B9-50CC-43A1-B0C4-6FD9B1F1E329}"/>
                </a:ext>
              </a:extLst>
            </p:cNvPr>
            <p:cNvSpPr/>
            <p:nvPr/>
          </p:nvSpPr>
          <p:spPr bwMode="auto">
            <a:xfrm>
              <a:off x="1943302" y="5230423"/>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8" name="Rectangle 17">
              <a:extLst>
                <a:ext uri="{FF2B5EF4-FFF2-40B4-BE49-F238E27FC236}">
                  <a16:creationId xmlns:a16="http://schemas.microsoft.com/office/drawing/2014/main" id="{21E4193D-742B-410D-9D5B-2242164DD6C0}"/>
                </a:ext>
              </a:extLst>
            </p:cNvPr>
            <p:cNvSpPr/>
            <p:nvPr/>
          </p:nvSpPr>
          <p:spPr bwMode="auto">
            <a:xfrm>
              <a:off x="4287565" y="5229009"/>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19" name="Straight Arrow Connector 18">
              <a:extLst>
                <a:ext uri="{FF2B5EF4-FFF2-40B4-BE49-F238E27FC236}">
                  <a16:creationId xmlns:a16="http://schemas.microsoft.com/office/drawing/2014/main" id="{AFDCB87F-492D-44E1-82E4-4F17DEE2E23A}"/>
                </a:ext>
              </a:extLst>
            </p:cNvPr>
            <p:cNvCxnSpPr/>
            <p:nvPr/>
          </p:nvCxnSpPr>
          <p:spPr bwMode="auto">
            <a:xfrm>
              <a:off x="3455730"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0" name="Rectangle 19">
              <a:extLst>
                <a:ext uri="{FF2B5EF4-FFF2-40B4-BE49-F238E27FC236}">
                  <a16:creationId xmlns:a16="http://schemas.microsoft.com/office/drawing/2014/main" id="{E48AF1EB-BEF7-4C50-A921-C00CE69F51E2}"/>
                </a:ext>
              </a:extLst>
            </p:cNvPr>
            <p:cNvSpPr/>
            <p:nvPr/>
          </p:nvSpPr>
          <p:spPr bwMode="auto">
            <a:xfrm>
              <a:off x="6631828" y="5230423"/>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1" name="Straight Arrow Connector 20">
              <a:extLst>
                <a:ext uri="{FF2B5EF4-FFF2-40B4-BE49-F238E27FC236}">
                  <a16:creationId xmlns:a16="http://schemas.microsoft.com/office/drawing/2014/main" id="{7B2FB4BC-2144-4CD5-98CB-7964C9EB4408}"/>
                </a:ext>
              </a:extLst>
            </p:cNvPr>
            <p:cNvCxnSpPr/>
            <p:nvPr/>
          </p:nvCxnSpPr>
          <p:spPr bwMode="auto">
            <a:xfrm>
              <a:off x="5799992"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2" name="Straight Arrow Connector 21">
              <a:extLst>
                <a:ext uri="{FF2B5EF4-FFF2-40B4-BE49-F238E27FC236}">
                  <a16:creationId xmlns:a16="http://schemas.microsoft.com/office/drawing/2014/main" id="{83A26CC5-83EE-440B-9621-5AAA7692F991}"/>
                </a:ext>
              </a:extLst>
            </p:cNvPr>
            <p:cNvCxnSpPr/>
            <p:nvPr/>
          </p:nvCxnSpPr>
          <p:spPr bwMode="auto">
            <a:xfrm>
              <a:off x="8144255"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3" name="Rectangle 22">
              <a:extLst>
                <a:ext uri="{FF2B5EF4-FFF2-40B4-BE49-F238E27FC236}">
                  <a16:creationId xmlns:a16="http://schemas.microsoft.com/office/drawing/2014/main" id="{676F90B0-F796-46CE-82CB-A1E88D4A3A07}"/>
                </a:ext>
              </a:extLst>
            </p:cNvPr>
            <p:cNvSpPr/>
            <p:nvPr/>
          </p:nvSpPr>
          <p:spPr bwMode="auto">
            <a:xfrm>
              <a:off x="8976090" y="5230423"/>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nvGrpSpPr>
            <p:cNvPr id="24" name="Group 23">
              <a:extLst>
                <a:ext uri="{FF2B5EF4-FFF2-40B4-BE49-F238E27FC236}">
                  <a16:creationId xmlns:a16="http://schemas.microsoft.com/office/drawing/2014/main" id="{7646E523-F714-4F76-AE20-6205277389A5}"/>
                </a:ext>
              </a:extLst>
            </p:cNvPr>
            <p:cNvGrpSpPr/>
            <p:nvPr/>
          </p:nvGrpSpPr>
          <p:grpSpPr>
            <a:xfrm>
              <a:off x="1943301" y="5087304"/>
              <a:ext cx="1512428" cy="872393"/>
              <a:chOff x="2281259" y="5223255"/>
              <a:chExt cx="685272" cy="455796"/>
            </a:xfrm>
          </p:grpSpPr>
          <p:cxnSp>
            <p:nvCxnSpPr>
              <p:cNvPr id="28" name="Straight Connector 27">
                <a:extLst>
                  <a:ext uri="{FF2B5EF4-FFF2-40B4-BE49-F238E27FC236}">
                    <a16:creationId xmlns:a16="http://schemas.microsoft.com/office/drawing/2014/main" id="{ADEA66FF-CDE1-4637-A658-B7539BA72D6D}"/>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9" name="Straight Connector 28">
                <a:extLst>
                  <a:ext uri="{FF2B5EF4-FFF2-40B4-BE49-F238E27FC236}">
                    <a16:creationId xmlns:a16="http://schemas.microsoft.com/office/drawing/2014/main" id="{FF39AD60-7299-4218-A7D9-6F7DA218804A}"/>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nvGrpSpPr>
            <p:cNvPr id="25" name="Group 24">
              <a:extLst>
                <a:ext uri="{FF2B5EF4-FFF2-40B4-BE49-F238E27FC236}">
                  <a16:creationId xmlns:a16="http://schemas.microsoft.com/office/drawing/2014/main" id="{8D61770F-6627-4769-BB11-A1FA1C701901}"/>
                </a:ext>
              </a:extLst>
            </p:cNvPr>
            <p:cNvGrpSpPr/>
            <p:nvPr/>
          </p:nvGrpSpPr>
          <p:grpSpPr>
            <a:xfrm>
              <a:off x="4273148" y="5064576"/>
              <a:ext cx="1512428" cy="872393"/>
              <a:chOff x="2281259" y="5223255"/>
              <a:chExt cx="685272" cy="455796"/>
            </a:xfrm>
          </p:grpSpPr>
          <p:cxnSp>
            <p:nvCxnSpPr>
              <p:cNvPr id="26" name="Straight Connector 25">
                <a:extLst>
                  <a:ext uri="{FF2B5EF4-FFF2-40B4-BE49-F238E27FC236}">
                    <a16:creationId xmlns:a16="http://schemas.microsoft.com/office/drawing/2014/main" id="{7EB889AA-D9F0-4B85-AB08-2DEA507CD0CB}"/>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7" name="Straight Connector 26">
                <a:extLst>
                  <a:ext uri="{FF2B5EF4-FFF2-40B4-BE49-F238E27FC236}">
                    <a16:creationId xmlns:a16="http://schemas.microsoft.com/office/drawing/2014/main" id="{2FEB524A-EF46-4DCD-8DF8-35FF88BEB289}"/>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sp>
        <p:nvSpPr>
          <p:cNvPr id="30" name="Arrow: Down 29">
            <a:extLst>
              <a:ext uri="{FF2B5EF4-FFF2-40B4-BE49-F238E27FC236}">
                <a16:creationId xmlns:a16="http://schemas.microsoft.com/office/drawing/2014/main" id="{1A1CD639-3822-47FF-83B8-75EEBEDEEE09}"/>
              </a:ext>
            </a:extLst>
          </p:cNvPr>
          <p:cNvSpPr/>
          <p:nvPr/>
        </p:nvSpPr>
        <p:spPr bwMode="auto">
          <a:xfrm rot="2901312">
            <a:off x="7664775" y="4456430"/>
            <a:ext cx="374723" cy="806669"/>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0184411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1"/>
            <a:ext cx="11809312" cy="1065213"/>
          </a:xfrm>
        </p:spPr>
        <p:txBody>
          <a:bodyPr/>
          <a:lstStyle/>
          <a:p>
            <a:r>
              <a:rPr lang="en-US" dirty="0"/>
              <a:t>Sep. Meeting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10009112" cy="4343400"/>
          </a:xfrm>
        </p:spPr>
        <p:txBody>
          <a:bodyPr/>
          <a:lstStyle/>
          <a:p>
            <a:pPr>
              <a:buFont typeface="Arial" panose="020B0604020202020204" pitchFamily="34" charset="0"/>
              <a:buChar char="•"/>
            </a:pPr>
            <a:r>
              <a:rPr lang="en-US" b="0" dirty="0"/>
              <a:t>Targets towards the Sep. meeting:</a:t>
            </a:r>
          </a:p>
          <a:p>
            <a:pPr lvl="1">
              <a:buFont typeface="Arial" panose="020B0604020202020204" pitchFamily="34" charset="0"/>
              <a:buChar char="•"/>
            </a:pPr>
            <a:r>
              <a:rPr lang="en-US" dirty="0"/>
              <a:t>Generate P802.11bk draft 0.2.</a:t>
            </a:r>
            <a:endParaRPr lang="en-US" b="0" dirty="0"/>
          </a:p>
          <a:p>
            <a:pPr lvl="1">
              <a:buFont typeface="Arial" panose="020B0604020202020204" pitchFamily="34" charset="0"/>
              <a:buChar char="•"/>
            </a:pPr>
            <a:r>
              <a:rPr lang="en-US" b="0" dirty="0"/>
              <a:t>Continue review and adoption of amendment text.</a:t>
            </a:r>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7046478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Jan. 2024</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31881549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January IEEE 802 wireless interim session:</a:t>
            </a:r>
            <a:endParaRPr lang="en-US" sz="2000" b="0" dirty="0"/>
          </a:p>
          <a:p>
            <a:pPr>
              <a:buFont typeface="Arial" panose="020B0604020202020204" pitchFamily="34" charset="0"/>
              <a:buChar char="•"/>
            </a:pPr>
            <a:r>
              <a:rPr lang="en-US" sz="2000" b="0" dirty="0"/>
              <a:t>This meeting is part of the January IEEE 802 wireless interim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https://touchpoint.eventsair.com/2024-jan-ieee-802-wireless-interim-session</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a:t>
            </a:r>
            <a:r>
              <a:rPr lang="en-US" altLang="en-US">
                <a:solidFill>
                  <a:schemeClr val="tx2"/>
                </a:solidFill>
              </a:rPr>
              <a:t>20</a:t>
            </a:r>
            <a:r>
              <a:rPr lang="en-US" altLang="en-US" baseline="30000">
                <a:solidFill>
                  <a:schemeClr val="tx2"/>
                </a:solidFill>
              </a:rPr>
              <a:t>th</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650478"/>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120976</TotalTime>
  <Words>5451</Words>
  <Application>Microsoft Office PowerPoint</Application>
  <PresentationFormat>Widescreen</PresentationFormat>
  <Paragraphs>799</Paragraphs>
  <Slides>62</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62</vt:i4>
      </vt:variant>
    </vt:vector>
  </HeadingPairs>
  <TitlesOfParts>
    <vt:vector size="70" baseType="lpstr">
      <vt:lpstr>Arial</vt:lpstr>
      <vt:lpstr>Calibri</vt:lpstr>
      <vt:lpstr>Monotype Sorts</vt:lpstr>
      <vt:lpstr>Montserrat</vt:lpstr>
      <vt:lpstr>Times</vt:lpstr>
      <vt:lpstr>Times New Roman</vt:lpstr>
      <vt:lpstr>Office Theme</vt:lpstr>
      <vt:lpstr>Document</vt:lpstr>
      <vt:lpstr>TGbk Next Generation Positioning  Agenda for the January Interin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Jan. IEEE  802.11 Interim Meeting Week Agenda</vt:lpstr>
      <vt:lpstr>Submission List for the week</vt:lpstr>
      <vt:lpstr>Jan. IEEE Meeting –  Jan. 15th </vt:lpstr>
      <vt:lpstr>Submission List for the Jan. 15th meeting</vt:lpstr>
      <vt:lpstr>Motions</vt:lpstr>
      <vt:lpstr>Review Submissions</vt:lpstr>
      <vt:lpstr>Submission 11-23-2054</vt:lpstr>
      <vt:lpstr>PowerPoint Presentation</vt:lpstr>
      <vt:lpstr>Jan. IEEE Meeting –  Jan. 16th </vt:lpstr>
      <vt:lpstr>Submission List for the Jan. 16th meeting</vt:lpstr>
      <vt:lpstr>Review Submissions</vt:lpstr>
      <vt:lpstr>PowerPoint Presentation</vt:lpstr>
      <vt:lpstr>Jan. IEEE Meeting –  Jan. 15th AM1</vt:lpstr>
      <vt:lpstr>Submission List for the Jan. 17th AM1 meeting</vt:lpstr>
      <vt:lpstr>Review Submissions</vt:lpstr>
      <vt:lpstr>PowerPoint Presentation</vt:lpstr>
      <vt:lpstr>Jan. IEEE Meeting –  Jan. 17th PM2</vt:lpstr>
      <vt:lpstr>Submission List for the Sep. 15th meeting</vt:lpstr>
      <vt:lpstr>TGbk Projected Timeline</vt:lpstr>
      <vt:lpstr>Scheduled TGbk telecons</vt:lpstr>
      <vt:lpstr>Sep. Meeting Progress and Targets Towards the Sep. Meeting</vt:lpstr>
      <vt:lpstr>Sep. Meeting Progress and Targets Towards the Sep. Meeting</vt:lpstr>
      <vt:lpstr>AOB</vt:lpstr>
      <vt:lpstr>PowerPoint Presentation</vt:lpstr>
      <vt:lpstr>Identify topics for draft completion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lpstr>TGbk Telecon – June 20th</vt:lpstr>
      <vt:lpstr>Submission List for the June 20th meeting</vt:lpstr>
      <vt:lpstr>Review Submissions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739</cp:revision>
  <cp:lastPrinted>1601-01-01T00:00:00Z</cp:lastPrinted>
  <dcterms:created xsi:type="dcterms:W3CDTF">2018-08-06T10:28:59Z</dcterms:created>
  <dcterms:modified xsi:type="dcterms:W3CDTF">2024-01-17T21:00:41Z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