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72" r:id="rId3"/>
    <p:sldId id="293" r:id="rId4"/>
    <p:sldId id="308" r:id="rId5"/>
    <p:sldId id="306" r:id="rId6"/>
    <p:sldId id="296"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543" y="3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802.11-16/0190r0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2016</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Joseph Levy (InterDigital)</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C5F82844-D3D8-4E2F-BC31-F893CF7EFBD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337961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802.11-16/0190r0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2016</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Joseph Levy (InterDigital)</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A8AE28EE-710A-423D-918F-3472049856C0}"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2330960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a:t>
            </a:fld>
            <a:endParaRPr 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036939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2</a:t>
            </a:fld>
            <a:endParaRPr lang="en-US"/>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1727891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3</a:t>
            </a:fld>
            <a:endParaRPr lang="en-US"/>
          </a:p>
        </p:txBody>
      </p:sp>
    </p:spTree>
    <p:extLst>
      <p:ext uri="{BB962C8B-B14F-4D97-AF65-F5344CB8AC3E}">
        <p14:creationId xmlns:p14="http://schemas.microsoft.com/office/powerpoint/2010/main" val="591750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4</a:t>
            </a:fld>
            <a:endParaRPr lang="en-US"/>
          </a:p>
        </p:txBody>
      </p:sp>
    </p:spTree>
    <p:extLst>
      <p:ext uri="{BB962C8B-B14F-4D97-AF65-F5344CB8AC3E}">
        <p14:creationId xmlns:p14="http://schemas.microsoft.com/office/powerpoint/2010/main" val="3038513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5</a:t>
            </a:fld>
            <a:endParaRPr lang="en-US"/>
          </a:p>
        </p:txBody>
      </p:sp>
    </p:spTree>
    <p:extLst>
      <p:ext uri="{BB962C8B-B14F-4D97-AF65-F5344CB8AC3E}">
        <p14:creationId xmlns:p14="http://schemas.microsoft.com/office/powerpoint/2010/main" val="395894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6</a:t>
            </a:fld>
            <a:endParaRPr lang="en-US"/>
          </a:p>
        </p:txBody>
      </p:sp>
    </p:spTree>
    <p:extLst>
      <p:ext uri="{BB962C8B-B14F-4D97-AF65-F5344CB8AC3E}">
        <p14:creationId xmlns:p14="http://schemas.microsoft.com/office/powerpoint/2010/main" val="2366532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F657D9E5-F02D-4AA7-B795-6D72BFD3543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6276E39-D40D-45EE-BB98-AEEAB1C4156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A177F988-3EF9-4784-AC86-CD5C16932EA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91C974D1-5F66-4D5B-932A-2DC0BB21FC6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A4BE456-3FE8-4C7D-BA70-D8903C2AAAE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9"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FEB95BF-DBFA-4D98-8EC1-D3D333DB61A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CB3995D0-4C8C-441F-8566-9B527D4A87D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2878DC56-3D4A-4DDC-A5FE-22F351A5EA0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5DD4CD7-45B6-4358-B054-C482FA7F6BE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0D15DCF0-9B53-4E58-859A-C01E6730380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85801" y="332601"/>
            <a:ext cx="7759700" cy="276999"/>
          </a:xfrm>
          <a:prstGeom prst="rect">
            <a:avLst/>
          </a:prstGeom>
          <a:noFill/>
          <a:ln w="9525">
            <a:noFill/>
            <a:miter lim="800000"/>
            <a:headEnd/>
            <a:tailEnd/>
          </a:ln>
          <a:effectLst/>
        </p:spPr>
        <p:txBody>
          <a:bodyPr wrap="square" lIns="0" tIns="0" rIns="0" bIns="0" numCol="1" anchor="t" anchorCtr="0">
            <a:spAutoFit/>
          </a:bodyPr>
          <a:lstStyle/>
          <a:p>
            <a:pPr marL="0" lvl="4" algn="just">
              <a:tabLst>
                <a:tab pos="4846320" algn="l"/>
              </a:tabLst>
              <a:defRPr/>
            </a:pPr>
            <a:r>
              <a:rPr lang="en-US" sz="1800" b="1" baseline="0" dirty="0"/>
              <a:t>November</a:t>
            </a:r>
            <a:r>
              <a:rPr lang="en-US" sz="1800" b="1" dirty="0"/>
              <a:t> 2023	doc.: IEEE 802.11-23/2123r0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2"/>
            <a:ext cx="7772400" cy="184666"/>
          </a:xfrm>
          <a:prstGeom prst="rect">
            <a:avLst/>
          </a:prstGeom>
          <a:noFill/>
          <a:ln w="9525">
            <a:noFill/>
            <a:miter lim="800000"/>
            <a:headEnd/>
            <a:tailEnd/>
          </a:ln>
          <a:effectLst/>
        </p:spPr>
        <p:txBody>
          <a:bodyPr wrap="square" lIns="0" tIns="0" rIns="0" bIns="0">
            <a:spAutoFit/>
          </a:bodyPr>
          <a:lstStyle/>
          <a:p>
            <a:pPr>
              <a:tabLst>
                <a:tab pos="3749040" algn="ctr"/>
                <a:tab pos="7662672" algn="r"/>
              </a:tabLst>
              <a:defRPr/>
            </a:pPr>
            <a:r>
              <a:rPr lang="en-US" dirty="0"/>
              <a:t>Report	Slide </a:t>
            </a:r>
            <a:fld id="{77B4D580-F81A-477B-82FA-805B1E489321}" type="slidenum">
              <a:rPr lang="en-US" smtClean="0"/>
              <a:t>‹#›</a:t>
            </a:fld>
            <a:r>
              <a:rPr lang="en-US" dirty="0"/>
              <a:t>	Mark Hamilton</a:t>
            </a:r>
            <a:r>
              <a:rPr lang="en-US" baseline="0" dirty="0"/>
              <a:t> (Ruckus/CommScope)</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3/11-23-1720-01-0arc-arc-sc-agenda-nov-2023.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a:t>Date:</a:t>
            </a:r>
            <a:r>
              <a:rPr lang="en-US" sz="2000" b="0" dirty="0"/>
              <a:t> 2023-11-16</a:t>
            </a:r>
          </a:p>
        </p:txBody>
      </p:sp>
      <p:graphicFrame>
        <p:nvGraphicFramePr>
          <p:cNvPr id="1026" name="Object 11"/>
          <p:cNvGraphicFramePr>
            <a:graphicFrameLocks noChangeAspect="1"/>
          </p:cNvGraphicFramePr>
          <p:nvPr>
            <p:extLst>
              <p:ext uri="{D42A27DB-BD31-4B8C-83A1-F6EECF244321}">
                <p14:modId xmlns:p14="http://schemas.microsoft.com/office/powerpoint/2010/main" val="3305098018"/>
              </p:ext>
            </p:extLst>
          </p:nvPr>
        </p:nvGraphicFramePr>
        <p:xfrm>
          <a:off x="517525" y="2286000"/>
          <a:ext cx="7559675" cy="2632075"/>
        </p:xfrm>
        <a:graphic>
          <a:graphicData uri="http://schemas.openxmlformats.org/presentationml/2006/ole">
            <mc:AlternateContent xmlns:mc="http://schemas.openxmlformats.org/markup-compatibility/2006">
              <mc:Choice xmlns:v="urn:schemas-microsoft-com:vml" Requires="v">
                <p:oleObj name="Document" r:id="rId3" imgW="8267030" imgH="2874253" progId="Word.Document.8">
                  <p:embed/>
                </p:oleObj>
              </mc:Choice>
              <mc:Fallback>
                <p:oleObj name="Document" r:id="rId3" imgW="8267030" imgH="2874253" progId="Word.Document.8">
                  <p:embed/>
                  <p:pic>
                    <p:nvPicPr>
                      <p:cNvPr id="0" name="Object 11"/>
                      <p:cNvPicPr>
                        <a:picLocks noChangeAspect="1" noChangeArrowheads="1"/>
                      </p:cNvPicPr>
                      <p:nvPr/>
                    </p:nvPicPr>
                    <p:blipFill>
                      <a:blip r:embed="rId4"/>
                      <a:srcRect/>
                      <a:stretch>
                        <a:fillRect/>
                      </a:stretch>
                    </p:blipFill>
                    <p:spPr bwMode="auto">
                      <a:xfrm>
                        <a:off x="517525" y="2286000"/>
                        <a:ext cx="7559675" cy="2632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November 2023 Session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- 1</a:t>
            </a:r>
          </a:p>
        </p:txBody>
      </p:sp>
      <p:sp>
        <p:nvSpPr>
          <p:cNvPr id="15366" name="Rectangle 3"/>
          <p:cNvSpPr>
            <a:spLocks noGrp="1" noChangeArrowheads="1"/>
          </p:cNvSpPr>
          <p:nvPr>
            <p:ph type="body" idx="1"/>
          </p:nvPr>
        </p:nvSpPr>
        <p:spPr>
          <a:xfrm>
            <a:off x="381000" y="1219200"/>
            <a:ext cx="8458200" cy="5257800"/>
          </a:xfrm>
        </p:spPr>
        <p:txBody>
          <a:bodyPr/>
          <a:lstStyle/>
          <a:p>
            <a:pPr>
              <a:spcBef>
                <a:spcPts val="0"/>
              </a:spcBef>
            </a:pPr>
            <a:r>
              <a:rPr lang="en-US" sz="2800" dirty="0"/>
              <a:t>Agenda is here: </a:t>
            </a:r>
            <a:r>
              <a:rPr lang="en-US" sz="2800" dirty="0">
                <a:hlinkClick r:id="rId3"/>
              </a:rPr>
              <a:t>11-23/1720r1</a:t>
            </a:r>
            <a:endParaRPr lang="en-US" sz="2800" dirty="0"/>
          </a:p>
          <a:p>
            <a:pPr>
              <a:spcBef>
                <a:spcPts val="0"/>
              </a:spcBef>
            </a:pPr>
            <a:r>
              <a:rPr lang="en-US" sz="2800" dirty="0"/>
              <a:t>IEEE Std 802 revision: </a:t>
            </a:r>
          </a:p>
          <a:p>
            <a:pPr lvl="1" eaLnBrk="1" hangingPunct="1">
              <a:lnSpc>
                <a:spcPct val="90000"/>
              </a:lnSpc>
              <a:spcBef>
                <a:spcPts val="300"/>
              </a:spcBef>
              <a:defRPr/>
            </a:pPr>
            <a:r>
              <a:rPr lang="en-US" sz="2200" dirty="0">
                <a:solidFill>
                  <a:srgbClr val="000000"/>
                </a:solidFill>
                <a:ea typeface="Calibri" panose="020F0502020204030204" pitchFamily="34" charset="0"/>
              </a:rPr>
              <a:t>Reviewed the latest draft.  Confirmed that our contribution (to Annex B.2) for GLK was incorporated as we intended.  However, review of other recent changes (for other comments) raised a small number of concerns (including issues with the new EPD/LPD information).  Agreed to report these to the 802REVc group.</a:t>
            </a:r>
          </a:p>
          <a:p>
            <a:pPr lvl="1" eaLnBrk="1" hangingPunct="1">
              <a:lnSpc>
                <a:spcPct val="90000"/>
              </a:lnSpc>
              <a:spcBef>
                <a:spcPts val="300"/>
              </a:spcBef>
              <a:defRPr/>
            </a:pPr>
            <a:r>
              <a:rPr lang="en-US" sz="2200" dirty="0">
                <a:solidFill>
                  <a:srgbClr val="000000"/>
                </a:solidFill>
                <a:ea typeface="Calibri" panose="020F0502020204030204" pitchFamily="34" charset="0"/>
              </a:rPr>
              <a:t>Joseph Levy (our representative to P802REV) attended the 802REVc comment resolution and draft review meeting, and provided our comments to the group.</a:t>
            </a:r>
          </a:p>
          <a:p>
            <a:pPr lvl="1" eaLnBrk="1" hangingPunct="1">
              <a:lnSpc>
                <a:spcPct val="90000"/>
              </a:lnSpc>
              <a:spcBef>
                <a:spcPts val="300"/>
              </a:spcBef>
              <a:defRPr/>
            </a:pPr>
            <a:r>
              <a:rPr lang="en-US" sz="2200" dirty="0">
                <a:solidFill>
                  <a:srgbClr val="000000"/>
                </a:solidFill>
                <a:ea typeface="Calibri" panose="020F0502020204030204" pitchFamily="34" charset="0"/>
              </a:rPr>
              <a:t>Joseph reported back to ARC that 802REVc accepted some changes, and declined other ones.  Recirc is expected out of November.  P802REV will hold teleconferences to continue discussion on EPD/LPD (Dec 12 and 19).  ARC will hold teleconferences to consider other issues that were not accepted during this session.</a:t>
            </a:r>
          </a:p>
          <a:p>
            <a:pPr lvl="1" eaLnBrk="1" hangingPunct="1">
              <a:lnSpc>
                <a:spcPct val="90000"/>
              </a:lnSpc>
              <a:spcBef>
                <a:spcPts val="300"/>
              </a:spcBef>
              <a:defRPr/>
            </a:pPr>
            <a:endParaRPr lang="en-US" sz="2600" dirty="0">
              <a:solidFill>
                <a:srgbClr val="000000"/>
              </a:solidFill>
              <a:effectLst/>
              <a:ea typeface="Calibri" panose="020F0502020204030204" pitchFamily="34" charset="0"/>
            </a:endParaRPr>
          </a:p>
        </p:txBody>
      </p:sp>
    </p:spTree>
    <p:extLst>
      <p:ext uri="{BB962C8B-B14F-4D97-AF65-F5344CB8AC3E}">
        <p14:creationId xmlns:p14="http://schemas.microsoft.com/office/powerpoint/2010/main" val="159427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- 2</a:t>
            </a:r>
          </a:p>
        </p:txBody>
      </p:sp>
      <p:sp>
        <p:nvSpPr>
          <p:cNvPr id="15366" name="Rectangle 3"/>
          <p:cNvSpPr>
            <a:spLocks noGrp="1" noChangeArrowheads="1"/>
          </p:cNvSpPr>
          <p:nvPr>
            <p:ph type="body" idx="1"/>
          </p:nvPr>
        </p:nvSpPr>
        <p:spPr>
          <a:xfrm>
            <a:off x="381000" y="1143000"/>
            <a:ext cx="8382000" cy="5181600"/>
          </a:xfrm>
        </p:spPr>
        <p:txBody>
          <a:bodyPr/>
          <a:lstStyle/>
          <a:p>
            <a:pPr eaLnBrk="1" hangingPunct="1">
              <a:lnSpc>
                <a:spcPct val="90000"/>
              </a:lnSpc>
              <a:spcBef>
                <a:spcPts val="300"/>
              </a:spcBef>
              <a:defRPr/>
            </a:pPr>
            <a:r>
              <a:rPr lang="en-US" sz="2600" dirty="0">
                <a:solidFill>
                  <a:srgbClr val="000000"/>
                </a:solidFill>
                <a:effectLst/>
                <a:ea typeface="Calibri" panose="020F0502020204030204" pitchFamily="34" charset="0"/>
              </a:rPr>
              <a:t>Annex G:</a:t>
            </a:r>
          </a:p>
          <a:p>
            <a:pPr lvl="1" eaLnBrk="1" hangingPunct="1">
              <a:lnSpc>
                <a:spcPct val="90000"/>
              </a:lnSpc>
              <a:spcBef>
                <a:spcPts val="300"/>
              </a:spcBef>
              <a:defRPr/>
            </a:pPr>
            <a:r>
              <a:rPr lang="en-US" sz="2600" dirty="0">
                <a:solidFill>
                  <a:srgbClr val="000000"/>
                </a:solidFill>
                <a:ea typeface="Calibri" panose="020F0502020204030204" pitchFamily="34" charset="0"/>
              </a:rPr>
              <a:t>The author of an updated proposal progressing the Annex G replacement, was not available.  This item is deferred to January.</a:t>
            </a:r>
          </a:p>
          <a:p>
            <a:pPr lvl="1" eaLnBrk="1" hangingPunct="1">
              <a:lnSpc>
                <a:spcPct val="90000"/>
              </a:lnSpc>
              <a:spcBef>
                <a:spcPts val="300"/>
              </a:spcBef>
              <a:defRPr/>
            </a:pPr>
            <a:endParaRPr lang="en-US" sz="2600" dirty="0">
              <a:solidFill>
                <a:srgbClr val="000000"/>
              </a:solidFill>
              <a:ea typeface="Calibri" panose="020F0502020204030204" pitchFamily="34" charset="0"/>
            </a:endParaRPr>
          </a:p>
          <a:p>
            <a:pPr eaLnBrk="1" hangingPunct="1">
              <a:lnSpc>
                <a:spcPct val="90000"/>
              </a:lnSpc>
              <a:spcBef>
                <a:spcPts val="300"/>
              </a:spcBef>
              <a:defRPr/>
            </a:pPr>
            <a:r>
              <a:rPr lang="en-US" sz="2600" dirty="0">
                <a:solidFill>
                  <a:srgbClr val="000000"/>
                </a:solidFill>
                <a:ea typeface="Calibri" panose="020F0502020204030204" pitchFamily="34" charset="0"/>
              </a:rPr>
              <a:t>WBA E2E QoS presentation</a:t>
            </a:r>
          </a:p>
          <a:p>
            <a:pPr lvl="1" eaLnBrk="1" hangingPunct="1">
              <a:lnSpc>
                <a:spcPct val="90000"/>
              </a:lnSpc>
              <a:spcBef>
                <a:spcPts val="300"/>
              </a:spcBef>
              <a:defRPr/>
            </a:pPr>
            <a:r>
              <a:rPr lang="en-US" sz="2600" dirty="0">
                <a:solidFill>
                  <a:srgbClr val="000000"/>
                </a:solidFill>
                <a:ea typeface="Calibri" panose="020F0502020204030204" pitchFamily="34" charset="0"/>
              </a:rPr>
              <a:t>Ganesh Venkatesan presented the direction WBA seems to be going.  He also presented the relationship of this to 802.1Q (and 802.1Qcv) features for congestion control, and other related technologies like L4S.</a:t>
            </a:r>
          </a:p>
          <a:p>
            <a:pPr lvl="1" eaLnBrk="1" hangingPunct="1">
              <a:lnSpc>
                <a:spcPct val="90000"/>
              </a:lnSpc>
              <a:spcBef>
                <a:spcPts val="300"/>
              </a:spcBef>
              <a:defRPr/>
            </a:pPr>
            <a:r>
              <a:rPr lang="en-US" sz="2600" dirty="0">
                <a:solidFill>
                  <a:srgbClr val="000000"/>
                </a:solidFill>
                <a:ea typeface="Calibri" panose="020F0502020204030204" pitchFamily="34" charset="0"/>
              </a:rPr>
              <a:t>ARC will continue to discuss this in January, considering 802.11 action, and alignment with 802.1Q scope.</a:t>
            </a:r>
          </a:p>
        </p:txBody>
      </p:sp>
    </p:spTree>
    <p:extLst>
      <p:ext uri="{BB962C8B-B14F-4D97-AF65-F5344CB8AC3E}">
        <p14:creationId xmlns:p14="http://schemas.microsoft.com/office/powerpoint/2010/main" val="2653472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Monitoring/future activities</a:t>
            </a:r>
          </a:p>
        </p:txBody>
      </p:sp>
      <p:sp>
        <p:nvSpPr>
          <p:cNvPr id="7" name="Rectangle 3">
            <a:extLst>
              <a:ext uri="{FF2B5EF4-FFF2-40B4-BE49-F238E27FC236}">
                <a16:creationId xmlns:a16="http://schemas.microsoft.com/office/drawing/2014/main" id="{81351754-4384-4741-98EB-67ED3215A0D9}"/>
              </a:ext>
            </a:extLst>
          </p:cNvPr>
          <p:cNvSpPr txBox="1">
            <a:spLocks noChangeArrowheads="1"/>
          </p:cNvSpPr>
          <p:nvPr/>
        </p:nvSpPr>
        <p:spPr bwMode="auto">
          <a:xfrm>
            <a:off x="685800" y="1524000"/>
            <a:ext cx="79248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200" b="1" dirty="0"/>
              <a:t>Related to IEEE Std 802 updates:</a:t>
            </a:r>
          </a:p>
          <a:p>
            <a:pPr marL="1143000" lvl="3" indent="-342900">
              <a:lnSpc>
                <a:spcPct val="90000"/>
              </a:lnSpc>
              <a:buFont typeface="Arial" pitchFamily="34" charset="0"/>
              <a:buChar char="•"/>
              <a:defRPr/>
            </a:pPr>
            <a:r>
              <a:rPr lang="en-US" sz="2200" b="1" dirty="0"/>
              <a:t>802.1AC mapping from ISS to 802.11 MAC SAP interface</a:t>
            </a:r>
          </a:p>
          <a:p>
            <a:pPr marL="1143000" lvl="3" indent="-342900">
              <a:lnSpc>
                <a:spcPct val="90000"/>
              </a:lnSpc>
              <a:buFont typeface="Arial" pitchFamily="34" charset="0"/>
              <a:buChar char="•"/>
              <a:defRPr/>
            </a:pPr>
            <a:r>
              <a:rPr lang="en-US" sz="2200" b="1" dirty="0"/>
              <a:t>Consider any changes to remove 802.2/LLC terms?</a:t>
            </a:r>
          </a:p>
          <a:p>
            <a:pPr marL="1143000" lvl="3" indent="-342900">
              <a:lnSpc>
                <a:spcPct val="90000"/>
              </a:lnSpc>
              <a:buFont typeface="Arial" pitchFamily="34" charset="0"/>
              <a:buChar char="•"/>
              <a:defRPr/>
            </a:pPr>
            <a:r>
              <a:rPr lang="en-US" sz="2200" b="1" dirty="0"/>
              <a:t>802.11’s “Portal”, and mapping to/usage of IEEE Std 802 terminology</a:t>
            </a:r>
          </a:p>
          <a:p>
            <a:pPr marL="1143000" lvl="3" indent="-342900">
              <a:lnSpc>
                <a:spcPct val="90000"/>
              </a:lnSpc>
              <a:buFont typeface="Arial" pitchFamily="34" charset="0"/>
              <a:buChar char="•"/>
              <a:defRPr/>
            </a:pPr>
            <a:r>
              <a:rPr lang="en-US" sz="2200" b="1" dirty="0"/>
              <a:t>Clarifying EPD/LPD: </a:t>
            </a:r>
            <a:r>
              <a:rPr lang="en-US" sz="2200" dirty="0">
                <a:hlinkClick r:id="rId3"/>
              </a:rPr>
              <a:t>11-20/0174r0</a:t>
            </a:r>
            <a:endParaRPr lang="en-US" sz="2200" dirty="0"/>
          </a:p>
          <a:p>
            <a:pPr marL="1485900" lvl="4" indent="-342900">
              <a:lnSpc>
                <a:spcPct val="90000"/>
              </a:lnSpc>
              <a:buFont typeface="Arial" pitchFamily="34" charset="0"/>
              <a:buChar char="•"/>
              <a:defRPr/>
            </a:pPr>
            <a:r>
              <a:rPr lang="en-US" sz="2200" b="1" dirty="0">
                <a:solidFill>
                  <a:schemeClr val="accent2">
                    <a:lumMod val="75000"/>
                  </a:schemeClr>
                </a:solidFill>
              </a:rPr>
              <a:t>Also being discussed in 802REVc</a:t>
            </a:r>
          </a:p>
          <a:p>
            <a:pPr marL="685800" lvl="2" indent="-342900">
              <a:lnSpc>
                <a:spcPct val="90000"/>
              </a:lnSpc>
              <a:spcBef>
                <a:spcPts val="300"/>
              </a:spcBef>
              <a:spcAft>
                <a:spcPts val="0"/>
              </a:spcAft>
              <a:buFont typeface="Arial" pitchFamily="34" charset="0"/>
              <a:buChar char="•"/>
              <a:defRPr/>
            </a:pPr>
            <a:r>
              <a:rPr lang="en-US" sz="22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200" b="1" kern="0" dirty="0"/>
              <a:t>One aspect is how MAC address is set/controlled – related to IEEE 1609/</a:t>
            </a:r>
            <a:r>
              <a:rPr lang="en-US" sz="2200" b="1" kern="0" dirty="0" err="1"/>
              <a:t>TGbd</a:t>
            </a:r>
            <a:r>
              <a:rPr lang="en-US" sz="2200" b="1" kern="0" dirty="0"/>
              <a:t>  activities</a:t>
            </a:r>
          </a:p>
          <a:p>
            <a:pPr marL="342900" lvl="1" indent="-342900" eaLnBrk="1" hangingPunct="1">
              <a:lnSpc>
                <a:spcPct val="90000"/>
              </a:lnSpc>
              <a:spcBef>
                <a:spcPts val="300"/>
              </a:spcBef>
              <a:buFont typeface="Arial" pitchFamily="34" charset="0"/>
              <a:buChar char="•"/>
              <a:defRPr/>
            </a:pPr>
            <a:endParaRPr lang="en-US" sz="1800" kern="0" dirty="0"/>
          </a:p>
        </p:txBody>
      </p:sp>
    </p:spTree>
    <p:extLst>
      <p:ext uri="{BB962C8B-B14F-4D97-AF65-F5344CB8AC3E}">
        <p14:creationId xmlns:p14="http://schemas.microsoft.com/office/powerpoint/2010/main" val="1563882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5118"/>
          </a:xfrm>
        </p:spPr>
        <p:txBody>
          <a:bodyPr/>
          <a:lstStyle/>
          <a:p>
            <a:r>
              <a:rPr lang="en-US" dirty="0"/>
              <a:t>Plans</a:t>
            </a:r>
          </a:p>
        </p:txBody>
      </p:sp>
      <p:sp>
        <p:nvSpPr>
          <p:cNvPr id="17414" name="Rectangle 3"/>
          <p:cNvSpPr>
            <a:spLocks noGrp="1" noChangeArrowheads="1"/>
          </p:cNvSpPr>
          <p:nvPr>
            <p:ph type="body" idx="1"/>
          </p:nvPr>
        </p:nvSpPr>
        <p:spPr>
          <a:xfrm>
            <a:off x="228600" y="1371600"/>
            <a:ext cx="8686800" cy="4953000"/>
          </a:xfrm>
          <a:ln>
            <a:solidFill>
              <a:schemeClr val="bg1"/>
            </a:solidFill>
          </a:ln>
        </p:spPr>
        <p:txBody>
          <a:bodyPr/>
          <a:lstStyle/>
          <a:p>
            <a:pPr>
              <a:lnSpc>
                <a:spcPct val="90000"/>
              </a:lnSpc>
            </a:pPr>
            <a:r>
              <a:rPr lang="en-US" sz="3200" dirty="0"/>
              <a:t>Ongoing work:</a:t>
            </a:r>
            <a:endParaRPr lang="en-US" dirty="0"/>
          </a:p>
          <a:p>
            <a:pPr marL="684213">
              <a:lnSpc>
                <a:spcPct val="90000"/>
              </a:lnSpc>
            </a:pPr>
            <a:r>
              <a:rPr lang="en-US" dirty="0"/>
              <a:t>Respond to IEEE P802REVc recirculation ballot</a:t>
            </a:r>
          </a:p>
          <a:p>
            <a:pPr marL="684213">
              <a:lnSpc>
                <a:spcPct val="90000"/>
              </a:lnSpc>
            </a:pPr>
            <a:r>
              <a:rPr lang="en-US" dirty="0"/>
              <a:t>Annex G replacement phase 2, continued</a:t>
            </a:r>
          </a:p>
          <a:p>
            <a:pPr marL="684213">
              <a:lnSpc>
                <a:spcPct val="90000"/>
              </a:lnSpc>
            </a:pPr>
            <a:r>
              <a:rPr lang="en-US" dirty="0"/>
              <a:t>WBA E2E QoS coordination, continued</a:t>
            </a:r>
          </a:p>
          <a:p>
            <a:pPr marL="684213">
              <a:lnSpc>
                <a:spcPct val="90000"/>
              </a:lnSpc>
            </a:pPr>
            <a:r>
              <a:rPr lang="en-US" dirty="0"/>
              <a:t>Monitoring/future activities, or other relevant topics, if any contributions</a:t>
            </a:r>
          </a:p>
          <a:p>
            <a:pPr>
              <a:lnSpc>
                <a:spcPct val="90000"/>
              </a:lnSpc>
            </a:pPr>
            <a:r>
              <a:rPr lang="en-US" sz="3200" dirty="0"/>
              <a:t>Teleconferences – Two planned, to align with 802REVc recirc timing, and discuss 802REVc topics: </a:t>
            </a:r>
            <a:r>
              <a:rPr lang="en-US" altLang="en-US" sz="3200" dirty="0"/>
              <a:t>Dec 18 and Jan 8, 1pm ET, 2 hours (may adjust if the recirc timing changes)</a:t>
            </a:r>
            <a:endParaRPr lang="en-US" sz="3200" dirty="0"/>
          </a:p>
          <a:p>
            <a:pPr>
              <a:lnSpc>
                <a:spcPct val="90000"/>
              </a:lnSpc>
            </a:pPr>
            <a:r>
              <a:rPr lang="en-US" sz="3200" dirty="0"/>
              <a:t>Two meeting slots requested in January</a:t>
            </a:r>
          </a:p>
          <a:p>
            <a:pPr marL="684213">
              <a:lnSpc>
                <a:spcPct val="90000"/>
              </a:lnSpc>
            </a:pPr>
            <a:endParaRPr lang="en-US" dirty="0"/>
          </a:p>
        </p:txBody>
      </p:sp>
    </p:spTree>
    <p:extLst>
      <p:ext uri="{BB962C8B-B14F-4D97-AF65-F5344CB8AC3E}">
        <p14:creationId xmlns:p14="http://schemas.microsoft.com/office/powerpoint/2010/main" val="285290062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13158</TotalTime>
  <Words>523</Words>
  <Application>Microsoft Office PowerPoint</Application>
  <PresentationFormat>On-screen Show (4:3)</PresentationFormat>
  <Paragraphs>61</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Times New Roman</vt:lpstr>
      <vt:lpstr>802-11-Submission</vt:lpstr>
      <vt:lpstr>Document</vt:lpstr>
      <vt:lpstr>ARC Closing Report </vt:lpstr>
      <vt:lpstr>Abstract</vt:lpstr>
      <vt:lpstr>Work Completed - 1</vt:lpstr>
      <vt:lpstr>Work Completed - 2</vt:lpstr>
      <vt:lpstr>Monitoring/future activities</vt:lpstr>
      <vt:lpstr>Plans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ARC-report-may-2012</dc:title>
  <dc:creator>Mark Hamilton</dc:creator>
  <cp:lastModifiedBy>Hamilton, Mark</cp:lastModifiedBy>
  <cp:revision>393</cp:revision>
  <cp:lastPrinted>1998-02-10T13:28:06Z</cp:lastPrinted>
  <dcterms:created xsi:type="dcterms:W3CDTF">2009-07-15T16:38:20Z</dcterms:created>
  <dcterms:modified xsi:type="dcterms:W3CDTF">2023-11-17T03:31:01Z</dcterms:modified>
</cp:coreProperties>
</file>