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73" r:id="rId5"/>
    <p:sldId id="269" r:id="rId6"/>
    <p:sldId id="274" r:id="rId7"/>
    <p:sldId id="280" r:id="rId8"/>
    <p:sldId id="281" r:id="rId9"/>
    <p:sldId id="283" r:id="rId10"/>
    <p:sldId id="278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5" autoAdjust="0"/>
    <p:restoredTop sz="93161" autoAdjust="0"/>
  </p:normalViewPr>
  <p:slideViewPr>
    <p:cSldViewPr>
      <p:cViewPr varScale="1">
        <p:scale>
          <a:sx n="161" d="100"/>
          <a:sy n="161" d="100"/>
        </p:scale>
        <p:origin x="35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11" y="4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802.11-yy/2084r0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7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4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72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2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412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802.11-yy/2084r0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6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Enhanced R-TWT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704398"/>
              </p:ext>
            </p:extLst>
          </p:nvPr>
        </p:nvGraphicFramePr>
        <p:xfrm>
          <a:off x="996950" y="2416175"/>
          <a:ext cx="10174288" cy="267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0443" progId="Word.Document.8">
                  <p:embed/>
                </p:oleObj>
              </mc:Choice>
              <mc:Fallback>
                <p:oleObj name="Document" r:id="rId3" imgW="10466184" imgH="275044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174288" cy="2674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79366" y="1892428"/>
            <a:ext cx="10361084" cy="4190998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AP may not use the active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E.g., the R-TWT SP is occupied by other STAs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that case, if the AP is affiliated with an AP MLD and another link is available for R-TWT SP, the AP can decide to allocate the R-TWT SP to another link</a:t>
            </a:r>
            <a:endParaRPr lang="en-US" altLang="ko-KR" sz="16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2">
            <a:extLst>
              <a:ext uri="{FF2B5EF4-FFF2-40B4-BE49-F238E27FC236}">
                <a16:creationId xmlns:a16="http://schemas.microsoft.com/office/drawing/2014/main" id="{B16A94A1-ABB0-FA3C-46A6-41EC39EF088E}"/>
              </a:ext>
            </a:extLst>
          </p:cNvPr>
          <p:cNvCxnSpPr>
            <a:cxnSpLocks/>
            <a:endCxn id="41" idx="1"/>
          </p:cNvCxnSpPr>
          <p:nvPr/>
        </p:nvCxnSpPr>
        <p:spPr bwMode="auto">
          <a:xfrm flipV="1">
            <a:off x="1813432" y="4661323"/>
            <a:ext cx="9103547" cy="24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직선 연결선 9">
            <a:extLst>
              <a:ext uri="{FF2B5EF4-FFF2-40B4-BE49-F238E27FC236}">
                <a16:creationId xmlns:a16="http://schemas.microsoft.com/office/drawing/2014/main" id="{90728920-33DA-E04D-1760-2B3AD71B3FDC}"/>
              </a:ext>
            </a:extLst>
          </p:cNvPr>
          <p:cNvCxnSpPr>
            <a:cxnSpLocks/>
            <a:stCxn id="38" idx="3"/>
            <a:endCxn id="42" idx="1"/>
          </p:cNvCxnSpPr>
          <p:nvPr/>
        </p:nvCxnSpPr>
        <p:spPr bwMode="auto">
          <a:xfrm>
            <a:off x="1813432" y="5439508"/>
            <a:ext cx="91035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45A28804-BC8D-8C0A-5F14-DD7102BC8B01}"/>
              </a:ext>
            </a:extLst>
          </p:cNvPr>
          <p:cNvCxnSpPr>
            <a:cxnSpLocks/>
          </p:cNvCxnSpPr>
          <p:nvPr/>
        </p:nvCxnSpPr>
        <p:spPr bwMode="auto">
          <a:xfrm>
            <a:off x="4655840" y="4022140"/>
            <a:ext cx="0" cy="785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14">
            <a:extLst>
              <a:ext uri="{FF2B5EF4-FFF2-40B4-BE49-F238E27FC236}">
                <a16:creationId xmlns:a16="http://schemas.microsoft.com/office/drawing/2014/main" id="{9B2EA8F0-A943-C3CB-5CF0-7C65510F0DA2}"/>
              </a:ext>
            </a:extLst>
          </p:cNvPr>
          <p:cNvCxnSpPr>
            <a:cxnSpLocks/>
          </p:cNvCxnSpPr>
          <p:nvPr/>
        </p:nvCxnSpPr>
        <p:spPr bwMode="auto">
          <a:xfrm>
            <a:off x="4655840" y="4159765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954999C-1707-6063-1607-AAC89C2CFDDF}"/>
              </a:ext>
            </a:extLst>
          </p:cNvPr>
          <p:cNvSpPr txBox="1"/>
          <p:nvPr/>
        </p:nvSpPr>
        <p:spPr>
          <a:xfrm>
            <a:off x="5259835" y="3789040"/>
            <a:ext cx="112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R-TWT SP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직사각형 37">
            <a:extLst>
              <a:ext uri="{FF2B5EF4-FFF2-40B4-BE49-F238E27FC236}">
                <a16:creationId xmlns:a16="http://schemas.microsoft.com/office/drawing/2014/main" id="{FFE2F40A-2D95-A4D3-55A4-4EFEC2082362}"/>
              </a:ext>
            </a:extLst>
          </p:cNvPr>
          <p:cNvSpPr/>
          <p:nvPr/>
        </p:nvSpPr>
        <p:spPr bwMode="auto">
          <a:xfrm>
            <a:off x="3503717" y="5059985"/>
            <a:ext cx="64865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New R-TWT SP1</a:t>
            </a:r>
            <a:endParaRPr kumimoji="0" lang="ko-KR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직사각형 40">
            <a:extLst>
              <a:ext uri="{FF2B5EF4-FFF2-40B4-BE49-F238E27FC236}">
                <a16:creationId xmlns:a16="http://schemas.microsoft.com/office/drawing/2014/main" id="{EF1ADD63-F2E6-653A-EDBC-537D091F5B74}"/>
              </a:ext>
            </a:extLst>
          </p:cNvPr>
          <p:cNvSpPr/>
          <p:nvPr/>
        </p:nvSpPr>
        <p:spPr bwMode="auto">
          <a:xfrm>
            <a:off x="2097233" y="4289204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(SP1)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52">
            <a:extLst>
              <a:ext uri="{FF2B5EF4-FFF2-40B4-BE49-F238E27FC236}">
                <a16:creationId xmlns:a16="http://schemas.microsoft.com/office/drawing/2014/main" id="{26DA8484-44B6-7929-1B7C-E30D07CA55B4}"/>
              </a:ext>
            </a:extLst>
          </p:cNvPr>
          <p:cNvSpPr/>
          <p:nvPr/>
        </p:nvSpPr>
        <p:spPr>
          <a:xfrm>
            <a:off x="1086533" y="4439582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 1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8" name="직사각형 53">
            <a:extLst>
              <a:ext uri="{FF2B5EF4-FFF2-40B4-BE49-F238E27FC236}">
                <a16:creationId xmlns:a16="http://schemas.microsoft.com/office/drawing/2014/main" id="{A02A0C5C-868B-6E6C-E0F2-04885747A6F5}"/>
              </a:ext>
            </a:extLst>
          </p:cNvPr>
          <p:cNvSpPr/>
          <p:nvPr/>
        </p:nvSpPr>
        <p:spPr>
          <a:xfrm>
            <a:off x="1086533" y="521776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 2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직사각형 54">
            <a:extLst>
              <a:ext uri="{FF2B5EF4-FFF2-40B4-BE49-F238E27FC236}">
                <a16:creationId xmlns:a16="http://schemas.microsoft.com/office/drawing/2014/main" id="{8B1FD83F-F80F-C635-1628-74D009BDC9B7}"/>
              </a:ext>
            </a:extLst>
          </p:cNvPr>
          <p:cNvSpPr/>
          <p:nvPr/>
        </p:nvSpPr>
        <p:spPr>
          <a:xfrm>
            <a:off x="951550" y="4024040"/>
            <a:ext cx="996957" cy="1853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700623-51A6-71A0-6B0D-BF7FAF12CC27}"/>
              </a:ext>
            </a:extLst>
          </p:cNvPr>
          <p:cNvSpPr txBox="1"/>
          <p:nvPr/>
        </p:nvSpPr>
        <p:spPr>
          <a:xfrm>
            <a:off x="1086533" y="4051712"/>
            <a:ext cx="8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AP MLD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직사각형 56">
            <a:extLst>
              <a:ext uri="{FF2B5EF4-FFF2-40B4-BE49-F238E27FC236}">
                <a16:creationId xmlns:a16="http://schemas.microsoft.com/office/drawing/2014/main" id="{E6902817-0C83-550A-F67B-C0C1D3959569}"/>
              </a:ext>
            </a:extLst>
          </p:cNvPr>
          <p:cNvSpPr/>
          <p:nvPr/>
        </p:nvSpPr>
        <p:spPr>
          <a:xfrm>
            <a:off x="10916979" y="4439582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STA 1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2" name="직사각형 57">
            <a:extLst>
              <a:ext uri="{FF2B5EF4-FFF2-40B4-BE49-F238E27FC236}">
                <a16:creationId xmlns:a16="http://schemas.microsoft.com/office/drawing/2014/main" id="{14D1AB8E-64C8-74C0-DC7A-0E86F8359A49}"/>
              </a:ext>
            </a:extLst>
          </p:cNvPr>
          <p:cNvSpPr/>
          <p:nvPr/>
        </p:nvSpPr>
        <p:spPr>
          <a:xfrm>
            <a:off x="10916979" y="5217767"/>
            <a:ext cx="726899" cy="443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STA 2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3" name="직사각형 58">
            <a:extLst>
              <a:ext uri="{FF2B5EF4-FFF2-40B4-BE49-F238E27FC236}">
                <a16:creationId xmlns:a16="http://schemas.microsoft.com/office/drawing/2014/main" id="{BFBA1DDE-48E9-E8BD-3A5F-C3F21350FD0E}"/>
              </a:ext>
            </a:extLst>
          </p:cNvPr>
          <p:cNvSpPr/>
          <p:nvPr/>
        </p:nvSpPr>
        <p:spPr>
          <a:xfrm>
            <a:off x="10781996" y="4024040"/>
            <a:ext cx="996957" cy="1853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29E4A5E-C1FA-3212-00AF-86D4D22B3859}"/>
              </a:ext>
            </a:extLst>
          </p:cNvPr>
          <p:cNvSpPr txBox="1"/>
          <p:nvPr/>
        </p:nvSpPr>
        <p:spPr>
          <a:xfrm>
            <a:off x="10916979" y="3992283"/>
            <a:ext cx="8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Non-AP MLD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직선 연결선 11">
            <a:extLst>
              <a:ext uri="{FF2B5EF4-FFF2-40B4-BE49-F238E27FC236}">
                <a16:creationId xmlns:a16="http://schemas.microsoft.com/office/drawing/2014/main" id="{86FADCCA-F98C-346E-3B4B-C300E2240E42}"/>
              </a:ext>
            </a:extLst>
          </p:cNvPr>
          <p:cNvCxnSpPr>
            <a:cxnSpLocks/>
          </p:cNvCxnSpPr>
          <p:nvPr/>
        </p:nvCxnSpPr>
        <p:spPr bwMode="auto">
          <a:xfrm>
            <a:off x="7320136" y="4022140"/>
            <a:ext cx="0" cy="7856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직사각형 16">
            <a:extLst>
              <a:ext uri="{FF2B5EF4-FFF2-40B4-BE49-F238E27FC236}">
                <a16:creationId xmlns:a16="http://schemas.microsoft.com/office/drawing/2014/main" id="{2CB0ED54-261C-9A35-4A66-2B425E80B7F8}"/>
              </a:ext>
            </a:extLst>
          </p:cNvPr>
          <p:cNvSpPr/>
          <p:nvPr/>
        </p:nvSpPr>
        <p:spPr bwMode="auto">
          <a:xfrm>
            <a:off x="3359699" y="4431845"/>
            <a:ext cx="3784057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직선 연결선 11">
            <a:extLst>
              <a:ext uri="{FF2B5EF4-FFF2-40B4-BE49-F238E27FC236}">
                <a16:creationId xmlns:a16="http://schemas.microsoft.com/office/drawing/2014/main" id="{1682E4D9-C4E1-EF4D-D202-2B54E7126F11}"/>
              </a:ext>
            </a:extLst>
          </p:cNvPr>
          <p:cNvCxnSpPr>
            <a:cxnSpLocks/>
          </p:cNvCxnSpPr>
          <p:nvPr/>
        </p:nvCxnSpPr>
        <p:spPr bwMode="auto">
          <a:xfrm>
            <a:off x="4655840" y="5013176"/>
            <a:ext cx="0" cy="5271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14">
            <a:extLst>
              <a:ext uri="{FF2B5EF4-FFF2-40B4-BE49-F238E27FC236}">
                <a16:creationId xmlns:a16="http://schemas.microsoft.com/office/drawing/2014/main" id="{ABAB1140-BAF5-310E-EF06-E53883D96184}"/>
              </a:ext>
            </a:extLst>
          </p:cNvPr>
          <p:cNvCxnSpPr>
            <a:cxnSpLocks/>
          </p:cNvCxnSpPr>
          <p:nvPr/>
        </p:nvCxnSpPr>
        <p:spPr bwMode="auto">
          <a:xfrm>
            <a:off x="4655840" y="5245859"/>
            <a:ext cx="266429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552E35FF-8A0A-E42B-7B9B-7CC370E17216}"/>
              </a:ext>
            </a:extLst>
          </p:cNvPr>
          <p:cNvSpPr txBox="1"/>
          <p:nvPr/>
        </p:nvSpPr>
        <p:spPr>
          <a:xfrm>
            <a:off x="5259835" y="4941168"/>
            <a:ext cx="15052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New R-TWT SP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57" name="직선 연결선 11">
            <a:extLst>
              <a:ext uri="{FF2B5EF4-FFF2-40B4-BE49-F238E27FC236}">
                <a16:creationId xmlns:a16="http://schemas.microsoft.com/office/drawing/2014/main" id="{A7BB7FDB-58BB-7AE3-081D-57A544DA0104}"/>
              </a:ext>
            </a:extLst>
          </p:cNvPr>
          <p:cNvCxnSpPr>
            <a:cxnSpLocks/>
          </p:cNvCxnSpPr>
          <p:nvPr/>
        </p:nvCxnSpPr>
        <p:spPr bwMode="auto">
          <a:xfrm>
            <a:off x="7320136" y="5059985"/>
            <a:ext cx="0" cy="4803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7C2644C5-D8ED-AA08-8378-C56997FFFED1}"/>
              </a:ext>
            </a:extLst>
          </p:cNvPr>
          <p:cNvSpPr txBox="1"/>
          <p:nvPr/>
        </p:nvSpPr>
        <p:spPr>
          <a:xfrm>
            <a:off x="9757543" y="4360005"/>
            <a:ext cx="8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7E40DE6-7BCF-7153-B779-137F58E08DC8}"/>
              </a:ext>
            </a:extLst>
          </p:cNvPr>
          <p:cNvSpPr txBox="1"/>
          <p:nvPr/>
        </p:nvSpPr>
        <p:spPr>
          <a:xfrm>
            <a:off x="9768408" y="5168225"/>
            <a:ext cx="8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135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56111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UHR need to improve the R-TWT for better supporting low latency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Enhanced R-TWT operation can consider neighbor BSS’s R-TWT SPs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can get the other AP’s R-TWT SPs by receiving the Beacon frame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AP can transmit to the other AP a frame requesting R-TWT SPs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Enhanced R-TWT operation can control the channel access in R-TWT SP to reduce the contention in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STA supporting Enhanced R-TWT operation may try to access the channel using EDCA in (Trigger-enabled) R-TWT SP a specific time period after the start of the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When an AP receives a frame from a STA supporting Enhanced R-TWT during R-TWT SP, AP can send the STA a frame to control the channel access. The STA may suspend the channel access based on the received frame for controlling the channel access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When AP MLD knows that the AP MLD will not be able to use the active R-TWT SP on a link, the AP MLD can allocate the R-TWT SP on the other link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[1] 11bn PAR 23/0078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[2] 11bn CSD 23/0079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[3] 11-23/250, AP coordination with R-TWT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[4] 11-23/291, R-TWT Multi-AP Coordination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[5] 11-23/297, </a:t>
            </a:r>
            <a:r>
              <a:rPr lang="en-GB" altLang="ko-KR" sz="1600" dirty="0" err="1"/>
              <a:t>rTWT</a:t>
            </a:r>
            <a:r>
              <a:rPr lang="en-GB" altLang="ko-KR" sz="1600" dirty="0"/>
              <a:t> for Multi-AP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sz="1600" dirty="0"/>
              <a:t>[6] 11-23/355, </a:t>
            </a:r>
            <a:r>
              <a:rPr lang="en-US" altLang="ko-KR" sz="1600" dirty="0"/>
              <a:t>Enhanced 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and MAP operation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[7] </a:t>
            </a:r>
            <a:r>
              <a:rPr lang="en-GB" altLang="ko-KR" sz="1600" dirty="0"/>
              <a:t>11-23/771, </a:t>
            </a:r>
            <a:r>
              <a:rPr lang="en-US" altLang="ko-KR" sz="1600" dirty="0"/>
              <a:t>Coordinated R-TWT Protection in Multi-BSS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[8] </a:t>
            </a:r>
            <a:r>
              <a:rPr lang="en-GB" altLang="ko-KR" sz="1600" dirty="0"/>
              <a:t>11-23/860, </a:t>
            </a:r>
            <a:r>
              <a:rPr lang="en-US" altLang="ko-KR" sz="1600" dirty="0"/>
              <a:t>Further thoughts on coordinated TWT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[9] </a:t>
            </a:r>
            <a:r>
              <a:rPr lang="en-GB" altLang="ko-KR" sz="1600" dirty="0"/>
              <a:t>11-23/884, </a:t>
            </a:r>
            <a:r>
              <a:rPr lang="en-US" altLang="ko-KR" sz="1600" dirty="0"/>
              <a:t>Announcement Procedures for Coordinated TWT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[10] </a:t>
            </a:r>
            <a:r>
              <a:rPr lang="en-GB" altLang="ko-KR" sz="1600" dirty="0"/>
              <a:t>11-23/1087, </a:t>
            </a:r>
            <a:r>
              <a:rPr lang="en-US" altLang="ko-KR" sz="1600" dirty="0"/>
              <a:t>Announcement for R-TWT Coordination 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[11] </a:t>
            </a:r>
            <a:r>
              <a:rPr lang="en-GB" altLang="ko-KR" sz="1600" dirty="0"/>
              <a:t>11-23/226, </a:t>
            </a:r>
            <a:r>
              <a:rPr lang="en-US" altLang="ko-KR" sz="1600" dirty="0"/>
              <a:t>Coordination of R-TWT for Multi-AP Deployment </a:t>
            </a: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According to 11bn PAR and CSD [1, 2] , supporting the low latency traffic is one of key features for 11bn TG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IEEE 802.11 be task group also defined the several mechanisms</a:t>
            </a:r>
            <a:r>
              <a:rPr lang="en-US" altLang="ko-KR" dirty="0"/>
              <a:t> (e.g., R-TWT, EHT SCS, etc.)</a:t>
            </a:r>
            <a:r>
              <a:rPr lang="en-US" dirty="0"/>
              <a:t> for supporting the low latency traffic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this contribution, we propose several methods to enhance R-TWT operation for better supporting low latency traffic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EHT R-TWT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R-TWT procedures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“A non-AP EHT STA with dot11RestrictedTWTOptionImplemented set to true as a TXOP holder shall ensure the TXOP ends before the start time of any active R-TWT SPs that are advertised by its associated AP that does not correspond to a </a:t>
            </a:r>
            <a:r>
              <a:rPr lang="en-US" dirty="0" err="1"/>
              <a:t>nontransmitted</a:t>
            </a:r>
            <a:r>
              <a:rPr lang="en-US" dirty="0"/>
              <a:t> BSSID.”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“An R-TWT scheduling AP may schedule at most one quiet interval that overlaps with an R-TWT SP” 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To protect a start time of the R-TWT SP from legacy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“Non-AP EHT STAs may ignore overlapping quiet intervals.”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dirty="0"/>
              <a:t>EHT R-TWT’s Issues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EHT R-TWT does not consider OBSS’s R-TWT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In EHT R-TWT, EHT STA considers active R-TWT SPs scheduled by its BSS (considering multiple BSSID set)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OBSS transmission may still affect the active R-TWT SPs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To minimize the impact by the OBSS, several contributions were submitted and discussed in UHR SG [3-10]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EHT R-TWT employed the traffic prioritization rather than traffic limit in the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dirty="0"/>
              <a:t>EHT R-TWT can increase more transmission opportunities, but STA can transmit a frame for a TID that is not mapped to R-TWT SP using EDCA </a:t>
            </a:r>
            <a:r>
              <a:rPr lang="en-US" altLang="ko-KR" sz="1400" dirty="0">
                <a:sym typeface="Wingdings" panose="05000000000000000000" pitchFamily="2" charset="2"/>
              </a:rPr>
              <a:t> It may result in the delay of latency sensitive traffic</a:t>
            </a:r>
            <a:endParaRPr lang="en-US" altLang="ko-KR" sz="14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EHT STAs that does not support R-TWT can not end the TXOP before the start of any active R-TWT SPs and can still transmit frames using EDCA in active (trigger-enabled) R-TWT SPs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A member STA can also transmit a frame using EDCA, especially even in trigger-enabled R-TWT SP due to inheritance of the basic TWT rule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Overlapping quiet interval is optional (May not be scheduled)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Although overlapping quiet interval is scheduled, </a:t>
            </a:r>
            <a:r>
              <a:rPr lang="en-US" altLang="ko-KR" sz="1800" dirty="0"/>
              <a:t>EHT STAs </a:t>
            </a:r>
            <a:r>
              <a:rPr lang="en-US" sz="1800" dirty="0"/>
              <a:t>can still ignore the interval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Legacy STA (AP or non-AP) cannot understand new proposed methods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88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Consider OBSS [3-11]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obtain the R-TWT SPs of other APs by receiving frames (e.g., beacon) sent by the other APs and consider the R-TWT SPs in its scheduling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announce the received SPs to its associated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If AP or STA associated with the AP obtained the R-TWT SPs of neighbor AP, they will consider the R-TWT SPs 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AP or STA can end the TXOP before the start of the R-TWT SPs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The AP can schedule its own R-TWT SPs that does not overlap with the received R-TWT SPs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request R-TWT SPs to other APs (e.g., wants to get the SP fast or not receive beacon frame with the SP)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This can reduce the contention in R-TWT SP by OBSS STAs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However, STAs that don’t support this mechanism or R-TWT will still not consider R-TWT SPs of neighbor APs as well as their associated AP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/>
              <a:t>E.g., Still try to transmit a frame using EDCA in the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Non-member STAs in the same BSSs can still access the channel in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Member STAs can also access the channel using EDCA in a trigger-enabled R-TWT SP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These issues were discussed in 11be TG but has not reached consensus.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027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69894" y="1700808"/>
            <a:ext cx="10361084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Control </a:t>
            </a:r>
            <a:r>
              <a:rPr lang="en-US" altLang="ko-KR" sz="2000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Intra-BSS (1) – Member STA in Trigger-enabled R-TWT SP</a:t>
            </a: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Member STA supporting enhanced R-TWT can access the channel using EDCA in a trigger-enabled R-TWT SP after a specific period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400" i="1" dirty="0"/>
              <a:t>Note that a member STA can also transmit using EDCA in a Trigger-enabled TWT SP according to existing TWT procedure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In a trigger-enabled R-TWT SP, AP should transmit at least one Trigger frame during the period if the channel is available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2" name="직선 연결선 2">
            <a:extLst>
              <a:ext uri="{FF2B5EF4-FFF2-40B4-BE49-F238E27FC236}">
                <a16:creationId xmlns:a16="http://schemas.microsoft.com/office/drawing/2014/main" id="{D771009F-FF55-4F1A-5E53-6C435DE8E174}"/>
              </a:ext>
            </a:extLst>
          </p:cNvPr>
          <p:cNvCxnSpPr>
            <a:cxnSpLocks/>
          </p:cNvCxnSpPr>
          <p:nvPr/>
        </p:nvCxnSpPr>
        <p:spPr bwMode="auto">
          <a:xfrm>
            <a:off x="1141138" y="4300042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직선 연결선 8">
            <a:extLst>
              <a:ext uri="{FF2B5EF4-FFF2-40B4-BE49-F238E27FC236}">
                <a16:creationId xmlns:a16="http://schemas.microsoft.com/office/drawing/2014/main" id="{E8E4A95B-600A-DFCE-7A10-C0EF128E6AA8}"/>
              </a:ext>
            </a:extLst>
          </p:cNvPr>
          <p:cNvCxnSpPr>
            <a:cxnSpLocks/>
          </p:cNvCxnSpPr>
          <p:nvPr/>
        </p:nvCxnSpPr>
        <p:spPr bwMode="auto">
          <a:xfrm>
            <a:off x="1141138" y="5308154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직선 연결선 9">
            <a:extLst>
              <a:ext uri="{FF2B5EF4-FFF2-40B4-BE49-F238E27FC236}">
                <a16:creationId xmlns:a16="http://schemas.microsoft.com/office/drawing/2014/main" id="{89A4AED1-163C-D2BC-9779-A47A72335ADC}"/>
              </a:ext>
            </a:extLst>
          </p:cNvPr>
          <p:cNvCxnSpPr>
            <a:cxnSpLocks/>
          </p:cNvCxnSpPr>
          <p:nvPr/>
        </p:nvCxnSpPr>
        <p:spPr bwMode="auto">
          <a:xfrm>
            <a:off x="1141138" y="6072896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직선 연결선 11">
            <a:extLst>
              <a:ext uri="{FF2B5EF4-FFF2-40B4-BE49-F238E27FC236}">
                <a16:creationId xmlns:a16="http://schemas.microsoft.com/office/drawing/2014/main" id="{48D0DC8D-F230-5246-71D0-5E4A01FC4090}"/>
              </a:ext>
            </a:extLst>
          </p:cNvPr>
          <p:cNvCxnSpPr>
            <a:cxnSpLocks/>
          </p:cNvCxnSpPr>
          <p:nvPr/>
        </p:nvCxnSpPr>
        <p:spPr bwMode="auto">
          <a:xfrm>
            <a:off x="1429170" y="3723978"/>
            <a:ext cx="0" cy="24413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12">
            <a:extLst>
              <a:ext uri="{FF2B5EF4-FFF2-40B4-BE49-F238E27FC236}">
                <a16:creationId xmlns:a16="http://schemas.microsoft.com/office/drawing/2014/main" id="{E54F053E-9237-9094-4185-8C20D2556284}"/>
              </a:ext>
            </a:extLst>
          </p:cNvPr>
          <p:cNvCxnSpPr>
            <a:cxnSpLocks/>
          </p:cNvCxnSpPr>
          <p:nvPr/>
        </p:nvCxnSpPr>
        <p:spPr bwMode="auto">
          <a:xfrm>
            <a:off x="4885554" y="3707518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14">
            <a:extLst>
              <a:ext uri="{FF2B5EF4-FFF2-40B4-BE49-F238E27FC236}">
                <a16:creationId xmlns:a16="http://schemas.microsoft.com/office/drawing/2014/main" id="{4EE9DD97-12AE-215A-C9C6-CE68BD7F3B87}"/>
              </a:ext>
            </a:extLst>
          </p:cNvPr>
          <p:cNvCxnSpPr>
            <a:cxnSpLocks/>
          </p:cNvCxnSpPr>
          <p:nvPr/>
        </p:nvCxnSpPr>
        <p:spPr bwMode="auto">
          <a:xfrm>
            <a:off x="1429170" y="3867994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3163DFD-CEB4-D23F-C596-47AC0D5BC6EC}"/>
              </a:ext>
            </a:extLst>
          </p:cNvPr>
          <p:cNvSpPr txBox="1"/>
          <p:nvPr/>
        </p:nvSpPr>
        <p:spPr>
          <a:xfrm>
            <a:off x="1844796" y="3515722"/>
            <a:ext cx="2474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Trigger-enabled R-TWT SP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E7913B-F27A-4490-D068-9A1F753D89FD}"/>
              </a:ext>
            </a:extLst>
          </p:cNvPr>
          <p:cNvSpPr txBox="1"/>
          <p:nvPr/>
        </p:nvSpPr>
        <p:spPr>
          <a:xfrm>
            <a:off x="7274404" y="5260937"/>
            <a:ext cx="837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직선 연결선 24">
            <a:extLst>
              <a:ext uri="{FF2B5EF4-FFF2-40B4-BE49-F238E27FC236}">
                <a16:creationId xmlns:a16="http://schemas.microsoft.com/office/drawing/2014/main" id="{37CDA0BF-A132-F210-E7E7-98EC13EF73F5}"/>
              </a:ext>
            </a:extLst>
          </p:cNvPr>
          <p:cNvCxnSpPr/>
          <p:nvPr/>
        </p:nvCxnSpPr>
        <p:spPr bwMode="auto">
          <a:xfrm flipH="1">
            <a:off x="1692396" y="585258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25">
            <a:extLst>
              <a:ext uri="{FF2B5EF4-FFF2-40B4-BE49-F238E27FC236}">
                <a16:creationId xmlns:a16="http://schemas.microsoft.com/office/drawing/2014/main" id="{43ACEC59-BF03-8777-79C5-92C86DD71FFE}"/>
              </a:ext>
            </a:extLst>
          </p:cNvPr>
          <p:cNvCxnSpPr/>
          <p:nvPr/>
        </p:nvCxnSpPr>
        <p:spPr bwMode="auto">
          <a:xfrm flipH="1">
            <a:off x="1778142" y="585544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연결선 26">
            <a:extLst>
              <a:ext uri="{FF2B5EF4-FFF2-40B4-BE49-F238E27FC236}">
                <a16:creationId xmlns:a16="http://schemas.microsoft.com/office/drawing/2014/main" id="{0339E4F7-ED86-23B5-532A-1F2C7FF09E8B}"/>
              </a:ext>
            </a:extLst>
          </p:cNvPr>
          <p:cNvCxnSpPr/>
          <p:nvPr/>
        </p:nvCxnSpPr>
        <p:spPr bwMode="auto">
          <a:xfrm flipH="1">
            <a:off x="1844796" y="585258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연결선 27">
            <a:extLst>
              <a:ext uri="{FF2B5EF4-FFF2-40B4-BE49-F238E27FC236}">
                <a16:creationId xmlns:a16="http://schemas.microsoft.com/office/drawing/2014/main" id="{80F9C330-9664-DFB3-ABDC-4F19EDF2FC83}"/>
              </a:ext>
            </a:extLst>
          </p:cNvPr>
          <p:cNvCxnSpPr/>
          <p:nvPr/>
        </p:nvCxnSpPr>
        <p:spPr bwMode="auto">
          <a:xfrm flipH="1">
            <a:off x="1930542" y="585544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연결선 28">
            <a:extLst>
              <a:ext uri="{FF2B5EF4-FFF2-40B4-BE49-F238E27FC236}">
                <a16:creationId xmlns:a16="http://schemas.microsoft.com/office/drawing/2014/main" id="{B14FBBD8-A589-19DD-7657-F1DD9F5B13F8}"/>
              </a:ext>
            </a:extLst>
          </p:cNvPr>
          <p:cNvCxnSpPr/>
          <p:nvPr/>
        </p:nvCxnSpPr>
        <p:spPr bwMode="auto">
          <a:xfrm flipH="1">
            <a:off x="1900804" y="407758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직선 연결선 29">
            <a:extLst>
              <a:ext uri="{FF2B5EF4-FFF2-40B4-BE49-F238E27FC236}">
                <a16:creationId xmlns:a16="http://schemas.microsoft.com/office/drawing/2014/main" id="{374CAA00-3B88-6E0E-15F8-3557B8C29A07}"/>
              </a:ext>
            </a:extLst>
          </p:cNvPr>
          <p:cNvCxnSpPr/>
          <p:nvPr/>
        </p:nvCxnSpPr>
        <p:spPr bwMode="auto">
          <a:xfrm flipH="1">
            <a:off x="1986550" y="408044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직선 연결선 30">
            <a:extLst>
              <a:ext uri="{FF2B5EF4-FFF2-40B4-BE49-F238E27FC236}">
                <a16:creationId xmlns:a16="http://schemas.microsoft.com/office/drawing/2014/main" id="{11827943-1366-1144-182B-187AA6BFA7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2812" y="4074724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직선 연결선 33">
            <a:extLst>
              <a:ext uri="{FF2B5EF4-FFF2-40B4-BE49-F238E27FC236}">
                <a16:creationId xmlns:a16="http://schemas.microsoft.com/office/drawing/2014/main" id="{A21F8329-9014-289A-6EB0-4A973C3D624D}"/>
              </a:ext>
            </a:extLst>
          </p:cNvPr>
          <p:cNvCxnSpPr>
            <a:cxnSpLocks/>
          </p:cNvCxnSpPr>
          <p:nvPr/>
        </p:nvCxnSpPr>
        <p:spPr bwMode="auto">
          <a:xfrm flipH="1">
            <a:off x="1755348" y="5854983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직사각형 37">
            <a:extLst>
              <a:ext uri="{FF2B5EF4-FFF2-40B4-BE49-F238E27FC236}">
                <a16:creationId xmlns:a16="http://schemas.microsoft.com/office/drawing/2014/main" id="{1439542D-5EA7-D489-5289-311602C58870}"/>
              </a:ext>
            </a:extLst>
          </p:cNvPr>
          <p:cNvSpPr/>
          <p:nvPr/>
        </p:nvSpPr>
        <p:spPr bwMode="auto">
          <a:xfrm>
            <a:off x="2124446" y="5694112"/>
            <a:ext cx="498897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38">
            <a:extLst>
              <a:ext uri="{FF2B5EF4-FFF2-40B4-BE49-F238E27FC236}">
                <a16:creationId xmlns:a16="http://schemas.microsoft.com/office/drawing/2014/main" id="{79BFEE47-486E-244B-D0C0-3355E2AAEF39}"/>
              </a:ext>
            </a:extLst>
          </p:cNvPr>
          <p:cNvSpPr/>
          <p:nvPr/>
        </p:nvSpPr>
        <p:spPr bwMode="auto">
          <a:xfrm>
            <a:off x="3690782" y="4930801"/>
            <a:ext cx="638849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39">
            <a:extLst>
              <a:ext uri="{FF2B5EF4-FFF2-40B4-BE49-F238E27FC236}">
                <a16:creationId xmlns:a16="http://schemas.microsoft.com/office/drawing/2014/main" id="{E1E1CDDE-DA73-809D-3D29-AF0B5E314EB6}"/>
              </a:ext>
            </a:extLst>
          </p:cNvPr>
          <p:cNvSpPr/>
          <p:nvPr/>
        </p:nvSpPr>
        <p:spPr bwMode="auto">
          <a:xfrm>
            <a:off x="2630897" y="3922689"/>
            <a:ext cx="26785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직선 연결선 42">
            <a:extLst>
              <a:ext uri="{FF2B5EF4-FFF2-40B4-BE49-F238E27FC236}">
                <a16:creationId xmlns:a16="http://schemas.microsoft.com/office/drawing/2014/main" id="{F07A4E70-25F4-7D07-4A92-856FBB9BAC0D}"/>
              </a:ext>
            </a:extLst>
          </p:cNvPr>
          <p:cNvCxnSpPr>
            <a:cxnSpLocks/>
          </p:cNvCxnSpPr>
          <p:nvPr/>
        </p:nvCxnSpPr>
        <p:spPr bwMode="auto">
          <a:xfrm>
            <a:off x="7274403" y="5590799"/>
            <a:ext cx="51269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C6603F8-434D-3432-89EC-87D0354B7035}"/>
              </a:ext>
            </a:extLst>
          </p:cNvPr>
          <p:cNvSpPr txBox="1"/>
          <p:nvPr/>
        </p:nvSpPr>
        <p:spPr>
          <a:xfrm>
            <a:off x="571667" y="4105504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AP1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C35320-0F60-5F80-CD4F-294DE01ADF37}"/>
              </a:ext>
            </a:extLst>
          </p:cNvPr>
          <p:cNvSpPr txBox="1"/>
          <p:nvPr/>
        </p:nvSpPr>
        <p:spPr>
          <a:xfrm>
            <a:off x="133028" y="5008952"/>
            <a:ext cx="106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(Member)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2F9419-B5E5-9424-4CA7-0BB016927DF7}"/>
              </a:ext>
            </a:extLst>
          </p:cNvPr>
          <p:cNvSpPr txBox="1"/>
          <p:nvPr/>
        </p:nvSpPr>
        <p:spPr>
          <a:xfrm>
            <a:off x="176961" y="5769207"/>
            <a:ext cx="102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(Member)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C4378BD-027F-D8BE-CA4C-83300B1EB2F7}"/>
              </a:ext>
            </a:extLst>
          </p:cNvPr>
          <p:cNvSpPr txBox="1"/>
          <p:nvPr/>
        </p:nvSpPr>
        <p:spPr>
          <a:xfrm>
            <a:off x="709090" y="6191726"/>
            <a:ext cx="2740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i="1" dirty="0">
                <a:solidFill>
                  <a:schemeClr val="tx1"/>
                </a:solidFill>
              </a:rPr>
              <a:t>Not following a TE TWT SP rule</a:t>
            </a:r>
            <a:endParaRPr lang="ko-KR" altLang="en-US" sz="1100" i="1" dirty="0">
              <a:solidFill>
                <a:schemeClr val="tx1"/>
              </a:solidFill>
            </a:endParaRPr>
          </a:p>
        </p:txBody>
      </p:sp>
      <p:cxnSp>
        <p:nvCxnSpPr>
          <p:cNvPr id="38" name="직선 연결선 24">
            <a:extLst>
              <a:ext uri="{FF2B5EF4-FFF2-40B4-BE49-F238E27FC236}">
                <a16:creationId xmlns:a16="http://schemas.microsoft.com/office/drawing/2014/main" id="{CE2DFF9A-78E6-9038-7E01-F1B0D57560CF}"/>
              </a:ext>
            </a:extLst>
          </p:cNvPr>
          <p:cNvCxnSpPr/>
          <p:nvPr/>
        </p:nvCxnSpPr>
        <p:spPr bwMode="auto">
          <a:xfrm flipH="1">
            <a:off x="2941338" y="408810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25">
            <a:extLst>
              <a:ext uri="{FF2B5EF4-FFF2-40B4-BE49-F238E27FC236}">
                <a16:creationId xmlns:a16="http://schemas.microsoft.com/office/drawing/2014/main" id="{3ED5422F-A98D-FD19-2DC8-C555EE3A0844}"/>
              </a:ext>
            </a:extLst>
          </p:cNvPr>
          <p:cNvCxnSpPr/>
          <p:nvPr/>
        </p:nvCxnSpPr>
        <p:spPr bwMode="auto">
          <a:xfrm flipH="1">
            <a:off x="3027084" y="409096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직선 연결선 26">
            <a:extLst>
              <a:ext uri="{FF2B5EF4-FFF2-40B4-BE49-F238E27FC236}">
                <a16:creationId xmlns:a16="http://schemas.microsoft.com/office/drawing/2014/main" id="{D13B8899-7114-79FA-7585-022ED629828D}"/>
              </a:ext>
            </a:extLst>
          </p:cNvPr>
          <p:cNvCxnSpPr/>
          <p:nvPr/>
        </p:nvCxnSpPr>
        <p:spPr bwMode="auto">
          <a:xfrm flipH="1">
            <a:off x="3093738" y="408810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직선 연결선 27">
            <a:extLst>
              <a:ext uri="{FF2B5EF4-FFF2-40B4-BE49-F238E27FC236}">
                <a16:creationId xmlns:a16="http://schemas.microsoft.com/office/drawing/2014/main" id="{3D51B0CF-47AC-EC1B-A1A9-A41046A077BE}"/>
              </a:ext>
            </a:extLst>
          </p:cNvPr>
          <p:cNvCxnSpPr/>
          <p:nvPr/>
        </p:nvCxnSpPr>
        <p:spPr bwMode="auto">
          <a:xfrm flipH="1">
            <a:off x="3179484" y="409096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직선 연결선 33">
            <a:extLst>
              <a:ext uri="{FF2B5EF4-FFF2-40B4-BE49-F238E27FC236}">
                <a16:creationId xmlns:a16="http://schemas.microsoft.com/office/drawing/2014/main" id="{BAD074E7-BD60-4736-0164-2E2F818C8F6C}"/>
              </a:ext>
            </a:extLst>
          </p:cNvPr>
          <p:cNvCxnSpPr>
            <a:cxnSpLocks/>
          </p:cNvCxnSpPr>
          <p:nvPr/>
        </p:nvCxnSpPr>
        <p:spPr bwMode="auto">
          <a:xfrm flipH="1">
            <a:off x="3004290" y="4090503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직사각형 37">
            <a:extLst>
              <a:ext uri="{FF2B5EF4-FFF2-40B4-BE49-F238E27FC236}">
                <a16:creationId xmlns:a16="http://schemas.microsoft.com/office/drawing/2014/main" id="{7DED9C8C-BECC-4980-DC15-A8197BAEF8FB}"/>
              </a:ext>
            </a:extLst>
          </p:cNvPr>
          <p:cNvSpPr/>
          <p:nvPr/>
        </p:nvSpPr>
        <p:spPr bwMode="auto">
          <a:xfrm>
            <a:off x="3373388" y="3929633"/>
            <a:ext cx="267858" cy="3704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39">
            <a:extLst>
              <a:ext uri="{FF2B5EF4-FFF2-40B4-BE49-F238E27FC236}">
                <a16:creationId xmlns:a16="http://schemas.microsoft.com/office/drawing/2014/main" id="{089747B5-0761-4B42-652C-B2CE060D2351}"/>
              </a:ext>
            </a:extLst>
          </p:cNvPr>
          <p:cNvSpPr/>
          <p:nvPr/>
        </p:nvSpPr>
        <p:spPr bwMode="auto">
          <a:xfrm>
            <a:off x="4329631" y="3922030"/>
            <a:ext cx="26785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13" name="직선 연결선 2">
            <a:extLst>
              <a:ext uri="{FF2B5EF4-FFF2-40B4-BE49-F238E27FC236}">
                <a16:creationId xmlns:a16="http://schemas.microsoft.com/office/drawing/2014/main" id="{83566882-3C11-452D-5867-F386C4B4612A}"/>
              </a:ext>
            </a:extLst>
          </p:cNvPr>
          <p:cNvCxnSpPr>
            <a:cxnSpLocks/>
          </p:cNvCxnSpPr>
          <p:nvPr/>
        </p:nvCxnSpPr>
        <p:spPr bwMode="auto">
          <a:xfrm>
            <a:off x="6967604" y="4297114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4" name="직선 연결선 8">
            <a:extLst>
              <a:ext uri="{FF2B5EF4-FFF2-40B4-BE49-F238E27FC236}">
                <a16:creationId xmlns:a16="http://schemas.microsoft.com/office/drawing/2014/main" id="{234164E2-E8B3-46FC-9D04-4E7210B675E4}"/>
              </a:ext>
            </a:extLst>
          </p:cNvPr>
          <p:cNvCxnSpPr>
            <a:cxnSpLocks/>
          </p:cNvCxnSpPr>
          <p:nvPr/>
        </p:nvCxnSpPr>
        <p:spPr bwMode="auto">
          <a:xfrm>
            <a:off x="6967604" y="5305226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5" name="직선 연결선 9">
            <a:extLst>
              <a:ext uri="{FF2B5EF4-FFF2-40B4-BE49-F238E27FC236}">
                <a16:creationId xmlns:a16="http://schemas.microsoft.com/office/drawing/2014/main" id="{CA9EB54F-DA21-8621-C429-4DDCB11B4609}"/>
              </a:ext>
            </a:extLst>
          </p:cNvPr>
          <p:cNvCxnSpPr>
            <a:cxnSpLocks/>
          </p:cNvCxnSpPr>
          <p:nvPr/>
        </p:nvCxnSpPr>
        <p:spPr bwMode="auto">
          <a:xfrm>
            <a:off x="6967604" y="6069968"/>
            <a:ext cx="38884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6" name="직선 연결선 11">
            <a:extLst>
              <a:ext uri="{FF2B5EF4-FFF2-40B4-BE49-F238E27FC236}">
                <a16:creationId xmlns:a16="http://schemas.microsoft.com/office/drawing/2014/main" id="{EDD1E1E7-DA48-A8CC-11A8-5BD543B017EA}"/>
              </a:ext>
            </a:extLst>
          </p:cNvPr>
          <p:cNvCxnSpPr>
            <a:cxnSpLocks/>
          </p:cNvCxnSpPr>
          <p:nvPr/>
        </p:nvCxnSpPr>
        <p:spPr bwMode="auto">
          <a:xfrm>
            <a:off x="7255636" y="3721050"/>
            <a:ext cx="0" cy="24413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7" name="직선 연결선 12">
            <a:extLst>
              <a:ext uri="{FF2B5EF4-FFF2-40B4-BE49-F238E27FC236}">
                <a16:creationId xmlns:a16="http://schemas.microsoft.com/office/drawing/2014/main" id="{EDC0CA48-27D1-C94F-C990-25F684903791}"/>
              </a:ext>
            </a:extLst>
          </p:cNvPr>
          <p:cNvCxnSpPr>
            <a:cxnSpLocks/>
          </p:cNvCxnSpPr>
          <p:nvPr/>
        </p:nvCxnSpPr>
        <p:spPr bwMode="auto">
          <a:xfrm>
            <a:off x="10712020" y="3704590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18" name="직선 연결선 14">
            <a:extLst>
              <a:ext uri="{FF2B5EF4-FFF2-40B4-BE49-F238E27FC236}">
                <a16:creationId xmlns:a16="http://schemas.microsoft.com/office/drawing/2014/main" id="{3476F596-7C82-D6E6-5D17-3A03050B16D5}"/>
              </a:ext>
            </a:extLst>
          </p:cNvPr>
          <p:cNvCxnSpPr>
            <a:cxnSpLocks/>
          </p:cNvCxnSpPr>
          <p:nvPr/>
        </p:nvCxnSpPr>
        <p:spPr bwMode="auto">
          <a:xfrm>
            <a:off x="7255636" y="3865066"/>
            <a:ext cx="34563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19" name="TextBox 4118">
            <a:extLst>
              <a:ext uri="{FF2B5EF4-FFF2-40B4-BE49-F238E27FC236}">
                <a16:creationId xmlns:a16="http://schemas.microsoft.com/office/drawing/2014/main" id="{C223CA7A-2F0B-B1C8-6BF9-5EF59BDB507D}"/>
              </a:ext>
            </a:extLst>
          </p:cNvPr>
          <p:cNvSpPr txBox="1"/>
          <p:nvPr/>
        </p:nvSpPr>
        <p:spPr>
          <a:xfrm>
            <a:off x="7671262" y="3512794"/>
            <a:ext cx="2474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Trigger-enabled R-TWT SP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cxnSp>
        <p:nvCxnSpPr>
          <p:cNvPr id="4120" name="직선 연결선 24">
            <a:extLst>
              <a:ext uri="{FF2B5EF4-FFF2-40B4-BE49-F238E27FC236}">
                <a16:creationId xmlns:a16="http://schemas.microsoft.com/office/drawing/2014/main" id="{AEB20A7D-AF83-E300-5D7C-EDC577C65D84}"/>
              </a:ext>
            </a:extLst>
          </p:cNvPr>
          <p:cNvCxnSpPr/>
          <p:nvPr/>
        </p:nvCxnSpPr>
        <p:spPr bwMode="auto">
          <a:xfrm flipH="1">
            <a:off x="7621904" y="408471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1" name="직선 연결선 25">
            <a:extLst>
              <a:ext uri="{FF2B5EF4-FFF2-40B4-BE49-F238E27FC236}">
                <a16:creationId xmlns:a16="http://schemas.microsoft.com/office/drawing/2014/main" id="{F8C41B00-3EE8-B186-BCF6-F25806DA9BBE}"/>
              </a:ext>
            </a:extLst>
          </p:cNvPr>
          <p:cNvCxnSpPr/>
          <p:nvPr/>
        </p:nvCxnSpPr>
        <p:spPr bwMode="auto">
          <a:xfrm flipH="1">
            <a:off x="7707650" y="408757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2" name="직선 연결선 26">
            <a:extLst>
              <a:ext uri="{FF2B5EF4-FFF2-40B4-BE49-F238E27FC236}">
                <a16:creationId xmlns:a16="http://schemas.microsoft.com/office/drawing/2014/main" id="{83A33C42-00E6-D3D2-E43E-1EB29B4D5B57}"/>
              </a:ext>
            </a:extLst>
          </p:cNvPr>
          <p:cNvCxnSpPr/>
          <p:nvPr/>
        </p:nvCxnSpPr>
        <p:spPr bwMode="auto">
          <a:xfrm flipH="1">
            <a:off x="7774304" y="408471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3" name="직선 연결선 27">
            <a:extLst>
              <a:ext uri="{FF2B5EF4-FFF2-40B4-BE49-F238E27FC236}">
                <a16:creationId xmlns:a16="http://schemas.microsoft.com/office/drawing/2014/main" id="{B65D1FFE-B292-877C-ABF4-92F01492E8D1}"/>
              </a:ext>
            </a:extLst>
          </p:cNvPr>
          <p:cNvCxnSpPr/>
          <p:nvPr/>
        </p:nvCxnSpPr>
        <p:spPr bwMode="auto">
          <a:xfrm flipH="1">
            <a:off x="7860050" y="4087575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4" name="직선 연결선 28">
            <a:extLst>
              <a:ext uri="{FF2B5EF4-FFF2-40B4-BE49-F238E27FC236}">
                <a16:creationId xmlns:a16="http://schemas.microsoft.com/office/drawing/2014/main" id="{98E97FC9-6A32-8E06-F053-DB435BCA672C}"/>
              </a:ext>
            </a:extLst>
          </p:cNvPr>
          <p:cNvCxnSpPr/>
          <p:nvPr/>
        </p:nvCxnSpPr>
        <p:spPr bwMode="auto">
          <a:xfrm flipH="1">
            <a:off x="7768327" y="5854529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5" name="직선 연결선 29">
            <a:extLst>
              <a:ext uri="{FF2B5EF4-FFF2-40B4-BE49-F238E27FC236}">
                <a16:creationId xmlns:a16="http://schemas.microsoft.com/office/drawing/2014/main" id="{0C736060-A927-D1BF-B9DA-5B2485C9A49C}"/>
              </a:ext>
            </a:extLst>
          </p:cNvPr>
          <p:cNvCxnSpPr/>
          <p:nvPr/>
        </p:nvCxnSpPr>
        <p:spPr bwMode="auto">
          <a:xfrm flipH="1">
            <a:off x="7854073" y="5857390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6" name="직선 연결선 30">
            <a:extLst>
              <a:ext uri="{FF2B5EF4-FFF2-40B4-BE49-F238E27FC236}">
                <a16:creationId xmlns:a16="http://schemas.microsoft.com/office/drawing/2014/main" id="{A32C974B-EFFB-E0B8-6232-DD1D87B6FBBF}"/>
              </a:ext>
            </a:extLst>
          </p:cNvPr>
          <p:cNvCxnSpPr>
            <a:cxnSpLocks/>
          </p:cNvCxnSpPr>
          <p:nvPr/>
        </p:nvCxnSpPr>
        <p:spPr bwMode="auto">
          <a:xfrm flipH="1">
            <a:off x="7840335" y="5851668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27" name="직선 연결선 33">
            <a:extLst>
              <a:ext uri="{FF2B5EF4-FFF2-40B4-BE49-F238E27FC236}">
                <a16:creationId xmlns:a16="http://schemas.microsoft.com/office/drawing/2014/main" id="{715AA3F4-FBDE-BB00-591B-D3C71E836B3D}"/>
              </a:ext>
            </a:extLst>
          </p:cNvPr>
          <p:cNvCxnSpPr>
            <a:cxnSpLocks/>
          </p:cNvCxnSpPr>
          <p:nvPr/>
        </p:nvCxnSpPr>
        <p:spPr bwMode="auto">
          <a:xfrm flipH="1">
            <a:off x="7684856" y="4087113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28" name="직사각형 37">
            <a:extLst>
              <a:ext uri="{FF2B5EF4-FFF2-40B4-BE49-F238E27FC236}">
                <a16:creationId xmlns:a16="http://schemas.microsoft.com/office/drawing/2014/main" id="{7E463767-B7E3-14F8-4FAC-12182311F6A9}"/>
              </a:ext>
            </a:extLst>
          </p:cNvPr>
          <p:cNvSpPr/>
          <p:nvPr/>
        </p:nvSpPr>
        <p:spPr bwMode="auto">
          <a:xfrm>
            <a:off x="8307491" y="5686402"/>
            <a:ext cx="66525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29" name="직사각형 38">
            <a:extLst>
              <a:ext uri="{FF2B5EF4-FFF2-40B4-BE49-F238E27FC236}">
                <a16:creationId xmlns:a16="http://schemas.microsoft.com/office/drawing/2014/main" id="{6FBCA20F-1E82-38D9-61DC-BDECC31B9672}"/>
              </a:ext>
            </a:extLst>
          </p:cNvPr>
          <p:cNvSpPr/>
          <p:nvPr/>
        </p:nvSpPr>
        <p:spPr bwMode="auto">
          <a:xfrm>
            <a:off x="8333899" y="4927873"/>
            <a:ext cx="638849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30" name="직사각형 39">
            <a:extLst>
              <a:ext uri="{FF2B5EF4-FFF2-40B4-BE49-F238E27FC236}">
                <a16:creationId xmlns:a16="http://schemas.microsoft.com/office/drawing/2014/main" id="{506690B3-9B8A-40CC-9DA0-E1C5E6D96116}"/>
              </a:ext>
            </a:extLst>
          </p:cNvPr>
          <p:cNvSpPr/>
          <p:nvPr/>
        </p:nvSpPr>
        <p:spPr bwMode="auto">
          <a:xfrm>
            <a:off x="8992211" y="3919761"/>
            <a:ext cx="26785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31" name="TextBox 4130">
            <a:extLst>
              <a:ext uri="{FF2B5EF4-FFF2-40B4-BE49-F238E27FC236}">
                <a16:creationId xmlns:a16="http://schemas.microsoft.com/office/drawing/2014/main" id="{BC8209C3-FA51-997E-B66A-8C0473F71068}"/>
              </a:ext>
            </a:extLst>
          </p:cNvPr>
          <p:cNvSpPr txBox="1"/>
          <p:nvPr/>
        </p:nvSpPr>
        <p:spPr>
          <a:xfrm>
            <a:off x="6398133" y="4102576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AP1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4132" name="TextBox 4131">
            <a:extLst>
              <a:ext uri="{FF2B5EF4-FFF2-40B4-BE49-F238E27FC236}">
                <a16:creationId xmlns:a16="http://schemas.microsoft.com/office/drawing/2014/main" id="{5FD7A27B-9BA1-C6D5-C3FF-644A66B8D5B7}"/>
              </a:ext>
            </a:extLst>
          </p:cNvPr>
          <p:cNvSpPr txBox="1"/>
          <p:nvPr/>
        </p:nvSpPr>
        <p:spPr>
          <a:xfrm>
            <a:off x="5959494" y="5006024"/>
            <a:ext cx="10639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(Member)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4133" name="TextBox 4132">
            <a:extLst>
              <a:ext uri="{FF2B5EF4-FFF2-40B4-BE49-F238E27FC236}">
                <a16:creationId xmlns:a16="http://schemas.microsoft.com/office/drawing/2014/main" id="{1E557D22-4664-3529-3091-FFC33693EA63}"/>
              </a:ext>
            </a:extLst>
          </p:cNvPr>
          <p:cNvSpPr txBox="1"/>
          <p:nvPr/>
        </p:nvSpPr>
        <p:spPr>
          <a:xfrm>
            <a:off x="6003427" y="5766279"/>
            <a:ext cx="1020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sz="1600" dirty="0">
                <a:solidFill>
                  <a:schemeClr val="tx1"/>
                </a:solidFill>
              </a:rPr>
              <a:t>(Member)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4134" name="TextBox 4133">
            <a:extLst>
              <a:ext uri="{FF2B5EF4-FFF2-40B4-BE49-F238E27FC236}">
                <a16:creationId xmlns:a16="http://schemas.microsoft.com/office/drawing/2014/main" id="{58D49B3F-DC79-4FF2-98F7-E50939E5B68B}"/>
              </a:ext>
            </a:extLst>
          </p:cNvPr>
          <p:cNvSpPr txBox="1"/>
          <p:nvPr/>
        </p:nvSpPr>
        <p:spPr>
          <a:xfrm>
            <a:off x="6535556" y="6188798"/>
            <a:ext cx="27402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i="1" dirty="0">
                <a:solidFill>
                  <a:schemeClr val="tx1"/>
                </a:solidFill>
              </a:rPr>
              <a:t>Not following a TE TWT SP rule</a:t>
            </a:r>
            <a:endParaRPr lang="ko-KR" altLang="en-US" sz="1100" i="1" dirty="0">
              <a:solidFill>
                <a:schemeClr val="tx1"/>
              </a:solidFill>
            </a:endParaRPr>
          </a:p>
        </p:txBody>
      </p:sp>
      <p:sp>
        <p:nvSpPr>
          <p:cNvPr id="4140" name="직사각형 37">
            <a:extLst>
              <a:ext uri="{FF2B5EF4-FFF2-40B4-BE49-F238E27FC236}">
                <a16:creationId xmlns:a16="http://schemas.microsoft.com/office/drawing/2014/main" id="{5D36949C-C71D-51C7-78A3-962FBB7D2929}"/>
              </a:ext>
            </a:extLst>
          </p:cNvPr>
          <p:cNvSpPr/>
          <p:nvPr/>
        </p:nvSpPr>
        <p:spPr bwMode="auto">
          <a:xfrm>
            <a:off x="8047654" y="3926125"/>
            <a:ext cx="267858" cy="3704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46" name="Arrow: Right 4145">
            <a:extLst>
              <a:ext uri="{FF2B5EF4-FFF2-40B4-BE49-F238E27FC236}">
                <a16:creationId xmlns:a16="http://schemas.microsoft.com/office/drawing/2014/main" id="{877DF0B4-025C-5583-4462-D9EFFBFC242B}"/>
              </a:ext>
            </a:extLst>
          </p:cNvPr>
          <p:cNvSpPr/>
          <p:nvPr/>
        </p:nvSpPr>
        <p:spPr bwMode="auto">
          <a:xfrm>
            <a:off x="5375920" y="4725144"/>
            <a:ext cx="453367" cy="377353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직사각형 37">
            <a:extLst>
              <a:ext uri="{FF2B5EF4-FFF2-40B4-BE49-F238E27FC236}">
                <a16:creationId xmlns:a16="http://schemas.microsoft.com/office/drawing/2014/main" id="{B8E498F6-BBC6-B045-E046-C46B5B0E35B7}"/>
              </a:ext>
            </a:extLst>
          </p:cNvPr>
          <p:cNvSpPr/>
          <p:nvPr/>
        </p:nvSpPr>
        <p:spPr bwMode="auto">
          <a:xfrm>
            <a:off x="9570077" y="5686402"/>
            <a:ext cx="66525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38">
            <a:extLst>
              <a:ext uri="{FF2B5EF4-FFF2-40B4-BE49-F238E27FC236}">
                <a16:creationId xmlns:a16="http://schemas.microsoft.com/office/drawing/2014/main" id="{3AB0A963-5907-7BA5-EE41-5B886CA4E356}"/>
              </a:ext>
            </a:extLst>
          </p:cNvPr>
          <p:cNvSpPr/>
          <p:nvPr/>
        </p:nvSpPr>
        <p:spPr bwMode="auto">
          <a:xfrm>
            <a:off x="9596485" y="4927873"/>
            <a:ext cx="638849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39">
            <a:extLst>
              <a:ext uri="{FF2B5EF4-FFF2-40B4-BE49-F238E27FC236}">
                <a16:creationId xmlns:a16="http://schemas.microsoft.com/office/drawing/2014/main" id="{08F39B9C-E717-F1EE-119D-AA98F0B9BBFE}"/>
              </a:ext>
            </a:extLst>
          </p:cNvPr>
          <p:cNvSpPr/>
          <p:nvPr/>
        </p:nvSpPr>
        <p:spPr bwMode="auto">
          <a:xfrm>
            <a:off x="10254797" y="3919761"/>
            <a:ext cx="26785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7">
            <a:extLst>
              <a:ext uri="{FF2B5EF4-FFF2-40B4-BE49-F238E27FC236}">
                <a16:creationId xmlns:a16="http://schemas.microsoft.com/office/drawing/2014/main" id="{E1960FF4-8A4E-5AF9-63CB-1F2811F0E681}"/>
              </a:ext>
            </a:extLst>
          </p:cNvPr>
          <p:cNvSpPr/>
          <p:nvPr/>
        </p:nvSpPr>
        <p:spPr bwMode="auto">
          <a:xfrm>
            <a:off x="9310240" y="3926125"/>
            <a:ext cx="267858" cy="37040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783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Control </a:t>
            </a:r>
            <a:r>
              <a:rPr lang="en-US" altLang="ko-KR" sz="2000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Intra-BSS (2) – Non-member STA</a:t>
            </a: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Non-member STA supporting enhanced R-TWT can also access the channel using EDCA in a R-TWT SP after a specific period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90980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917916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926028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33740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9264352" y="3333740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477756"/>
            <a:ext cx="47288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3026807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679617"/>
            <a:ext cx="1103835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41A779-23B6-2A1A-0945-C7BAF637F1EB}"/>
              </a:ext>
            </a:extLst>
          </p:cNvPr>
          <p:cNvSpPr txBox="1"/>
          <p:nvPr/>
        </p:nvSpPr>
        <p:spPr>
          <a:xfrm>
            <a:off x="4518258" y="5349964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C541562-C648-60B0-72EA-42A85EFDF0C7}"/>
              </a:ext>
            </a:extLst>
          </p:cNvPr>
          <p:cNvCxnSpPr/>
          <p:nvPr/>
        </p:nvCxnSpPr>
        <p:spPr bwMode="auto">
          <a:xfrm flipH="1">
            <a:off x="5313891" y="3693780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ECDDA1EE-4AE5-2D7A-CF4C-F7A822033A93}"/>
              </a:ext>
            </a:extLst>
          </p:cNvPr>
          <p:cNvCxnSpPr/>
          <p:nvPr/>
        </p:nvCxnSpPr>
        <p:spPr bwMode="auto">
          <a:xfrm flipH="1">
            <a:off x="5399637" y="3696641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AB73C096-95E8-AD5C-B7F4-D12C3ABC9D0F}"/>
              </a:ext>
            </a:extLst>
          </p:cNvPr>
          <p:cNvCxnSpPr/>
          <p:nvPr/>
        </p:nvCxnSpPr>
        <p:spPr bwMode="auto">
          <a:xfrm flipH="1">
            <a:off x="5466291" y="3693780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154051F-384E-C9EF-084C-42581795DA15}"/>
              </a:ext>
            </a:extLst>
          </p:cNvPr>
          <p:cNvCxnSpPr/>
          <p:nvPr/>
        </p:nvCxnSpPr>
        <p:spPr bwMode="auto">
          <a:xfrm flipH="1">
            <a:off x="5552037" y="3696641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/>
          <p:nvPr/>
        </p:nvCxnSpPr>
        <p:spPr bwMode="auto">
          <a:xfrm flipH="1">
            <a:off x="5529915" y="570714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/>
          <p:nvPr/>
        </p:nvCxnSpPr>
        <p:spPr bwMode="auto">
          <a:xfrm flipH="1">
            <a:off x="5615661" y="5710008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601923" y="5704286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6174FBB5-C8DE-ECC8-84F9-4220DB463BD2}"/>
              </a:ext>
            </a:extLst>
          </p:cNvPr>
          <p:cNvCxnSpPr>
            <a:cxnSpLocks/>
          </p:cNvCxnSpPr>
          <p:nvPr/>
        </p:nvCxnSpPr>
        <p:spPr bwMode="auto">
          <a:xfrm flipH="1">
            <a:off x="5376843" y="3696179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745941" y="3535308"/>
            <a:ext cx="595872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6551766" y="4536916"/>
            <a:ext cx="1152128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606D0E0-B35E-6B38-5746-BD950A556A25}"/>
              </a:ext>
            </a:extLst>
          </p:cNvPr>
          <p:cNvSpPr/>
          <p:nvPr/>
        </p:nvSpPr>
        <p:spPr bwMode="auto">
          <a:xfrm>
            <a:off x="7768235" y="3528804"/>
            <a:ext cx="48800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528803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685558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BDC90E-5A63-6122-9E35-47AEEA530ADF}"/>
              </a:ext>
            </a:extLst>
          </p:cNvPr>
          <p:cNvSpPr txBox="1"/>
          <p:nvPr/>
        </p:nvSpPr>
        <p:spPr>
          <a:xfrm>
            <a:off x="1271464" y="3693780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283EE5-66BD-FD62-26C4-603ECDE89958}"/>
              </a:ext>
            </a:extLst>
          </p:cNvPr>
          <p:cNvSpPr txBox="1"/>
          <p:nvPr/>
        </p:nvSpPr>
        <p:spPr>
          <a:xfrm>
            <a:off x="753718" y="4618714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4A08D57-B73F-F241-3871-8CD0E6587F07}"/>
              </a:ext>
            </a:extLst>
          </p:cNvPr>
          <p:cNvSpPr txBox="1"/>
          <p:nvPr/>
        </p:nvSpPr>
        <p:spPr>
          <a:xfrm>
            <a:off x="491726" y="5622339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A22E1D31-36C8-E3E3-B1C5-F095B0176D03}"/>
              </a:ext>
            </a:extLst>
          </p:cNvPr>
          <p:cNvCxnSpPr/>
          <p:nvPr/>
        </p:nvCxnSpPr>
        <p:spPr bwMode="auto">
          <a:xfrm flipH="1">
            <a:off x="8328349" y="570285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16C0222F-7C37-48B8-9578-6C15F1CAC78E}"/>
              </a:ext>
            </a:extLst>
          </p:cNvPr>
          <p:cNvCxnSpPr/>
          <p:nvPr/>
        </p:nvCxnSpPr>
        <p:spPr bwMode="auto">
          <a:xfrm flipH="1">
            <a:off x="8414095" y="570571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id="{26FA3444-6E5C-985B-1C76-EFC85FE9C1C6}"/>
              </a:ext>
            </a:extLst>
          </p:cNvPr>
          <p:cNvCxnSpPr>
            <a:cxnSpLocks/>
          </p:cNvCxnSpPr>
          <p:nvPr/>
        </p:nvCxnSpPr>
        <p:spPr bwMode="auto">
          <a:xfrm flipH="1">
            <a:off x="8400357" y="5699995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3F079748-0463-86E2-ED3C-A33BC227DA66}"/>
              </a:ext>
            </a:extLst>
          </p:cNvPr>
          <p:cNvSpPr/>
          <p:nvPr/>
        </p:nvSpPr>
        <p:spPr bwMode="auto">
          <a:xfrm>
            <a:off x="8590125" y="5547244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E44CABAF-86A0-FA0E-94F0-187280DDAFE6}"/>
              </a:ext>
            </a:extLst>
          </p:cNvPr>
          <p:cNvCxnSpPr/>
          <p:nvPr/>
        </p:nvCxnSpPr>
        <p:spPr bwMode="auto">
          <a:xfrm flipV="1">
            <a:off x="8946257" y="3912661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63988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Control </a:t>
            </a:r>
            <a:r>
              <a:rPr lang="en-US" altLang="ko-KR" sz="2000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Intra-BSS (3)</a:t>
            </a: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When an AP receives an initial control frame (e.g., RTS) from non-member STA in R-TWT SP, AP may send a response frame (e.g., CTS) to control the channel access of the STA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789040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797152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80526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21297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10354483" y="3212976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56992"/>
            <a:ext cx="58189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2906043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558853"/>
            <a:ext cx="1455492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C541562-C648-60B0-72EA-42A85EFDF0C7}"/>
              </a:ext>
            </a:extLst>
          </p:cNvPr>
          <p:cNvCxnSpPr/>
          <p:nvPr/>
        </p:nvCxnSpPr>
        <p:spPr bwMode="auto">
          <a:xfrm flipH="1">
            <a:off x="53138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ECDDA1EE-4AE5-2D7A-CF4C-F7A822033A93}"/>
              </a:ext>
            </a:extLst>
          </p:cNvPr>
          <p:cNvCxnSpPr/>
          <p:nvPr/>
        </p:nvCxnSpPr>
        <p:spPr bwMode="auto">
          <a:xfrm flipH="1">
            <a:off x="53996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AB73C096-95E8-AD5C-B7F4-D12C3ABC9D0F}"/>
              </a:ext>
            </a:extLst>
          </p:cNvPr>
          <p:cNvCxnSpPr/>
          <p:nvPr/>
        </p:nvCxnSpPr>
        <p:spPr bwMode="auto">
          <a:xfrm flipH="1">
            <a:off x="5466291" y="3573016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154051F-384E-C9EF-084C-42581795DA15}"/>
              </a:ext>
            </a:extLst>
          </p:cNvPr>
          <p:cNvCxnSpPr/>
          <p:nvPr/>
        </p:nvCxnSpPr>
        <p:spPr bwMode="auto">
          <a:xfrm flipH="1">
            <a:off x="5552037" y="3575877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7980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553726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539988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6174FBB5-C8DE-ECC8-84F9-4220DB463BD2}"/>
              </a:ext>
            </a:extLst>
          </p:cNvPr>
          <p:cNvCxnSpPr>
            <a:cxnSpLocks/>
          </p:cNvCxnSpPr>
          <p:nvPr/>
        </p:nvCxnSpPr>
        <p:spPr bwMode="auto">
          <a:xfrm flipH="1">
            <a:off x="5376843" y="3575415"/>
            <a:ext cx="3553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739868" y="5426480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7968208" y="4422090"/>
            <a:ext cx="864096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1606D0E0-B35E-6B38-5746-BD950A556A25}"/>
              </a:ext>
            </a:extLst>
          </p:cNvPr>
          <p:cNvSpPr/>
          <p:nvPr/>
        </p:nvSpPr>
        <p:spPr bwMode="auto">
          <a:xfrm>
            <a:off x="6584369" y="3408606"/>
            <a:ext cx="615464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408039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564794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0A024D1-7682-9A99-E047-327508C6A546}"/>
              </a:ext>
            </a:extLst>
          </p:cNvPr>
          <p:cNvSpPr/>
          <p:nvPr/>
        </p:nvSpPr>
        <p:spPr bwMode="auto">
          <a:xfrm>
            <a:off x="7251528" y="3409864"/>
            <a:ext cx="615464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95446AF-A5DC-4AD0-1686-00875D8AAF88}"/>
              </a:ext>
            </a:extLst>
          </p:cNvPr>
          <p:cNvSpPr/>
          <p:nvPr/>
        </p:nvSpPr>
        <p:spPr bwMode="auto">
          <a:xfrm>
            <a:off x="8908194" y="3411136"/>
            <a:ext cx="28415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627BDF-26DC-1A06-A76C-D0F91E790FCA}"/>
              </a:ext>
            </a:extLst>
          </p:cNvPr>
          <p:cNvSpPr txBox="1"/>
          <p:nvPr/>
        </p:nvSpPr>
        <p:spPr>
          <a:xfrm>
            <a:off x="1271464" y="35730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F5FA9B17-1CAA-D968-448A-F6B5D05CF388}"/>
              </a:ext>
            </a:extLst>
          </p:cNvPr>
          <p:cNvCxnSpPr/>
          <p:nvPr/>
        </p:nvCxnSpPr>
        <p:spPr bwMode="auto">
          <a:xfrm flipV="1">
            <a:off x="6096000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4EFB69F5-B73D-FEEC-35CF-F2CD57565488}"/>
              </a:ext>
            </a:extLst>
          </p:cNvPr>
          <p:cNvCxnSpPr>
            <a:cxnSpLocks/>
            <a:stCxn id="40" idx="2"/>
          </p:cNvCxnSpPr>
          <p:nvPr/>
        </p:nvCxnSpPr>
        <p:spPr bwMode="auto">
          <a:xfrm>
            <a:off x="6892101" y="3785959"/>
            <a:ext cx="0" cy="20105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7DD56860-3461-CC1E-C0D3-A2ECACFF3CA1}"/>
              </a:ext>
            </a:extLst>
          </p:cNvPr>
          <p:cNvSpPr/>
          <p:nvPr/>
        </p:nvSpPr>
        <p:spPr bwMode="auto">
          <a:xfrm>
            <a:off x="7199833" y="5575081"/>
            <a:ext cx="2108138" cy="23018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Suspension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057D2237-4BB7-AF4F-AC6C-D4F222A246FE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6360" y="5585668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251064CA-6314-9581-995C-EC07995802B7}"/>
              </a:ext>
            </a:extLst>
          </p:cNvPr>
          <p:cNvCxnSpPr>
            <a:cxnSpLocks/>
          </p:cNvCxnSpPr>
          <p:nvPr/>
        </p:nvCxnSpPr>
        <p:spPr bwMode="auto">
          <a:xfrm flipH="1">
            <a:off x="9422106" y="5588529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3190819E-8DE9-5F88-BB5D-FDFAD7066A6C}"/>
              </a:ext>
            </a:extLst>
          </p:cNvPr>
          <p:cNvCxnSpPr>
            <a:cxnSpLocks/>
          </p:cNvCxnSpPr>
          <p:nvPr/>
        </p:nvCxnSpPr>
        <p:spPr bwMode="auto">
          <a:xfrm flipH="1">
            <a:off x="9408368" y="5582807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B1B5D5E8-BF18-2BE1-0985-6F733A8F78A5}"/>
              </a:ext>
            </a:extLst>
          </p:cNvPr>
          <p:cNvSpPr/>
          <p:nvPr/>
        </p:nvSpPr>
        <p:spPr bwMode="auto">
          <a:xfrm>
            <a:off x="9608248" y="5425765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RTS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직선 화살표 연결선 50">
            <a:extLst>
              <a:ext uri="{FF2B5EF4-FFF2-40B4-BE49-F238E27FC236}">
                <a16:creationId xmlns:a16="http://schemas.microsoft.com/office/drawing/2014/main" id="{45024751-98DA-21FB-44D0-51B4035B1622}"/>
              </a:ext>
            </a:extLst>
          </p:cNvPr>
          <p:cNvCxnSpPr/>
          <p:nvPr/>
        </p:nvCxnSpPr>
        <p:spPr bwMode="auto">
          <a:xfrm flipV="1">
            <a:off x="9964380" y="3791182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54B2E06-D5E4-4E65-FE3F-D86DB21CCA03}"/>
              </a:ext>
            </a:extLst>
          </p:cNvPr>
          <p:cNvSpPr txBox="1"/>
          <p:nvPr/>
        </p:nvSpPr>
        <p:spPr>
          <a:xfrm>
            <a:off x="4518258" y="5229200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E71E21-D410-DF29-A7AD-8F6B74187B17}"/>
              </a:ext>
            </a:extLst>
          </p:cNvPr>
          <p:cNvSpPr txBox="1"/>
          <p:nvPr/>
        </p:nvSpPr>
        <p:spPr>
          <a:xfrm>
            <a:off x="753718" y="4497950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7AA588-72CD-A27B-5622-7107D13EDBB6}"/>
              </a:ext>
            </a:extLst>
          </p:cNvPr>
          <p:cNvSpPr txBox="1"/>
          <p:nvPr/>
        </p:nvSpPr>
        <p:spPr>
          <a:xfrm>
            <a:off x="491726" y="5501575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C30CE8-CD49-2F42-29E1-AF67EF2FB51F}"/>
              </a:ext>
            </a:extLst>
          </p:cNvPr>
          <p:cNvSpPr txBox="1"/>
          <p:nvPr/>
        </p:nvSpPr>
        <p:spPr>
          <a:xfrm>
            <a:off x="7363741" y="3873703"/>
            <a:ext cx="19969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Suspension time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B98EA4F-E462-C283-2B27-951958529B8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32103" y="3803791"/>
            <a:ext cx="239738" cy="2517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92809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Enhancing R-TWT for UHR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Control </a:t>
            </a:r>
            <a:r>
              <a:rPr lang="en-US" altLang="ko-KR" sz="2000" dirty="0"/>
              <a:t>in</a:t>
            </a:r>
            <a:r>
              <a:rPr lang="ko-KR" altLang="en-US" sz="2000" dirty="0"/>
              <a:t> </a:t>
            </a:r>
            <a:r>
              <a:rPr lang="en-US" altLang="ko-KR" sz="2000" dirty="0"/>
              <a:t>Intra-BSS (4)</a:t>
            </a: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When AP receives data from non-member STA during non-zero NAV, the AP can also transmit response frame (e.g., BA) to control the channel access of the STA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74640D00-AB65-4F4C-1C1F-0B9C907CFE85}"/>
              </a:ext>
            </a:extLst>
          </p:cNvPr>
          <p:cNvCxnSpPr>
            <a:cxnSpLocks/>
          </p:cNvCxnSpPr>
          <p:nvPr/>
        </p:nvCxnSpPr>
        <p:spPr bwMode="auto">
          <a:xfrm>
            <a:off x="2063552" y="3789040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CABC38CD-42D7-5F12-C5AE-7F045A0695B0}"/>
              </a:ext>
            </a:extLst>
          </p:cNvPr>
          <p:cNvCxnSpPr>
            <a:cxnSpLocks/>
          </p:cNvCxnSpPr>
          <p:nvPr/>
        </p:nvCxnSpPr>
        <p:spPr bwMode="auto">
          <a:xfrm>
            <a:off x="2063552" y="4797152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4C21B087-A9CC-3FBB-A23D-7CD0C6906799}"/>
              </a:ext>
            </a:extLst>
          </p:cNvPr>
          <p:cNvCxnSpPr>
            <a:cxnSpLocks/>
          </p:cNvCxnSpPr>
          <p:nvPr/>
        </p:nvCxnSpPr>
        <p:spPr bwMode="auto">
          <a:xfrm>
            <a:off x="2063552" y="5805264"/>
            <a:ext cx="83529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3CDD681D-FF9B-CCA2-8388-985167119C07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212976"/>
            <a:ext cx="0" cy="27363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2B917B69-D016-06C4-3DD7-4EB9010CF71E}"/>
              </a:ext>
            </a:extLst>
          </p:cNvPr>
          <p:cNvCxnSpPr>
            <a:cxnSpLocks/>
          </p:cNvCxnSpPr>
          <p:nvPr/>
        </p:nvCxnSpPr>
        <p:spPr bwMode="auto">
          <a:xfrm>
            <a:off x="10331888" y="3221383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B66B332A-7D72-F72B-CA8B-235A24AB7521}"/>
              </a:ext>
            </a:extLst>
          </p:cNvPr>
          <p:cNvCxnSpPr>
            <a:cxnSpLocks/>
          </p:cNvCxnSpPr>
          <p:nvPr/>
        </p:nvCxnSpPr>
        <p:spPr bwMode="auto">
          <a:xfrm>
            <a:off x="4535541" y="3356992"/>
            <a:ext cx="579634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557A0B2-AE7E-CE55-FF24-54AFFA8CECF3}"/>
              </a:ext>
            </a:extLst>
          </p:cNvPr>
          <p:cNvSpPr txBox="1"/>
          <p:nvPr/>
        </p:nvSpPr>
        <p:spPr>
          <a:xfrm>
            <a:off x="5774628" y="2906043"/>
            <a:ext cx="1572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R-TWT SP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8DFC4A-0A1A-0114-19C3-01491D722D7B}"/>
              </a:ext>
            </a:extLst>
          </p:cNvPr>
          <p:cNvSpPr/>
          <p:nvPr/>
        </p:nvSpPr>
        <p:spPr bwMode="auto">
          <a:xfrm>
            <a:off x="3863752" y="3558853"/>
            <a:ext cx="3315766" cy="23018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NAV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EE94BED9-351B-6E1D-6E1D-978164667C77}"/>
              </a:ext>
            </a:extLst>
          </p:cNvPr>
          <p:cNvCxnSpPr>
            <a:cxnSpLocks/>
          </p:cNvCxnSpPr>
          <p:nvPr/>
        </p:nvCxnSpPr>
        <p:spPr bwMode="auto">
          <a:xfrm flipH="1">
            <a:off x="5375920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0EBC2ABC-0E58-80FC-8BEA-3AD4995423AD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1666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AEDB632D-D3D6-3DE1-E55B-3D84596DF8EB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7928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E352AF7-4558-A600-52C0-B6F1B1DE1221}"/>
              </a:ext>
            </a:extLst>
          </p:cNvPr>
          <p:cNvSpPr/>
          <p:nvPr/>
        </p:nvSpPr>
        <p:spPr bwMode="auto">
          <a:xfrm>
            <a:off x="5647808" y="5432418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34BDBF8-8516-3299-41E9-DB2BF454C58D}"/>
              </a:ext>
            </a:extLst>
          </p:cNvPr>
          <p:cNvSpPr/>
          <p:nvPr/>
        </p:nvSpPr>
        <p:spPr bwMode="auto">
          <a:xfrm>
            <a:off x="7968208" y="4416152"/>
            <a:ext cx="864096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TB PPDU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F1C53672-545F-6C9D-1DB4-5CCC8254082A}"/>
              </a:ext>
            </a:extLst>
          </p:cNvPr>
          <p:cNvSpPr/>
          <p:nvPr/>
        </p:nvSpPr>
        <p:spPr bwMode="auto">
          <a:xfrm>
            <a:off x="2245955" y="3408039"/>
            <a:ext cx="75977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(Period1)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22F85877-B688-1CEE-2780-AB7AE3264CEA}"/>
              </a:ext>
            </a:extLst>
          </p:cNvPr>
          <p:cNvCxnSpPr>
            <a:cxnSpLocks/>
          </p:cNvCxnSpPr>
          <p:nvPr/>
        </p:nvCxnSpPr>
        <p:spPr bwMode="auto">
          <a:xfrm>
            <a:off x="4543925" y="5492786"/>
            <a:ext cx="93773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695446AF-A5DC-4AD0-1686-00875D8AAF88}"/>
              </a:ext>
            </a:extLst>
          </p:cNvPr>
          <p:cNvSpPr/>
          <p:nvPr/>
        </p:nvSpPr>
        <p:spPr bwMode="auto">
          <a:xfrm>
            <a:off x="6509569" y="3408039"/>
            <a:ext cx="524607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627BDF-26DC-1A06-A76C-D0F91E790FCA}"/>
              </a:ext>
            </a:extLst>
          </p:cNvPr>
          <p:cNvSpPr txBox="1"/>
          <p:nvPr/>
        </p:nvSpPr>
        <p:spPr>
          <a:xfrm>
            <a:off x="1271464" y="3573016"/>
            <a:ext cx="732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AP1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F5FA9B17-1CAA-D968-448A-F6B5D05CF388}"/>
              </a:ext>
            </a:extLst>
          </p:cNvPr>
          <p:cNvCxnSpPr/>
          <p:nvPr/>
        </p:nvCxnSpPr>
        <p:spPr bwMode="auto">
          <a:xfrm flipV="1">
            <a:off x="6003940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4EFB69F5-B73D-FEEC-35CF-F2CD57565488}"/>
              </a:ext>
            </a:extLst>
          </p:cNvPr>
          <p:cNvCxnSpPr>
            <a:cxnSpLocks/>
          </p:cNvCxnSpPr>
          <p:nvPr/>
        </p:nvCxnSpPr>
        <p:spPr bwMode="auto">
          <a:xfrm>
            <a:off x="6816080" y="3799265"/>
            <a:ext cx="0" cy="20105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17AD852A-6065-09BA-506C-4A85D1A3F075}"/>
              </a:ext>
            </a:extLst>
          </p:cNvPr>
          <p:cNvSpPr/>
          <p:nvPr/>
        </p:nvSpPr>
        <p:spPr bwMode="auto">
          <a:xfrm>
            <a:off x="7046607" y="5576377"/>
            <a:ext cx="2217745" cy="230183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Suspension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FE10F4A-1FC0-C31F-FF0A-8F2CE4E309D3}"/>
              </a:ext>
            </a:extLst>
          </p:cNvPr>
          <p:cNvSpPr/>
          <p:nvPr/>
        </p:nvSpPr>
        <p:spPr bwMode="auto">
          <a:xfrm>
            <a:off x="7492209" y="3408039"/>
            <a:ext cx="330829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284F75A-D045-C416-A4B3-E87A9A3E479B}"/>
              </a:ext>
            </a:extLst>
          </p:cNvPr>
          <p:cNvSpPr/>
          <p:nvPr/>
        </p:nvSpPr>
        <p:spPr bwMode="auto">
          <a:xfrm>
            <a:off x="8908194" y="3411136"/>
            <a:ext cx="284150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8B13711B-8498-A359-F8CE-F88883DD174A}"/>
              </a:ext>
            </a:extLst>
          </p:cNvPr>
          <p:cNvCxnSpPr>
            <a:cxnSpLocks/>
          </p:cNvCxnSpPr>
          <p:nvPr/>
        </p:nvCxnSpPr>
        <p:spPr bwMode="auto">
          <a:xfrm flipH="1">
            <a:off x="7218317" y="3578562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2BFEFF31-458B-FFCE-92E6-F06C8694716D}"/>
              </a:ext>
            </a:extLst>
          </p:cNvPr>
          <p:cNvCxnSpPr>
            <a:cxnSpLocks/>
          </p:cNvCxnSpPr>
          <p:nvPr/>
        </p:nvCxnSpPr>
        <p:spPr bwMode="auto">
          <a:xfrm flipH="1">
            <a:off x="7304063" y="358142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BA55CA12-C8CD-F405-45E0-028B9F0117A9}"/>
              </a:ext>
            </a:extLst>
          </p:cNvPr>
          <p:cNvCxnSpPr>
            <a:cxnSpLocks/>
          </p:cNvCxnSpPr>
          <p:nvPr/>
        </p:nvCxnSpPr>
        <p:spPr bwMode="auto">
          <a:xfrm flipH="1">
            <a:off x="7290325" y="3575701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9403498-DFBB-8D9F-4234-E2EBFB407215}"/>
              </a:ext>
            </a:extLst>
          </p:cNvPr>
          <p:cNvSpPr txBox="1"/>
          <p:nvPr/>
        </p:nvSpPr>
        <p:spPr>
          <a:xfrm>
            <a:off x="4518258" y="5157192"/>
            <a:ext cx="1025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Period 1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C10218-6868-927B-1966-DE328F776E90}"/>
              </a:ext>
            </a:extLst>
          </p:cNvPr>
          <p:cNvSpPr txBox="1"/>
          <p:nvPr/>
        </p:nvSpPr>
        <p:spPr>
          <a:xfrm>
            <a:off x="753718" y="4497950"/>
            <a:ext cx="149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STA1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2E423C-D468-950B-7331-506613D76188}"/>
              </a:ext>
            </a:extLst>
          </p:cNvPr>
          <p:cNvSpPr txBox="1"/>
          <p:nvPr/>
        </p:nvSpPr>
        <p:spPr>
          <a:xfrm>
            <a:off x="491726" y="5501575"/>
            <a:ext cx="20162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STA2</a:t>
            </a: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(Non-member)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011A0D-712F-CB7D-6B99-46DCB10A78F1}"/>
              </a:ext>
            </a:extLst>
          </p:cNvPr>
          <p:cNvSpPr txBox="1"/>
          <p:nvPr/>
        </p:nvSpPr>
        <p:spPr>
          <a:xfrm>
            <a:off x="7363742" y="3873703"/>
            <a:ext cx="1252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Suspension time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3FDD183-D896-D5C7-A20B-4190481FCEB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032103" y="3803791"/>
            <a:ext cx="239738" cy="2517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직선 연결선 28">
            <a:extLst>
              <a:ext uri="{FF2B5EF4-FFF2-40B4-BE49-F238E27FC236}">
                <a16:creationId xmlns:a16="http://schemas.microsoft.com/office/drawing/2014/main" id="{146A0CD8-A2DE-8002-CEE5-CDA952118371}"/>
              </a:ext>
            </a:extLst>
          </p:cNvPr>
          <p:cNvCxnSpPr>
            <a:cxnSpLocks/>
          </p:cNvCxnSpPr>
          <p:nvPr/>
        </p:nvCxnSpPr>
        <p:spPr bwMode="auto">
          <a:xfrm flipH="1">
            <a:off x="9313765" y="5586383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직선 연결선 29">
            <a:extLst>
              <a:ext uri="{FF2B5EF4-FFF2-40B4-BE49-F238E27FC236}">
                <a16:creationId xmlns:a16="http://schemas.microsoft.com/office/drawing/2014/main" id="{71E67D88-4ED6-4FF3-59D9-F84EC3346253}"/>
              </a:ext>
            </a:extLst>
          </p:cNvPr>
          <p:cNvCxnSpPr>
            <a:cxnSpLocks/>
          </p:cNvCxnSpPr>
          <p:nvPr/>
        </p:nvCxnSpPr>
        <p:spPr bwMode="auto">
          <a:xfrm flipH="1">
            <a:off x="9399511" y="5589244"/>
            <a:ext cx="72008" cy="2160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직선 연결선 30">
            <a:extLst>
              <a:ext uri="{FF2B5EF4-FFF2-40B4-BE49-F238E27FC236}">
                <a16:creationId xmlns:a16="http://schemas.microsoft.com/office/drawing/2014/main" id="{527890A8-B274-C441-00F1-48380390B1B6}"/>
              </a:ext>
            </a:extLst>
          </p:cNvPr>
          <p:cNvCxnSpPr>
            <a:cxnSpLocks/>
          </p:cNvCxnSpPr>
          <p:nvPr/>
        </p:nvCxnSpPr>
        <p:spPr bwMode="auto">
          <a:xfrm flipH="1">
            <a:off x="9385773" y="5583522"/>
            <a:ext cx="199881" cy="28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직사각형 37">
            <a:extLst>
              <a:ext uri="{FF2B5EF4-FFF2-40B4-BE49-F238E27FC236}">
                <a16:creationId xmlns:a16="http://schemas.microsoft.com/office/drawing/2014/main" id="{546541D5-76F7-6A00-619C-945D09D1D43C}"/>
              </a:ext>
            </a:extLst>
          </p:cNvPr>
          <p:cNvSpPr/>
          <p:nvPr/>
        </p:nvSpPr>
        <p:spPr bwMode="auto">
          <a:xfrm>
            <a:off x="9585653" y="5432418"/>
            <a:ext cx="746235" cy="37735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직선 화살표 연결선 34">
            <a:extLst>
              <a:ext uri="{FF2B5EF4-FFF2-40B4-BE49-F238E27FC236}">
                <a16:creationId xmlns:a16="http://schemas.microsoft.com/office/drawing/2014/main" id="{7D7C34F5-7F72-3484-8525-65C598EB0B37}"/>
              </a:ext>
            </a:extLst>
          </p:cNvPr>
          <p:cNvCxnSpPr/>
          <p:nvPr/>
        </p:nvCxnSpPr>
        <p:spPr bwMode="auto">
          <a:xfrm flipV="1">
            <a:off x="9941785" y="3791897"/>
            <a:ext cx="0" cy="1634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24155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7923</TotalTime>
  <Words>1600</Words>
  <Application>Microsoft Office PowerPoint</Application>
  <PresentationFormat>Widescreen</PresentationFormat>
  <Paragraphs>256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Times New Roman</vt:lpstr>
      <vt:lpstr>Wingdings</vt:lpstr>
      <vt:lpstr>Office 테마</vt:lpstr>
      <vt:lpstr>Document</vt:lpstr>
      <vt:lpstr>Discussion on Enhanced R-TWT for UHR</vt:lpstr>
      <vt:lpstr>Introduction</vt:lpstr>
      <vt:lpstr>Recap: EHT R-TWT</vt:lpstr>
      <vt:lpstr>EHT R-TWT’s Issues</vt:lpstr>
      <vt:lpstr>Enhancing R-TWT for UHR</vt:lpstr>
      <vt:lpstr>Enhancing R-TWT for UHR</vt:lpstr>
      <vt:lpstr>Enhancing R-TWT for UHR</vt:lpstr>
      <vt:lpstr>Enhancing R-TWT for UHR</vt:lpstr>
      <vt:lpstr>Enhancing R-TWT for UHR</vt:lpstr>
      <vt:lpstr>Enhancing R-TWT for UHR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28</cp:revision>
  <cp:lastPrinted>1601-01-01T00:00:00Z</cp:lastPrinted>
  <dcterms:created xsi:type="dcterms:W3CDTF">2023-03-27T11:21:45Z</dcterms:created>
  <dcterms:modified xsi:type="dcterms:W3CDTF">2024-02-01T13:57:58Z</dcterms:modified>
</cp:coreProperties>
</file>