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7" r:id="rId4"/>
    <p:sldId id="265" r:id="rId5"/>
    <p:sldId id="266" r:id="rId6"/>
    <p:sldId id="269" r:id="rId7"/>
    <p:sldId id="280" r:id="rId8"/>
    <p:sldId id="278" r:id="rId9"/>
    <p:sldId id="279" r:id="rId10"/>
    <p:sldId id="26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98" autoAdjust="0"/>
    <p:restoredTop sz="94660"/>
  </p:normalViewPr>
  <p:slideViewPr>
    <p:cSldViewPr>
      <p:cViewPr varScale="1">
        <p:scale>
          <a:sx n="114" d="100"/>
          <a:sy n="114" d="100"/>
        </p:scale>
        <p:origin x="636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3120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00C30588-021A-4C3F-9526-293A5A105AC7}"/>
    <pc:docChg chg="modSld modMainMaster">
      <pc:chgData name="Alfred Asterjadhi" userId="39de57b9-85c0-4fd1-aaac-8ca2b6560ad0" providerId="ADAL" clId="{00C30588-021A-4C3F-9526-293A5A105AC7}" dt="2023-11-17T23:25:04.779" v="14" actId="20577"/>
      <pc:docMkLst>
        <pc:docMk/>
      </pc:docMkLst>
      <pc:sldChg chg="modSp mod">
        <pc:chgData name="Alfred Asterjadhi" userId="39de57b9-85c0-4fd1-aaac-8ca2b6560ad0" providerId="ADAL" clId="{00C30588-021A-4C3F-9526-293A5A105AC7}" dt="2023-11-17T23:23:31.541" v="1" actId="20577"/>
        <pc:sldMkLst>
          <pc:docMk/>
          <pc:sldMk cId="2353208408" sldId="265"/>
        </pc:sldMkLst>
        <pc:graphicFrameChg chg="modGraphic">
          <ac:chgData name="Alfred Asterjadhi" userId="39de57b9-85c0-4fd1-aaac-8ca2b6560ad0" providerId="ADAL" clId="{00C30588-021A-4C3F-9526-293A5A105AC7}" dt="2023-11-17T23:23:31.541" v="1" actId="20577"/>
          <ac:graphicFrameMkLst>
            <pc:docMk/>
            <pc:sldMk cId="2353208408" sldId="265"/>
            <ac:graphicFrameMk id="7" creationId="{A8D5A3CE-0519-484A-AF51-C2E8DAC5EC4F}"/>
          </ac:graphicFrameMkLst>
        </pc:graphicFrameChg>
      </pc:sldChg>
      <pc:sldChg chg="modSp mod">
        <pc:chgData name="Alfred Asterjadhi" userId="39de57b9-85c0-4fd1-aaac-8ca2b6560ad0" providerId="ADAL" clId="{00C30588-021A-4C3F-9526-293A5A105AC7}" dt="2023-11-17T23:24:55.579" v="12" actId="20577"/>
        <pc:sldMkLst>
          <pc:docMk/>
          <pc:sldMk cId="3628597883" sldId="266"/>
        </pc:sldMkLst>
        <pc:graphicFrameChg chg="modGraphic">
          <ac:chgData name="Alfred Asterjadhi" userId="39de57b9-85c0-4fd1-aaac-8ca2b6560ad0" providerId="ADAL" clId="{00C30588-021A-4C3F-9526-293A5A105AC7}" dt="2023-11-17T23:24:55.579" v="12" actId="20577"/>
          <ac:graphicFrameMkLst>
            <pc:docMk/>
            <pc:sldMk cId="3628597883" sldId="266"/>
            <ac:graphicFrameMk id="8" creationId="{2B08D061-F5D4-4246-AA41-02F06B62EF07}"/>
          </ac:graphicFrameMkLst>
        </pc:graphicFrameChg>
      </pc:sldChg>
      <pc:sldMasterChg chg="modSp mod">
        <pc:chgData name="Alfred Asterjadhi" userId="39de57b9-85c0-4fd1-aaac-8ca2b6560ad0" providerId="ADAL" clId="{00C30588-021A-4C3F-9526-293A5A105AC7}" dt="2023-11-17T23:25:04.779" v="1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0C30588-021A-4C3F-9526-293A5A105AC7}" dt="2023-11-17T23:25:04.779" v="1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802.11-23/2053r5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Alfred Asterjadhi,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802.11-23/2053r5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Alfred Asterjadhi,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802.11-23/2053r5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Alfred Asterjadhi,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802.11-23/2053r5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Alfred Asterjadhi,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802.11-23/2053r5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Alfred Asterjadhi,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802.11-23/2053r7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375-25-00be-ieee-802-11be-lb275-comments.xls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18-64-00be-ieee-802-11be-cc36-comments.xlsx" TargetMode="External"/><Relationship Id="rId5" Type="http://schemas.openxmlformats.org/officeDocument/2006/relationships/hyperlink" Target="https://mentor.ieee.org/802.11/dcn/22/11-22-0971-53-00be-ieee-802-11be-lb266-comments.xlsx" TargetMode="External"/><Relationship Id="rId4" Type="http://schemas.openxmlformats.org/officeDocument/2006/relationships/hyperlink" Target="https://mentor.ieee.org/802.11/dcn/23/11-23-0272-36-00be-ieee-802-11be-lb271-comments.xls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P802.11be Report to EC on Conditional Approval to SA Ballot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2023-11-17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0070382"/>
              </p:ext>
            </p:extLst>
          </p:nvPr>
        </p:nvGraphicFramePr>
        <p:xfrm>
          <a:off x="1119188" y="2859088"/>
          <a:ext cx="10217150" cy="268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29873" imgH="2747724" progId="Word.Document.8">
                  <p:embed/>
                </p:oleObj>
              </mc:Choice>
              <mc:Fallback>
                <p:oleObj name="Document" r:id="rId3" imgW="10429873" imgH="274772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9188" y="2859088"/>
                        <a:ext cx="10217150" cy="2689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1"/>
                </a:solidFill>
              </a:rPr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>
                <a:hlinkClick r:id="rId3"/>
              </a:rPr>
              <a:t>https://mentor.ieee.org/802.11/dcn/23/11-23-1375-25-00be-ieee-802-11be-lb275-comments.xlsx</a:t>
            </a:r>
            <a:endParaRPr lang="en-GB" sz="2000" dirty="0"/>
          </a:p>
          <a:p>
            <a:r>
              <a:rPr lang="en-GB" sz="2000" dirty="0">
                <a:hlinkClick r:id="rId4"/>
              </a:rPr>
              <a:t>https://mentor.ieee.org/802.11/dcn/23/11-23-0272-36-00be-ieee-802-11be-lb271-comments.xlsx</a:t>
            </a:r>
            <a:endParaRPr lang="en-GB" sz="2000" dirty="0"/>
          </a:p>
          <a:p>
            <a:r>
              <a:rPr lang="en-GB" sz="2000" dirty="0">
                <a:hlinkClick r:id="rId5"/>
              </a:rPr>
              <a:t>https://mentor.ieee.org/802.11/dcn/22/11-22-0971-53-00be-ieee-802-11be-lb266-comments.xlsx</a:t>
            </a:r>
            <a:endParaRPr lang="en-GB" sz="2000" dirty="0"/>
          </a:p>
          <a:p>
            <a:r>
              <a:rPr lang="en-GB" sz="2000" dirty="0">
                <a:hlinkClick r:id="rId6"/>
              </a:rPr>
              <a:t>https://mentor.ieee.org/802.11/dcn/21/11-21-1018-64-00be-ieee-802-11be-cc36-comments.xlsx</a:t>
            </a:r>
            <a:endParaRPr lang="en-GB" sz="2000" dirty="0"/>
          </a:p>
          <a:p>
            <a:endParaRPr lang="en-GB" sz="2000" dirty="0"/>
          </a:p>
          <a:p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conditional approval to send P80211be to SA Ballot.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was approved during the plenary session of the 802.11 working </a:t>
            </a:r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group on 17th November </a:t>
            </a:r>
            <a:r>
              <a:rPr lang="en-GB" dirty="0">
                <a:ea typeface="ＭＳ Ｐゴシック" pitchFamily="34" charset="-128"/>
              </a:rPr>
              <a:t>2023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Passed in the </a:t>
            </a:r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Working Group:  123 – Yes; 0 – No; 5 – Abstain.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E0662-342D-0047-B893-C7F52E87D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Status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0BB9F-DF7D-7B4D-B27C-54DBD5030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80211be completed one comment collection and 3 WG Letter Ballots.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ballot results on Draft 3.0 achieved &gt; 75% needed for an approved draft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12900+ comments received on drafts 0.1 to 4.0.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9993B-0BD8-FE40-998A-4BA4FD54811C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232E9E-83C1-C841-BA21-16700F554E7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6E68E77-2030-2644-ACA0-6A2A18D87D62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752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BC3311-CE7A-E249-8A24-1037354EB10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5E7A8-002B-8E43-A24D-CCA02E347C5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ECFE0-2F48-DE41-A09C-D98670D285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73DD9D-4101-AC4C-9CBD-F55B37A9B2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84087" y="707351"/>
            <a:ext cx="10361613" cy="1065213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802.11 WG Letter Ballot Results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6460703"/>
              </p:ext>
            </p:extLst>
          </p:nvPr>
        </p:nvGraphicFramePr>
        <p:xfrm>
          <a:off x="1199456" y="1843370"/>
          <a:ext cx="9914838" cy="314156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2580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77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07 July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D2.0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512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02 March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D3.0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 August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D4.0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275.1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 275 Post-Ballot vote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+26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08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842A8-B690-E941-A8D1-30EF0D476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802.11 WG Letter Ballot Comments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19730A-F013-2444-8C43-12ECF4E86A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579922-A0BE-A942-89EB-221739D509E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5E95E4-ECC2-414A-9B7D-C93C188BF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119840"/>
              </p:ext>
            </p:extLst>
          </p:nvPr>
        </p:nvGraphicFramePr>
        <p:xfrm>
          <a:off x="1069178" y="2138063"/>
          <a:ext cx="10153128" cy="293590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720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74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448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85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101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07 July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D2.0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4120 (3323 T, 706 E, 91 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101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02 March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D3.0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3343 (2315 T, 929 E, 99 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101"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 August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D4.0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1128 (797 T, 272 E, 59 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597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631F7-3AD8-C648-BFEB-0F0B60AEF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Unsatisfied Technical comments by commenter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FAF290-659D-0545-9698-E26C8E51B97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FAC0A-2CEA-694D-841A-2D06A37FC7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A89637-2E6F-3E47-8452-3FF43D6C15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19F640A-C450-BA4C-A682-B926FDAAD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4767902"/>
              </p:ext>
            </p:extLst>
          </p:nvPr>
        </p:nvGraphicFramePr>
        <p:xfrm>
          <a:off x="1847528" y="1531028"/>
          <a:ext cx="8568951" cy="492763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310604816"/>
                    </a:ext>
                  </a:extLst>
                </a:gridCol>
                <a:gridCol w="1975592">
                  <a:extLst>
                    <a:ext uri="{9D8B030D-6E8A-4147-A177-3AD203B41FA5}">
                      <a16:colId xmlns:a16="http://schemas.microsoft.com/office/drawing/2014/main" val="2765377680"/>
                    </a:ext>
                  </a:extLst>
                </a:gridCol>
                <a:gridCol w="1626901">
                  <a:extLst>
                    <a:ext uri="{9D8B030D-6E8A-4147-A177-3AD203B41FA5}">
                      <a16:colId xmlns:a16="http://schemas.microsoft.com/office/drawing/2014/main" val="838966622"/>
                    </a:ext>
                  </a:extLst>
                </a:gridCol>
                <a:gridCol w="1183201">
                  <a:extLst>
                    <a:ext uri="{9D8B030D-6E8A-4147-A177-3AD203B41FA5}">
                      <a16:colId xmlns:a16="http://schemas.microsoft.com/office/drawing/2014/main" val="3731898696"/>
                    </a:ext>
                  </a:extLst>
                </a:gridCol>
                <a:gridCol w="1479001">
                  <a:extLst>
                    <a:ext uri="{9D8B030D-6E8A-4147-A177-3AD203B41FA5}">
                      <a16:colId xmlns:a16="http://schemas.microsoft.com/office/drawing/2014/main" val="1299444794"/>
                    </a:ext>
                  </a:extLst>
                </a:gridCol>
              </a:tblGrid>
              <a:tr h="31779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Voter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LB266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LB271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LB275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050037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Henry Ptasinski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837845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Ryuichi Hirata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260405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Yusuke Tanaka</a:t>
                      </a:r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8613508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Mark Hamilton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1649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Massinissa Lalam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8781917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Dan Harkins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2901109"/>
                  </a:ext>
                </a:extLst>
              </a:tr>
              <a:tr h="290853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Arik Klein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1583004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Qi Wang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0674282"/>
                  </a:ext>
                </a:extLst>
              </a:tr>
              <a:tr h="342645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Brian Hart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8429642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Joseph Levy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3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729512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Carlos H Aldana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266269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+mn-lt"/>
                        </a:rPr>
                        <a:t>Mark Rison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+mn-lt"/>
                        </a:rPr>
                        <a:t>431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+mn-lt"/>
                        </a:rPr>
                        <a:t>431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964018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Sanghyun Kim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234737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l" fontAlgn="b"/>
                      <a:r>
                        <a:rPr lang="en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Sidharth Thakur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4405070"/>
                  </a:ext>
                </a:extLst>
              </a:tr>
              <a:tr h="291308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+mn-lt"/>
                        </a:rPr>
                        <a:t>434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+mn-lt"/>
                        </a:rPr>
                        <a:t>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+mn-lt"/>
                        </a:rPr>
                        <a:t>470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0601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634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Unsatisfied Technical Comments – Topics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914401" y="1700809"/>
            <a:ext cx="10361084" cy="4774606"/>
          </a:xfrm>
        </p:spPr>
        <p:txBody>
          <a:bodyPr/>
          <a:lstStyle/>
          <a:p>
            <a:pPr fontAlgn="b">
              <a:spcBef>
                <a:spcPts val="400"/>
              </a:spcBef>
            </a:pPr>
            <a:r>
              <a:rPr lang="en-CA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Henry Ptasinski </a:t>
            </a:r>
            <a:r>
              <a:rPr lang="en-CA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BSS transition for multi-link device (MLD) </a:t>
            </a:r>
            <a:endParaRPr lang="en-CA" sz="16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 fontAlgn="b">
              <a:spcBef>
                <a:spcPts val="400"/>
              </a:spcBef>
            </a:pPr>
            <a:r>
              <a:rPr lang="en-CA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Ryuichi Hirata </a:t>
            </a:r>
            <a:r>
              <a:rPr lang="en-CA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en-CA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Dynamic fragmentation for MLD</a:t>
            </a:r>
          </a:p>
          <a:p>
            <a:pPr fontAlgn="b">
              <a:spcBef>
                <a:spcPts val="400"/>
              </a:spcBef>
            </a:pPr>
            <a:r>
              <a:rPr lang="en-CA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Yusuke Tanaka – </a:t>
            </a:r>
            <a:r>
              <a:rPr lang="en-CA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Dynamic fragmentation for MLD</a:t>
            </a:r>
          </a:p>
          <a:p>
            <a:pPr fontAlgn="b">
              <a:spcBef>
                <a:spcPts val="400"/>
              </a:spcBef>
            </a:pPr>
            <a:r>
              <a:rPr lang="en-CA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Mark Hamilton </a:t>
            </a:r>
            <a:r>
              <a:rPr lang="en-CA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MIB variables, Non-MLD to MLD transition</a:t>
            </a:r>
          </a:p>
          <a:p>
            <a:pPr fontAlgn="b">
              <a:spcBef>
                <a:spcPts val="400"/>
              </a:spcBef>
            </a:pPr>
            <a:r>
              <a:rPr lang="en-CA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Massinissa Lalam </a:t>
            </a:r>
            <a:r>
              <a:rPr lang="en-CA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MIB variables</a:t>
            </a:r>
          </a:p>
          <a:p>
            <a:pPr fontAlgn="b">
              <a:spcBef>
                <a:spcPts val="400"/>
              </a:spcBef>
            </a:pPr>
            <a:r>
              <a:rPr lang="en-CA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 </a:t>
            </a:r>
            <a:r>
              <a:rPr lang="en-CA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Harkins – SAE entity definition</a:t>
            </a:r>
          </a:p>
          <a:p>
            <a:pPr fontAlgn="b">
              <a:spcBef>
                <a:spcPts val="400"/>
              </a:spcBef>
            </a:pPr>
            <a:r>
              <a:rPr lang="en-CA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Arik Klein	 – MIB variables, AP removal timer</a:t>
            </a:r>
          </a:p>
          <a:p>
            <a:pPr fontAlgn="b">
              <a:spcBef>
                <a:spcPts val="400"/>
              </a:spcBef>
            </a:pPr>
            <a:r>
              <a:rPr lang="en-CA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Qi Wang </a:t>
            </a:r>
            <a:r>
              <a:rPr lang="en-CA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enhanced multi-link single radio (eMLSR)</a:t>
            </a:r>
          </a:p>
          <a:p>
            <a:pPr fontAlgn="b">
              <a:spcBef>
                <a:spcPts val="400"/>
              </a:spcBef>
            </a:pPr>
            <a:r>
              <a:rPr lang="en-CA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Brian Ha</a:t>
            </a:r>
            <a:r>
              <a:rPr lang="en-CA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rt – Various topics</a:t>
            </a:r>
          </a:p>
          <a:p>
            <a:pPr fontAlgn="b">
              <a:spcBef>
                <a:spcPts val="400"/>
              </a:spcBef>
            </a:pPr>
            <a:r>
              <a:rPr lang="en-CA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Joseph Levy* </a:t>
            </a:r>
            <a:r>
              <a:rPr lang="en-CA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Authenticator address for MLD, BSS transition for MLD, group addressed delivery for MLD </a:t>
            </a:r>
          </a:p>
          <a:p>
            <a:pPr fontAlgn="b">
              <a:spcBef>
                <a:spcPts val="400"/>
              </a:spcBef>
            </a:pPr>
            <a:r>
              <a:rPr lang="en-CA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Carlos Aldana* </a:t>
            </a:r>
            <a:r>
              <a:rPr lang="en-CA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Uplink signaling</a:t>
            </a:r>
          </a:p>
          <a:p>
            <a:pPr fontAlgn="b">
              <a:spcBef>
                <a:spcPts val="400"/>
              </a:spcBef>
            </a:pPr>
            <a:r>
              <a:rPr lang="en-CA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Mark Rison* – Various topics</a:t>
            </a:r>
            <a:endParaRPr lang="en-CA" sz="16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algn="l" rtl="0" eaLnBrk="1" fontAlgn="b" latinLnBrk="0" hangingPunct="1">
              <a:spcBef>
                <a:spcPts val="400"/>
              </a:spcBef>
              <a:spcAft>
                <a:spcPts val="0"/>
              </a:spcAft>
            </a:pPr>
            <a:r>
              <a:rPr lang="en-CA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Sanghyun Kim* </a:t>
            </a:r>
            <a:r>
              <a:rPr lang="en-CA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Multi Link Traffic Indication, TID to link mapping, TWT negotiation, </a:t>
            </a:r>
            <a:endParaRPr lang="en-US" sz="1600" b="0" i="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fontAlgn="b">
              <a:spcBef>
                <a:spcPts val="400"/>
              </a:spcBef>
              <a:spcAft>
                <a:spcPts val="0"/>
              </a:spcAft>
            </a:pPr>
            <a:r>
              <a:rPr lang="en-CA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Sidharth Thakur* </a:t>
            </a:r>
            <a:r>
              <a:rPr lang="en-CA" sz="1600" b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eMLSR</a:t>
            </a:r>
          </a:p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endParaRPr lang="en-US" sz="16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b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1400" b="0" i="0" u="none" strike="noStrike" dirty="0">
                <a:effectLst/>
              </a:rPr>
              <a:t>* Did not receiv</a:t>
            </a:r>
            <a:r>
              <a:rPr lang="en-US" sz="1400" b="0" dirty="0"/>
              <a:t>e response regarding the list of unsatisfied comments.</a:t>
            </a:r>
            <a:endParaRPr lang="en-US" sz="1400" b="0" i="0" u="none" strike="noStrike" dirty="0">
              <a:effectLst/>
            </a:endParaRPr>
          </a:p>
          <a:p>
            <a:pPr fontAlgn="b"/>
            <a:endParaRPr lang="en-CA" sz="16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1367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Unsatisfied comments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55440" y="1981200"/>
            <a:ext cx="5040560" cy="166382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>
              <a:lnSpc>
                <a:spcPct val="80000"/>
              </a:lnSpc>
            </a:pPr>
            <a:endParaRPr lang="en-GB" sz="1800" dirty="0">
              <a:ea typeface="ＭＳ Ｐゴシック" pitchFamily="34" charset="-128"/>
            </a:endParaRPr>
          </a:p>
          <a:p>
            <a:pPr lvl="1">
              <a:lnSpc>
                <a:spcPct val="80000"/>
              </a:lnSpc>
            </a:pPr>
            <a:r>
              <a:rPr lang="en-GB" sz="1600" dirty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8077200" y="6475412"/>
            <a:ext cx="32753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/>
              <a:t>Alfred Asterjadhi, Qualcomm Inc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8</a:t>
            </a:fld>
            <a:endParaRPr lang="en-CA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494A7CD5-73BC-10AB-5336-3FFA441B86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7475204"/>
              </p:ext>
            </p:extLst>
          </p:nvPr>
        </p:nvGraphicFramePr>
        <p:xfrm>
          <a:off x="8077200" y="3061605"/>
          <a:ext cx="914400" cy="78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showAsIcon="1" r:id="rId2" imgW="914400" imgH="788760" progId="Excel.Sheet.12">
                  <p:embed/>
                </p:oleObj>
              </mc:Choice>
              <mc:Fallback>
                <p:oleObj name="Worksheet" showAsIcon="1" r:id="rId2" imgW="914400" imgH="788760" progId="Excel.Sheet.12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494A7CD5-73BC-10AB-5336-3FFA441B866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077200" y="3061605"/>
                        <a:ext cx="914400" cy="788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1303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TGbe Timeline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575757"/>
              </p:ext>
            </p:extLst>
          </p:nvPr>
        </p:nvGraphicFramePr>
        <p:xfrm>
          <a:off x="1631505" y="2002497"/>
          <a:ext cx="8527437" cy="32359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960439">
                  <a:extLst>
                    <a:ext uri="{9D8B030D-6E8A-4147-A177-3AD203B41FA5}">
                      <a16:colId xmlns:a16="http://schemas.microsoft.com/office/drawing/2014/main" val="503046018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571804262"/>
                    </a:ext>
                  </a:extLst>
                </a:gridCol>
                <a:gridCol w="2550774">
                  <a:extLst>
                    <a:ext uri="{9D8B030D-6E8A-4147-A177-3AD203B41FA5}">
                      <a16:colId xmlns:a16="http://schemas.microsoft.com/office/drawing/2014/main" val="2957723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Third Recirculation Ballot (D5.0)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November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December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2495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Teleconference to review result of recirculation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December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5051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Initial SA Ballot (D5.0)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January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February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Second SA Ballot Recirculation (D6.0)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June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June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Third SA Ballot Recirculation (D7.0)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August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August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183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EC approval to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RevCom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September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RevCom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and Standards 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December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3038</TotalTime>
  <Words>815</Words>
  <Application>Microsoft Office PowerPoint</Application>
  <PresentationFormat>Widescreen</PresentationFormat>
  <Paragraphs>223</Paragraphs>
  <Slides>10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Document</vt:lpstr>
      <vt:lpstr>Worksheet</vt:lpstr>
      <vt:lpstr>P802.11be Report to EC on Conditional Approval to SA Ballot</vt:lpstr>
      <vt:lpstr>Introduction</vt:lpstr>
      <vt:lpstr>Status Summary</vt:lpstr>
      <vt:lpstr>802.11 WG Letter Ballot Results</vt:lpstr>
      <vt:lpstr>802.11 WG Letter Ballot Comments</vt:lpstr>
      <vt:lpstr>Unsatisfied Technical comments by commenter</vt:lpstr>
      <vt:lpstr>Unsatisfied Technical Comments – Topics</vt:lpstr>
      <vt:lpstr>Unsatisfied comments</vt:lpstr>
      <vt:lpstr>TGbe Timeline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Report to EC on Conditional Approval to go to SA Ballot</dc:title>
  <dc:creator>Alfred Asterjadhi</dc:creator>
  <cp:keywords>11-23/1041r1</cp:keywords>
  <cp:lastModifiedBy>Alfred Aster</cp:lastModifiedBy>
  <cp:revision>67</cp:revision>
  <cp:lastPrinted>1601-01-01T00:00:00Z</cp:lastPrinted>
  <dcterms:created xsi:type="dcterms:W3CDTF">2019-11-09T15:46:46Z</dcterms:created>
  <dcterms:modified xsi:type="dcterms:W3CDTF">2023-11-17T23:25:08Z</dcterms:modified>
</cp:coreProperties>
</file>