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7"/>
  </p:notesMasterIdLst>
  <p:handoutMasterIdLst>
    <p:handoutMasterId r:id="rId18"/>
  </p:handoutMasterIdLst>
  <p:sldIdLst>
    <p:sldId id="269" r:id="rId2"/>
    <p:sldId id="379" r:id="rId3"/>
    <p:sldId id="380" r:id="rId4"/>
    <p:sldId id="384" r:id="rId5"/>
    <p:sldId id="383" r:id="rId6"/>
    <p:sldId id="382" r:id="rId7"/>
    <p:sldId id="381" r:id="rId8"/>
    <p:sldId id="396" r:id="rId9"/>
    <p:sldId id="398" r:id="rId10"/>
    <p:sldId id="387" r:id="rId11"/>
    <p:sldId id="400" r:id="rId12"/>
    <p:sldId id="397" r:id="rId13"/>
    <p:sldId id="386" r:id="rId14"/>
    <p:sldId id="391" r:id="rId15"/>
    <p:sldId id="395"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DE32"/>
    <a:srgbClr val="FFDE64"/>
    <a:srgbClr val="CCFF99"/>
    <a:srgbClr val="00FFFF"/>
    <a:srgbClr val="90D6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BD9DB1-4FD3-439B-937F-4429401A3A74}" v="2" dt="2024-01-18T15:48:46.2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35" autoAdjust="0"/>
    <p:restoredTop sz="95822" autoAdjust="0"/>
  </p:normalViewPr>
  <p:slideViewPr>
    <p:cSldViewPr>
      <p:cViewPr varScale="1">
        <p:scale>
          <a:sx n="127" d="100"/>
          <a:sy n="127" d="100"/>
        </p:scale>
        <p:origin x="1110" y="114"/>
      </p:cViewPr>
      <p:guideLst>
        <p:guide orient="horz" pos="2160"/>
        <p:guide pos="2880"/>
      </p:guideLst>
    </p:cSldViewPr>
  </p:slideViewPr>
  <p:outlineViewPr>
    <p:cViewPr>
      <p:scale>
        <a:sx n="50" d="100"/>
        <a:sy n="50" d="100"/>
      </p:scale>
      <p:origin x="0" y="-9126"/>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800" y="-6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802.11-13/0099r0</a:t>
            </a:r>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753DC19-8812-4792-945A-0146567480E7}" type="slidenum">
              <a:rPr lang="en-US"/>
              <a:pPr>
                <a:defRPr/>
              </a:pPr>
              <a:t>‹#›</a:t>
            </a:fld>
            <a:endParaRPr lang="en-US"/>
          </a:p>
        </p:txBody>
      </p:sp>
      <p:sp>
        <p:nvSpPr>
          <p:cNvPr id="890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8909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890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3486401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802.11-13/0099r0</a:t>
            </a:r>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655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E0F2C28F-FB9A-4C03-A25C-86CE5AB16B4B}" type="slidenum">
              <a:rPr lang="en-US"/>
              <a:pPr>
                <a:defRPr/>
              </a:pPr>
              <a:t>‹#›</a:t>
            </a:fld>
            <a:endParaRPr lang="en-US"/>
          </a:p>
        </p:txBody>
      </p:sp>
      <p:sp>
        <p:nvSpPr>
          <p:cNvPr id="655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55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55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2836284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802.11-10/0903r0</a:t>
            </a:r>
          </a:p>
        </p:txBody>
      </p:sp>
      <p:sp>
        <p:nvSpPr>
          <p:cNvPr id="665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a:t>Andrew Myles, Cisco</a:t>
            </a:r>
          </a:p>
        </p:txBody>
      </p:sp>
      <p:sp>
        <p:nvSpPr>
          <p:cNvPr id="51205" name="Rectangle 7"/>
          <p:cNvSpPr>
            <a:spLocks noGrp="1" noChangeArrowheads="1"/>
          </p:cNvSpPr>
          <p:nvPr>
            <p:ph type="sldNum" sz="quarter" idx="5"/>
          </p:nvPr>
        </p:nvSpPr>
        <p:spPr/>
        <p:txBody>
          <a:bodyPr/>
          <a:lstStyle/>
          <a:p>
            <a:pPr>
              <a:defRPr/>
            </a:pPr>
            <a:r>
              <a:rPr lang="en-US"/>
              <a:t>Page </a:t>
            </a:r>
            <a:fld id="{68BAF402-F008-4966-9D92-CECD4570A3EA}" type="slidenum">
              <a:rPr lang="en-US" smtClean="0"/>
              <a:pPr>
                <a:defRPr/>
              </a:pPr>
              <a:t>1</a:t>
            </a:fld>
            <a:endParaRPr lang="en-US"/>
          </a:p>
        </p:txBody>
      </p:sp>
      <p:sp>
        <p:nvSpPr>
          <p:cNvPr id="66566" name="Rectangle 2"/>
          <p:cNvSpPr>
            <a:spLocks noGrp="1" noRot="1" noChangeAspect="1" noChangeArrowheads="1" noTextEdit="1"/>
          </p:cNvSpPr>
          <p:nvPr>
            <p:ph type="sldImg"/>
          </p:nvPr>
        </p:nvSpPr>
        <p:spPr>
          <a:xfrm>
            <a:off x="1154113" y="701675"/>
            <a:ext cx="4625975" cy="3468688"/>
          </a:xfrm>
          <a:ln/>
        </p:spPr>
      </p:sp>
      <p:sp>
        <p:nvSpPr>
          <p:cNvPr id="665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lvl="1"/>
            <a:endParaRPr lang="en-US" dirty="0"/>
          </a:p>
        </p:txBody>
      </p:sp>
      <p:sp>
        <p:nvSpPr>
          <p:cNvPr id="4" name="Header Placeholder 3"/>
          <p:cNvSpPr>
            <a:spLocks noGrp="1"/>
          </p:cNvSpPr>
          <p:nvPr>
            <p:ph type="hdr" sz="quarter"/>
          </p:nvPr>
        </p:nvSpPr>
        <p:spPr/>
        <p:txBody>
          <a:bodyPr/>
          <a:lstStyle/>
          <a:p>
            <a:pPr>
              <a:defRPr/>
            </a:pPr>
            <a:r>
              <a:rPr lang="en-US"/>
              <a:t>doc.: IEEE 802.11-13/0099r0</a:t>
            </a:r>
            <a:endParaRPr lang="en-US" dirty="0"/>
          </a:p>
        </p:txBody>
      </p:sp>
      <p:sp>
        <p:nvSpPr>
          <p:cNvPr id="5" name="Date Placeholder 4"/>
          <p:cNvSpPr>
            <a:spLocks noGrp="1"/>
          </p:cNvSpPr>
          <p:nvPr>
            <p:ph type="dt" idx="1"/>
          </p:nvPr>
        </p:nvSpPr>
        <p:spPr/>
        <p:txBody>
          <a:bodyPr/>
          <a:lstStyle/>
          <a:p>
            <a:pPr>
              <a:defRPr/>
            </a:pPr>
            <a:r>
              <a:rPr lang="en-US"/>
              <a:t>Jan 2013</a:t>
            </a:r>
            <a:endParaRPr lang="en-US" dirty="0"/>
          </a:p>
        </p:txBody>
      </p:sp>
      <p:sp>
        <p:nvSpPr>
          <p:cNvPr id="6" name="Footer Placeholder 5"/>
          <p:cNvSpPr>
            <a:spLocks noGrp="1"/>
          </p:cNvSpPr>
          <p:nvPr>
            <p:ph type="ftr" sz="quarter" idx="4"/>
          </p:nvPr>
        </p:nvSpPr>
        <p:spPr/>
        <p:txBody>
          <a:bodyPr/>
          <a:lstStyle/>
          <a:p>
            <a:pPr lvl="4">
              <a:defRPr/>
            </a:pPr>
            <a:r>
              <a:rPr lang="en-US"/>
              <a:t>Andrew Myles, Cisco</a:t>
            </a:r>
          </a:p>
        </p:txBody>
      </p:sp>
      <p:sp>
        <p:nvSpPr>
          <p:cNvPr id="7" name="Slide Number Placeholder 6"/>
          <p:cNvSpPr>
            <a:spLocks noGrp="1"/>
          </p:cNvSpPr>
          <p:nvPr>
            <p:ph type="sldNum" sz="quarter" idx="5"/>
          </p:nvPr>
        </p:nvSpPr>
        <p:spPr/>
        <p:txBody>
          <a:bodyPr/>
          <a:lstStyle/>
          <a:p>
            <a:pPr>
              <a:defRPr/>
            </a:pPr>
            <a:r>
              <a:rPr lang="en-US"/>
              <a:t>Page </a:t>
            </a:r>
            <a:fld id="{E0F2C28F-FB9A-4C03-A25C-86CE5AB16B4B}" type="slidenum">
              <a:rPr lang="en-US" smtClean="0"/>
              <a:pPr>
                <a:defRPr/>
              </a:pPr>
              <a:t>8</a:t>
            </a:fld>
            <a:endParaRPr lang="en-US"/>
          </a:p>
        </p:txBody>
      </p:sp>
    </p:spTree>
    <p:extLst>
      <p:ext uri="{BB962C8B-B14F-4D97-AF65-F5344CB8AC3E}">
        <p14:creationId xmlns:p14="http://schemas.microsoft.com/office/powerpoint/2010/main" val="352680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*Class-Based Weighted Fair Queuing</a:t>
            </a:r>
          </a:p>
        </p:txBody>
      </p:sp>
      <p:sp>
        <p:nvSpPr>
          <p:cNvPr id="4" name="Header Placeholder 3"/>
          <p:cNvSpPr>
            <a:spLocks noGrp="1"/>
          </p:cNvSpPr>
          <p:nvPr>
            <p:ph type="hdr" sz="quarter"/>
          </p:nvPr>
        </p:nvSpPr>
        <p:spPr/>
        <p:txBody>
          <a:bodyPr/>
          <a:lstStyle/>
          <a:p>
            <a:pPr>
              <a:defRPr/>
            </a:pPr>
            <a:r>
              <a:rPr lang="en-US"/>
              <a:t>doc.: IEEE 802.11-13/0099r0</a:t>
            </a:r>
            <a:endParaRPr lang="en-US" dirty="0"/>
          </a:p>
        </p:txBody>
      </p:sp>
      <p:sp>
        <p:nvSpPr>
          <p:cNvPr id="5" name="Date Placeholder 4"/>
          <p:cNvSpPr>
            <a:spLocks noGrp="1"/>
          </p:cNvSpPr>
          <p:nvPr>
            <p:ph type="dt" idx="1"/>
          </p:nvPr>
        </p:nvSpPr>
        <p:spPr/>
        <p:txBody>
          <a:bodyPr/>
          <a:lstStyle/>
          <a:p>
            <a:pPr>
              <a:defRPr/>
            </a:pPr>
            <a:r>
              <a:rPr lang="en-US"/>
              <a:t>Jan 2013</a:t>
            </a:r>
            <a:endParaRPr lang="en-US" dirty="0"/>
          </a:p>
        </p:txBody>
      </p:sp>
      <p:sp>
        <p:nvSpPr>
          <p:cNvPr id="6" name="Footer Placeholder 5"/>
          <p:cNvSpPr>
            <a:spLocks noGrp="1"/>
          </p:cNvSpPr>
          <p:nvPr>
            <p:ph type="ftr" sz="quarter" idx="4"/>
          </p:nvPr>
        </p:nvSpPr>
        <p:spPr/>
        <p:txBody>
          <a:bodyPr/>
          <a:lstStyle/>
          <a:p>
            <a:pPr lvl="4">
              <a:defRPr/>
            </a:pPr>
            <a:r>
              <a:rPr lang="en-US"/>
              <a:t>Andrew Myles, Cisco</a:t>
            </a:r>
          </a:p>
        </p:txBody>
      </p:sp>
      <p:sp>
        <p:nvSpPr>
          <p:cNvPr id="7" name="Slide Number Placeholder 6"/>
          <p:cNvSpPr>
            <a:spLocks noGrp="1"/>
          </p:cNvSpPr>
          <p:nvPr>
            <p:ph type="sldNum" sz="quarter" idx="5"/>
          </p:nvPr>
        </p:nvSpPr>
        <p:spPr/>
        <p:txBody>
          <a:bodyPr/>
          <a:lstStyle/>
          <a:p>
            <a:pPr>
              <a:defRPr/>
            </a:pPr>
            <a:r>
              <a:rPr lang="en-US"/>
              <a:t>Page </a:t>
            </a:r>
            <a:fld id="{E0F2C28F-FB9A-4C03-A25C-86CE5AB16B4B}" type="slidenum">
              <a:rPr lang="en-US" smtClean="0"/>
              <a:pPr>
                <a:defRPr/>
              </a:pPr>
              <a:t>13</a:t>
            </a:fld>
            <a:endParaRPr lang="en-US"/>
          </a:p>
        </p:txBody>
      </p:sp>
    </p:spTree>
    <p:extLst>
      <p:ext uri="{BB962C8B-B14F-4D97-AF65-F5344CB8AC3E}">
        <p14:creationId xmlns:p14="http://schemas.microsoft.com/office/powerpoint/2010/main" val="638860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4"/>
            <a:endParaRPr lang="en-AU"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Tree>
    <p:extLst>
      <p:ext uri="{BB962C8B-B14F-4D97-AF65-F5344CB8AC3E}">
        <p14:creationId xmlns:p14="http://schemas.microsoft.com/office/powerpoint/2010/main" val="19866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58BE05D0-6E6B-42EE-890D-928060938A08}" type="slidenum">
              <a:rPr lang="en-US"/>
              <a:pPr>
                <a:defRPr/>
              </a:pPr>
              <a:t>‹#›</a:t>
            </a:fld>
            <a:endParaRPr lang="en-US" dirty="0"/>
          </a:p>
        </p:txBody>
      </p:sp>
      <p:sp>
        <p:nvSpPr>
          <p:cNvPr id="8"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Tree>
    <p:extLst>
      <p:ext uri="{BB962C8B-B14F-4D97-AF65-F5344CB8AC3E}">
        <p14:creationId xmlns:p14="http://schemas.microsoft.com/office/powerpoint/2010/main" val="24257794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 </a:t>
            </a:r>
            <a:r>
              <a:rPr lang="da-DK" i="1" dirty="0"/>
              <a:t>et al</a:t>
            </a:r>
            <a:r>
              <a:rPr lang="da-DK" dirty="0"/>
              <a:t> (Cisco Systems)</a:t>
            </a:r>
            <a:endParaRPr lang="en-AU" dirty="0"/>
          </a:p>
        </p:txBody>
      </p:sp>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1"/>
            <a:endParaRPr lang="en-US" dirty="0"/>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27A80772-3626-4457-B273-75FCAA2B6C48}" type="slidenum">
              <a:rPr lang="en-US"/>
              <a:pPr>
                <a:defRPr/>
              </a:pPr>
              <a:t>‹#›</a:t>
            </a:fld>
            <a:endParaRPr lang="en-US"/>
          </a:p>
        </p:txBody>
      </p:sp>
      <p:sp>
        <p:nvSpPr>
          <p:cNvPr id="2" name="Rectangle 7"/>
          <p:cNvSpPr>
            <a:spLocks noChangeArrowheads="1"/>
          </p:cNvSpPr>
          <p:nvPr/>
        </p:nvSpPr>
        <p:spPr bwMode="auto">
          <a:xfrm>
            <a:off x="5292521" y="364867"/>
            <a:ext cx="3152979"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802.11-23/2029r2</a:t>
            </a:r>
          </a:p>
          <a:p>
            <a:pPr marL="457200" lvl="4" algn="r" eaLnBrk="0" hangingPunct="0"/>
            <a:endParaRPr lang="en-US" sz="1600" b="1" dirty="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userDrawn="1"/>
        </p:nvSpPr>
        <p:spPr bwMode="auto">
          <a:xfrm>
            <a:off x="685800" y="380842"/>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Jan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685800" y="685800"/>
            <a:ext cx="7772400" cy="1219200"/>
          </a:xfrm>
        </p:spPr>
        <p:txBody>
          <a:bodyPr/>
          <a:lstStyle/>
          <a:p>
            <a:pPr algn="ctr"/>
            <a:r>
              <a:rPr lang="en-US" dirty="0"/>
              <a:t>Overview of Enterprise Policy and Goals</a:t>
            </a:r>
          </a:p>
        </p:txBody>
      </p:sp>
      <p:sp>
        <p:nvSpPr>
          <p:cNvPr id="1030" name="Rectangle 6"/>
          <p:cNvSpPr>
            <a:spLocks noGrp="1" noChangeArrowheads="1"/>
          </p:cNvSpPr>
          <p:nvPr>
            <p:ph type="body" idx="1"/>
          </p:nvPr>
        </p:nvSpPr>
        <p:spPr>
          <a:xfrm>
            <a:off x="685800" y="1981200"/>
            <a:ext cx="7772400" cy="838200"/>
          </a:xfrm>
        </p:spPr>
        <p:txBody>
          <a:bodyPr/>
          <a:lstStyle/>
          <a:p>
            <a:pPr algn="ctr"/>
            <a:r>
              <a:rPr lang="en-US" dirty="0"/>
              <a:t>Jan 2024</a:t>
            </a:r>
          </a:p>
        </p:txBody>
      </p:sp>
      <p:sp>
        <p:nvSpPr>
          <p:cNvPr id="8" name="Slide Number Placeholder 5"/>
          <p:cNvSpPr>
            <a:spLocks noGrp="1"/>
          </p:cNvSpPr>
          <p:nvPr>
            <p:ph type="sldNum" sz="quarter" idx="11"/>
          </p:nvPr>
        </p:nvSpPr>
        <p:spPr/>
        <p:txBody>
          <a:bodyPr/>
          <a:lstStyle/>
          <a:p>
            <a:r>
              <a:rPr lang="en-US"/>
              <a:t>Slide </a:t>
            </a:r>
            <a:fld id="{C074D50F-3BCA-4A6B-9986-C459617B2FC6}" type="slidenum">
              <a:rPr lang="en-US" smtClean="0"/>
              <a:pPr/>
              <a:t>1</a:t>
            </a:fld>
            <a:endParaRPr lang="en-US" dirty="0"/>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466608747"/>
              </p:ext>
            </p:extLst>
          </p:nvPr>
        </p:nvGraphicFramePr>
        <p:xfrm>
          <a:off x="457200" y="3404937"/>
          <a:ext cx="8229600" cy="2691063"/>
        </p:xfrm>
        <a:graphic>
          <a:graphicData uri="http://schemas.openxmlformats.org/drawingml/2006/table">
            <a:tbl>
              <a:tblPr firstRow="1" bandRow="1">
                <a:tableStyleId>{21E4AEA4-8DFA-4A89-87EB-49C32662AFE0}</a:tableStyleId>
              </a:tblPr>
              <a:tblGrid>
                <a:gridCol w="2286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170915">
                  <a:extLst>
                    <a:ext uri="{9D8B030D-6E8A-4147-A177-3AD203B41FA5}">
                      <a16:colId xmlns:a16="http://schemas.microsoft.com/office/drawing/2014/main" val="20002"/>
                    </a:ext>
                  </a:extLst>
                </a:gridCol>
                <a:gridCol w="3096285">
                  <a:extLst>
                    <a:ext uri="{9D8B030D-6E8A-4147-A177-3AD203B41FA5}">
                      <a16:colId xmlns:a16="http://schemas.microsoft.com/office/drawing/2014/main" val="20003"/>
                    </a:ext>
                  </a:extLst>
                </a:gridCol>
              </a:tblGrid>
              <a:tr h="299007">
                <a:tc>
                  <a:txBody>
                    <a:bodyPr/>
                    <a:lstStyle/>
                    <a:p>
                      <a:pPr>
                        <a:spcAft>
                          <a:spcPts val="0"/>
                        </a:spcAft>
                      </a:pPr>
                      <a:r>
                        <a:rPr lang="en-US" sz="1200" kern="0" dirty="0">
                          <a:effectLst/>
                          <a:latin typeface="+mn-lt"/>
                        </a:rPr>
                        <a:t>Name</a:t>
                      </a:r>
                      <a:endParaRPr lang="en-AU" sz="1200" b="1" kern="0" dirty="0">
                        <a:effectLst/>
                        <a:latin typeface="+mn-lt"/>
                      </a:endParaRPr>
                    </a:p>
                  </a:txBody>
                  <a:tcPr marL="68580" marR="68580" marT="0" marB="0" anchor="ctr"/>
                </a:tc>
                <a:tc>
                  <a:txBody>
                    <a:bodyPr/>
                    <a:lstStyle/>
                    <a:p>
                      <a:pPr>
                        <a:spcAft>
                          <a:spcPts val="0"/>
                        </a:spcAft>
                      </a:pPr>
                      <a:r>
                        <a:rPr lang="en-US" sz="1200" dirty="0">
                          <a:effectLst/>
                          <a:latin typeface="+mn-lt"/>
                          <a:ea typeface="Times New Roman"/>
                        </a:rPr>
                        <a:t>Affiliation</a:t>
                      </a:r>
                      <a:endParaRPr lang="en-AU" sz="1200" dirty="0">
                        <a:effectLst/>
                        <a:latin typeface="+mn-lt"/>
                        <a:ea typeface="Times New Roman"/>
                      </a:endParaRPr>
                    </a:p>
                  </a:txBody>
                  <a:tcPr marL="68580" marR="68580" marT="0" marB="0" anchor="ctr"/>
                </a:tc>
                <a:tc>
                  <a:txBody>
                    <a:bodyPr/>
                    <a:lstStyle/>
                    <a:p>
                      <a:pPr>
                        <a:spcAft>
                          <a:spcPts val="0"/>
                        </a:spcAft>
                      </a:pPr>
                      <a:r>
                        <a:rPr lang="en-US" sz="1200" dirty="0">
                          <a:effectLst/>
                          <a:latin typeface="+mn-lt"/>
                        </a:rPr>
                        <a:t>Phone</a:t>
                      </a:r>
                      <a:endParaRPr lang="en-AU" sz="1200" dirty="0">
                        <a:effectLst/>
                        <a:latin typeface="+mn-lt"/>
                        <a:ea typeface="Times New Roman"/>
                      </a:endParaRPr>
                    </a:p>
                  </a:txBody>
                  <a:tcPr marL="68580" marR="68580" marT="0" marB="0" anchor="ctr"/>
                </a:tc>
                <a:tc>
                  <a:txBody>
                    <a:bodyPr/>
                    <a:lstStyle/>
                    <a:p>
                      <a:pPr>
                        <a:spcAft>
                          <a:spcPts val="0"/>
                        </a:spcAft>
                      </a:pPr>
                      <a:r>
                        <a:rPr lang="en-US" sz="1200" dirty="0">
                          <a:effectLst/>
                          <a:latin typeface="+mn-lt"/>
                        </a:rPr>
                        <a:t>email</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0"/>
                  </a:ext>
                </a:extLst>
              </a:tr>
              <a:tr h="299007">
                <a:tc>
                  <a:txBody>
                    <a:bodyPr/>
                    <a:lstStyle/>
                    <a:p>
                      <a:pPr>
                        <a:spcAft>
                          <a:spcPts val="0"/>
                        </a:spcAft>
                      </a:pPr>
                      <a:r>
                        <a:rPr lang="en-AU" sz="1200" dirty="0">
                          <a:effectLst/>
                          <a:latin typeface="+mn-lt"/>
                        </a:rPr>
                        <a:t>Brian Hart</a:t>
                      </a: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r>
                        <a:rPr lang="en-AU" sz="1200" kern="1200" dirty="0">
                          <a:effectLst/>
                          <a:latin typeface="+mn-lt"/>
                        </a:rPr>
                        <a:t>Cisco</a:t>
                      </a:r>
                      <a:r>
                        <a:rPr lang="en-AU" sz="1200" kern="1200" dirty="0">
                          <a:solidFill>
                            <a:schemeClr val="tx1"/>
                          </a:solidFill>
                          <a:effectLst/>
                          <a:latin typeface="+mn-lt"/>
                          <a:ea typeface="Times New Roman"/>
                          <a:cs typeface="+mn-cs"/>
                        </a:rPr>
                        <a:t> Systems</a:t>
                      </a:r>
                      <a:endParaRPr lang="en-AU" sz="12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r>
                        <a:rPr lang="en-AU" sz="1200" dirty="0">
                          <a:effectLst/>
                          <a:latin typeface="+mn-lt"/>
                        </a:rPr>
                        <a:t>brianh@cisco.com</a:t>
                      </a: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0001"/>
                  </a:ext>
                </a:extLst>
              </a:tr>
              <a:tr h="299007">
                <a:tc>
                  <a:txBody>
                    <a:bodyPr/>
                    <a:lstStyle/>
                    <a:p>
                      <a:pPr>
                        <a:spcAft>
                          <a:spcPts val="0"/>
                        </a:spcAft>
                      </a:pPr>
                      <a:r>
                        <a:rPr lang="en-AU" sz="1200" dirty="0">
                          <a:solidFill>
                            <a:schemeClr val="tx1"/>
                          </a:solidFill>
                          <a:effectLst/>
                          <a:latin typeface="+mn-lt"/>
                          <a:ea typeface="Times New Roman"/>
                        </a:rPr>
                        <a:t>Binita Gupta</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effectLst/>
                          <a:latin typeface="+mn-lt"/>
                        </a:rPr>
                        <a:t>Cisco</a:t>
                      </a:r>
                      <a:r>
                        <a:rPr lang="en-AU" sz="1200" kern="1200" dirty="0">
                          <a:solidFill>
                            <a:schemeClr val="tx1"/>
                          </a:solidFill>
                          <a:effectLst/>
                          <a:latin typeface="+mn-lt"/>
                          <a:ea typeface="Times New Roman"/>
                          <a:cs typeface="+mn-cs"/>
                        </a:rPr>
                        <a:t> Systems</a:t>
                      </a:r>
                      <a:endParaRPr lang="en-AU" sz="12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3701674729"/>
                  </a:ext>
                </a:extLst>
              </a:tr>
              <a:tr h="299007">
                <a:tc>
                  <a:txBody>
                    <a:bodyPr/>
                    <a:lstStyle/>
                    <a:p>
                      <a:pPr>
                        <a:spcAft>
                          <a:spcPts val="0"/>
                        </a:spcAft>
                      </a:pPr>
                      <a:r>
                        <a:rPr lang="en-AU" sz="1200" dirty="0">
                          <a:solidFill>
                            <a:schemeClr val="tx1"/>
                          </a:solidFill>
                          <a:effectLst/>
                          <a:latin typeface="+mn-lt"/>
                          <a:ea typeface="Times New Roman"/>
                        </a:rPr>
                        <a:t>Malcolm Smith</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a:effectLst/>
                          <a:latin typeface="+mn-lt"/>
                        </a:rPr>
                        <a:t>Cisco</a:t>
                      </a:r>
                      <a:r>
                        <a:rPr lang="en-AU" sz="1200" kern="1200">
                          <a:solidFill>
                            <a:schemeClr val="tx1"/>
                          </a:solidFill>
                          <a:effectLst/>
                          <a:latin typeface="+mn-lt"/>
                          <a:ea typeface="Times New Roman"/>
                          <a:cs typeface="+mn-cs"/>
                        </a:rPr>
                        <a:t> Systems</a:t>
                      </a:r>
                      <a:endParaRPr lang="en-AU" sz="120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33692736"/>
                  </a:ext>
                </a:extLst>
              </a:tr>
              <a:tr h="299007">
                <a:tc>
                  <a:txBody>
                    <a:bodyPr/>
                    <a:lstStyle/>
                    <a:p>
                      <a:pPr>
                        <a:spcAft>
                          <a:spcPts val="0"/>
                        </a:spcAft>
                      </a:pPr>
                      <a:r>
                        <a:rPr lang="en-AU" sz="1200" dirty="0">
                          <a:solidFill>
                            <a:schemeClr val="tx1"/>
                          </a:solidFill>
                          <a:effectLst/>
                          <a:latin typeface="+mn-lt"/>
                          <a:ea typeface="Times New Roman"/>
                        </a:rPr>
                        <a:t>Juan Carlos Zuniga</a:t>
                      </a:r>
                    </a:p>
                  </a:txBody>
                  <a:tcPr marL="68580" marR="68580" marT="0" marB="0" anchor="ctr"/>
                </a:tc>
                <a:tc>
                  <a:txBody>
                    <a:bodyPr/>
                    <a:lstStyle/>
                    <a:p>
                      <a:pPr>
                        <a:spcAft>
                          <a:spcPts val="0"/>
                        </a:spcAft>
                      </a:pPr>
                      <a:r>
                        <a:rPr lang="en-AU" sz="1200" dirty="0">
                          <a:solidFill>
                            <a:schemeClr val="tx1"/>
                          </a:solidFill>
                          <a:effectLst/>
                          <a:latin typeface="+mn-lt"/>
                          <a:ea typeface="Times New Roman"/>
                        </a:rPr>
                        <a:t>Cisco</a:t>
                      </a:r>
                      <a:r>
                        <a:rPr lang="en-AU" sz="1200" kern="1200" dirty="0">
                          <a:solidFill>
                            <a:schemeClr val="tx1"/>
                          </a:solidFill>
                          <a:effectLst/>
                          <a:latin typeface="+mn-lt"/>
                          <a:ea typeface="Times New Roman"/>
                          <a:cs typeface="+mn-cs"/>
                        </a:rPr>
                        <a:t> Systems</a:t>
                      </a:r>
                      <a:endParaRPr lang="en-AU" sz="12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471803078"/>
                  </a:ext>
                </a:extLst>
              </a:tr>
              <a:tr h="299007">
                <a:tc>
                  <a:txBody>
                    <a:bodyPr/>
                    <a:lstStyle/>
                    <a:p>
                      <a:pPr>
                        <a:spcAft>
                          <a:spcPts val="0"/>
                        </a:spcAft>
                      </a:pPr>
                      <a:r>
                        <a:rPr lang="en-AU" sz="1200" dirty="0">
                          <a:solidFill>
                            <a:schemeClr val="tx1"/>
                          </a:solidFill>
                          <a:effectLst/>
                          <a:latin typeface="+mn-lt"/>
                          <a:ea typeface="Times New Roman"/>
                        </a:rPr>
                        <a:t>Stephen Orr</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220422799"/>
                  </a:ext>
                </a:extLst>
              </a:tr>
              <a:tr h="299007">
                <a:tc>
                  <a:txBody>
                    <a:bodyPr/>
                    <a:lstStyle/>
                    <a:p>
                      <a:pPr>
                        <a:spcAft>
                          <a:spcPts val="0"/>
                        </a:spcAft>
                      </a:pPr>
                      <a:r>
                        <a:rPr lang="en-AU" sz="1200" dirty="0">
                          <a:solidFill>
                            <a:schemeClr val="tx1"/>
                          </a:solidFill>
                          <a:effectLst/>
                          <a:latin typeface="+mn-lt"/>
                          <a:ea typeface="Times New Roman"/>
                        </a:rPr>
                        <a:t>Jerome Henry</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359651415"/>
                  </a:ext>
                </a:extLst>
              </a:tr>
              <a:tr h="299007">
                <a:tc>
                  <a:txBody>
                    <a:bodyPr/>
                    <a:lstStyle/>
                    <a:p>
                      <a:pPr>
                        <a:spcAft>
                          <a:spcPts val="0"/>
                        </a:spcAft>
                      </a:pPr>
                      <a:r>
                        <a:rPr lang="en-AU" sz="1200" dirty="0">
                          <a:solidFill>
                            <a:schemeClr val="tx1"/>
                          </a:solidFill>
                          <a:effectLst/>
                          <a:latin typeface="+mn-lt"/>
                          <a:ea typeface="Times New Roman"/>
                        </a:rPr>
                        <a:t>Stephen Rodriguez</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3351534772"/>
                  </a:ext>
                </a:extLst>
              </a:tr>
              <a:tr h="299007">
                <a:tc>
                  <a:txBody>
                    <a:bodyPr/>
                    <a:lstStyle/>
                    <a:p>
                      <a:pPr>
                        <a:spcAft>
                          <a:spcPts val="0"/>
                        </a:spcAft>
                      </a:pPr>
                      <a:r>
                        <a:rPr lang="en-AU" sz="1200" dirty="0">
                          <a:solidFill>
                            <a:schemeClr val="tx1"/>
                          </a:solidFill>
                          <a:effectLst/>
                          <a:latin typeface="+mn-lt"/>
                          <a:ea typeface="Times New Roman"/>
                        </a:rPr>
                        <a:t>Federico Lovison</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310154438"/>
                  </a:ext>
                </a:extLst>
              </a:tr>
            </a:tbl>
          </a:graphicData>
        </a:graphic>
      </p:graphicFrame>
      <p:sp>
        <p:nvSpPr>
          <p:cNvPr id="7" name="Footer Placeholder 3"/>
          <p:cNvSpPr>
            <a:spLocks noGrp="1"/>
          </p:cNvSpPr>
          <p:nvPr>
            <p:ph type="ftr" sz="quarter" idx="3"/>
          </p:nvPr>
        </p:nvSpPr>
        <p:spPr>
          <a:xfrm>
            <a:off x="5638800" y="6477000"/>
            <a:ext cx="2759015" cy="180975"/>
          </a:xfrm>
        </p:spPr>
        <p:txBody>
          <a:bodyPr/>
          <a:lstStyle/>
          <a:p>
            <a:r>
              <a:rPr lang="da-DK" dirty="0"/>
              <a:t>Hart </a:t>
            </a:r>
            <a:r>
              <a:rPr lang="da-DK" i="1" dirty="0"/>
              <a:t>et al</a:t>
            </a:r>
            <a:r>
              <a:rPr lang="da-DK" dirty="0"/>
              <a:t> (Cisco Systems)</a:t>
            </a:r>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295400"/>
            <a:ext cx="7772400" cy="5105400"/>
          </a:xfrm>
        </p:spPr>
        <p:txBody>
          <a:bodyPr/>
          <a:lstStyle/>
          <a:p>
            <a:pPr lvl="1">
              <a:spcBef>
                <a:spcPts val="300"/>
              </a:spcBef>
            </a:pPr>
            <a:r>
              <a:rPr lang="en-US" sz="1600" b="0" dirty="0"/>
              <a:t>Endpoints are subject to enterprise policy, and this will continue</a:t>
            </a:r>
          </a:p>
          <a:p>
            <a:pPr lvl="1">
              <a:spcBef>
                <a:spcPts val="300"/>
              </a:spcBef>
            </a:pPr>
            <a:r>
              <a:rPr lang="en-US" sz="1600" b="0" dirty="0"/>
              <a:t>No one is proposing 50/100/4K/64K SSIDs per AP, so almost surely ther</a:t>
            </a:r>
            <a:r>
              <a:rPr lang="en-US" sz="1600" dirty="0"/>
              <a:t>e will be:</a:t>
            </a:r>
          </a:p>
          <a:p>
            <a:pPr lvl="2">
              <a:spcBef>
                <a:spcPts val="300"/>
              </a:spcBef>
            </a:pPr>
            <a:r>
              <a:rPr lang="en-US" sz="1400" dirty="0"/>
              <a:t>A single converged SSID or a very small number of semi-converged SSIDs</a:t>
            </a:r>
          </a:p>
          <a:p>
            <a:pPr lvl="2">
              <a:spcBef>
                <a:spcPts val="300"/>
              </a:spcBef>
            </a:pPr>
            <a:r>
              <a:rPr lang="en-US" sz="1400" dirty="0"/>
              <a:t>Endpoints in the same SSID are liable to be treated differently, from:</a:t>
            </a:r>
          </a:p>
          <a:p>
            <a:pPr lvl="3">
              <a:spcBef>
                <a:spcPts val="300"/>
              </a:spcBef>
            </a:pPr>
            <a:r>
              <a:rPr lang="en-US" sz="1200" dirty="0"/>
              <a:t>a security perspective (different SGTs/VLANs), and</a:t>
            </a:r>
          </a:p>
          <a:p>
            <a:pPr lvl="3">
              <a:spcBef>
                <a:spcPts val="300"/>
              </a:spcBef>
            </a:pPr>
            <a:r>
              <a:rPr lang="en-US" sz="1200" dirty="0"/>
              <a:t>a flow policy perspective; and thence the capabilities of the endpoint</a:t>
            </a:r>
          </a:p>
          <a:p>
            <a:pPr lvl="1">
              <a:spcBef>
                <a:spcPts val="300"/>
              </a:spcBef>
            </a:pPr>
            <a:r>
              <a:rPr lang="en-US" sz="1600" dirty="0"/>
              <a:t>The availability of widely supported and </a:t>
            </a:r>
            <a:r>
              <a:rPr lang="en-US" sz="1600" dirty="0">
                <a:highlight>
                  <a:srgbClr val="FFFFCC"/>
                </a:highlight>
              </a:rPr>
              <a:t>granular</a:t>
            </a:r>
            <a:r>
              <a:rPr lang="en-US" sz="1600" dirty="0"/>
              <a:t> channel access tools maximizes the enterprise network’s ability:</a:t>
            </a:r>
          </a:p>
          <a:p>
            <a:pPr lvl="2">
              <a:spcBef>
                <a:spcPts val="300"/>
              </a:spcBef>
            </a:pPr>
            <a:r>
              <a:rPr lang="en-US" sz="1400" b="1" dirty="0"/>
              <a:t>to assure biz-critical flows meet their QoS requirements</a:t>
            </a:r>
          </a:p>
          <a:p>
            <a:pPr lvl="2">
              <a:spcBef>
                <a:spcPts val="300"/>
              </a:spcBef>
            </a:pPr>
            <a:r>
              <a:rPr lang="en-US" sz="1400" b="1" dirty="0"/>
              <a:t>with the least collateral damage = every channel and every TXOP that is not specifically needed for biz-critical flows is available to every other endpoint</a:t>
            </a:r>
          </a:p>
          <a:p>
            <a:pPr lvl="1">
              <a:spcBef>
                <a:spcPts val="300"/>
              </a:spcBef>
            </a:pPr>
            <a:r>
              <a:rPr lang="en-US" sz="1600" dirty="0"/>
              <a:t>Granular tools for assuring E2E QoS (with </a:t>
            </a:r>
            <a:r>
              <a:rPr lang="en-US" sz="1600" u="sng" dirty="0"/>
              <a:t>new </a:t>
            </a:r>
            <a:r>
              <a:rPr lang="en-US" sz="1600" dirty="0"/>
              <a:t>work):</a:t>
            </a:r>
          </a:p>
          <a:p>
            <a:pPr lvl="2">
              <a:spcBef>
                <a:spcPts val="300"/>
              </a:spcBef>
            </a:pPr>
            <a:r>
              <a:rPr lang="en-US" sz="1400" dirty="0"/>
              <a:t>WFA QoS </a:t>
            </a:r>
            <a:r>
              <a:rPr lang="en-US" sz="1400" dirty="0" err="1"/>
              <a:t>Mgmt</a:t>
            </a:r>
            <a:r>
              <a:rPr lang="en-US" sz="1400" dirty="0"/>
              <a:t> DSCP Policy and QoS Mapping </a:t>
            </a:r>
            <a:r>
              <a:rPr lang="en-US" sz="1400" i="1" u="sng" dirty="0"/>
              <a:t>and/or </a:t>
            </a:r>
            <a:r>
              <a:rPr lang="en-US" sz="1400" u="sng" dirty="0"/>
              <a:t>SCS DSCP+UP counterproposal </a:t>
            </a:r>
            <a:r>
              <a:rPr lang="en-US" sz="1400" dirty="0"/>
              <a:t>(enabled by MDM / agent if applicable)</a:t>
            </a:r>
          </a:p>
          <a:p>
            <a:pPr lvl="2">
              <a:spcBef>
                <a:spcPts val="300"/>
              </a:spcBef>
            </a:pPr>
            <a:r>
              <a:rPr lang="en-US" sz="1400" dirty="0"/>
              <a:t>SCS with QoS Characteristics element </a:t>
            </a:r>
            <a:r>
              <a:rPr lang="en-US" sz="1400" u="sng" dirty="0"/>
              <a:t>with TCLAS-level UL</a:t>
            </a:r>
            <a:r>
              <a:rPr lang="en-US" sz="1400" dirty="0"/>
              <a:t>&amp;DL</a:t>
            </a:r>
            <a:r>
              <a:rPr lang="en-US" sz="1400" u="sng" dirty="0"/>
              <a:t> granularity</a:t>
            </a:r>
          </a:p>
          <a:p>
            <a:pPr lvl="2">
              <a:spcBef>
                <a:spcPts val="300"/>
              </a:spcBef>
            </a:pPr>
            <a:r>
              <a:rPr lang="en-US" sz="1400" dirty="0"/>
              <a:t>Supported, enabled triggered access; endpoints respond with queued traffic according to enterprise policy: </a:t>
            </a:r>
            <a:r>
              <a:rPr lang="en-US" sz="1400" u="sng" dirty="0"/>
              <a:t>beyond Preferred AC (e.g., informed by DSCP Policy &amp; QoS Mapping) + better safety valve than UL MU Disable (perhaps new requirements on UORA</a:t>
            </a:r>
            <a:r>
              <a:rPr lang="en-US" sz="1400" u="sng" baseline="30000" dirty="0"/>
              <a:t>[++]</a:t>
            </a:r>
            <a:r>
              <a:rPr lang="en-US" sz="1400" u="sng" dirty="0"/>
              <a:t>) </a:t>
            </a:r>
            <a:endParaRPr lang="en-US" sz="1400" dirty="0"/>
          </a:p>
          <a:p>
            <a:pPr lvl="2">
              <a:spcBef>
                <a:spcPts val="300"/>
              </a:spcBef>
            </a:pPr>
            <a:r>
              <a:rPr lang="en-US" sz="1400" u="sng" dirty="0"/>
              <a:t>Flow-aware (QoS-aware) Multi-AP Coordination (e.g., C-R-TWT; or sharing TXOPs via C-TDMA/C-SR with nearby APs that have more critical &amp; impending traffic, </a:t>
            </a:r>
            <a:r>
              <a:rPr lang="en-US" sz="1400" u="sng" dirty="0" err="1"/>
              <a:t>etc</a:t>
            </a:r>
            <a:r>
              <a:rPr lang="en-US" sz="1400" u="sng" dirty="0"/>
              <a:t>) </a:t>
            </a:r>
          </a:p>
          <a:p>
            <a:pPr lvl="2">
              <a:spcBef>
                <a:spcPts val="300"/>
              </a:spcBef>
            </a:pPr>
            <a:endParaRPr lang="en-US" sz="1400" dirty="0"/>
          </a:p>
          <a:p>
            <a:pPr lvl="2">
              <a:spcBef>
                <a:spcPts val="300"/>
              </a:spcBef>
            </a:pPr>
            <a:endParaRPr lang="en-US" sz="1400" dirty="0"/>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10</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7" name="Callout: Bent Line with Border and Accent Bar 6">
            <a:extLst>
              <a:ext uri="{FF2B5EF4-FFF2-40B4-BE49-F238E27FC236}">
                <a16:creationId xmlns:a16="http://schemas.microsoft.com/office/drawing/2014/main" id="{C8B9BE71-B71C-9720-4906-564D40E8E817}"/>
              </a:ext>
            </a:extLst>
          </p:cNvPr>
          <p:cNvSpPr/>
          <p:nvPr/>
        </p:nvSpPr>
        <p:spPr bwMode="auto">
          <a:xfrm>
            <a:off x="7086600" y="2209800"/>
            <a:ext cx="2057400" cy="612058"/>
          </a:xfrm>
          <a:prstGeom prst="accentBorderCallout2">
            <a:avLst>
              <a:gd name="adj1" fmla="val 89039"/>
              <a:gd name="adj2" fmla="val -6358"/>
              <a:gd name="adj3" fmla="val 104143"/>
              <a:gd name="adj4" fmla="val -88746"/>
              <a:gd name="adj5" fmla="val 105095"/>
              <a:gd name="adj6" fmla="val -122866"/>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71450" indent="-171450" algn="ctr" eaLnBrk="0" hangingPunct="0">
              <a:buFont typeface="Arial" panose="020B0604020202020204" pitchFamily="34" charset="0"/>
              <a:buChar char="•"/>
            </a:pPr>
            <a:r>
              <a:rPr lang="en-US" sz="1100" dirty="0">
                <a:latin typeface="+mn-lt"/>
              </a:rPr>
              <a:t>Per flow not per TID, per AC or per device; &amp;</a:t>
            </a:r>
          </a:p>
          <a:p>
            <a:pPr marL="171450" indent="-171450" algn="ctr" eaLnBrk="0" hangingPunct="0">
              <a:buFont typeface="Arial" panose="020B0604020202020204" pitchFamily="34" charset="0"/>
              <a:buChar char="•"/>
            </a:pPr>
            <a:r>
              <a:rPr lang="en-US" sz="1100" dirty="0">
                <a:latin typeface="+mn-lt"/>
              </a:rPr>
              <a:t>Per TXOP not per channel</a:t>
            </a:r>
            <a:endParaRPr kumimoji="0" lang="en-US" sz="1100" i="0" u="none" strike="noStrike" cap="none" normalizeH="0" baseline="0" dirty="0">
              <a:ln>
                <a:noFill/>
              </a:ln>
              <a:solidFill>
                <a:schemeClr val="tx1"/>
              </a:solidFill>
              <a:effectLst/>
              <a:latin typeface="+mn-lt"/>
            </a:endParaRPr>
          </a:p>
        </p:txBody>
      </p:sp>
    </p:spTree>
    <p:extLst>
      <p:ext uri="{BB962C8B-B14F-4D97-AF65-F5344CB8AC3E}">
        <p14:creationId xmlns:p14="http://schemas.microsoft.com/office/powerpoint/2010/main" val="124115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295400"/>
            <a:ext cx="7772400" cy="5105400"/>
          </a:xfrm>
        </p:spPr>
        <p:txBody>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rPr>
              <a:t>Do you support a mode of operation where wireless medium resources are efficiently used to meet the QoS requirements of certain entities (defined as a function of user, application, flow, device type, STA's capabilities, </a:t>
            </a:r>
            <a:r>
              <a:rPr lang="en-US" sz="1800" dirty="0" err="1">
                <a:effectLst/>
                <a:latin typeface="Calibri" panose="020F0502020204030204" pitchFamily="34" charset="0"/>
                <a:ea typeface="Calibri" panose="020F0502020204030204" pitchFamily="34" charset="0"/>
              </a:rPr>
              <a:t>etc</a:t>
            </a:r>
            <a:r>
              <a:rPr lang="en-US" sz="18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dirty="0">
              <a:latin typeface="Calibri" panose="020F0502020204030204" pitchFamily="34" charset="0"/>
              <a:ea typeface="Calibri" panose="020F0502020204030204" pitchFamily="34" charset="0"/>
            </a:endParaRPr>
          </a:p>
          <a:p>
            <a:pPr marL="0" marR="0">
              <a:spcBef>
                <a:spcPts val="0"/>
              </a:spcBef>
              <a:spcAft>
                <a:spcPts val="0"/>
              </a:spcAft>
            </a:pPr>
            <a:r>
              <a:rPr lang="en-US" sz="1800">
                <a:effectLst/>
                <a:latin typeface="Calibri" panose="020F0502020204030204" pitchFamily="34" charset="0"/>
                <a:ea typeface="Calibri" panose="020F0502020204030204" pitchFamily="34" charset="0"/>
              </a:rPr>
              <a:t>Y / N / A</a:t>
            </a:r>
            <a:endParaRPr lang="en-US" sz="1800" dirty="0">
              <a:effectLst/>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11</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127811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Backup</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12</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897088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Flow Policy – The Basics</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295399"/>
            <a:ext cx="8077200" cy="5180013"/>
          </a:xfrm>
        </p:spPr>
        <p:txBody>
          <a:bodyPr/>
          <a:lstStyle/>
          <a:p>
            <a:pPr lvl="1"/>
            <a:r>
              <a:rPr lang="en-US" sz="1400" dirty="0">
                <a:solidFill>
                  <a:schemeClr val="bg1">
                    <a:lumMod val="65000"/>
                  </a:schemeClr>
                </a:solidFill>
              </a:rPr>
              <a:t>When the pipes are fat enough, the goal of the enterprise network is to deliver all traffic in a timely manner; and when the pipes are congested, the end-to-end service level agreement (E2ESLA) of biz-critical flows must be maintained as the first priority; then other flows after that.</a:t>
            </a:r>
          </a:p>
          <a:p>
            <a:pPr lvl="1"/>
            <a:r>
              <a:rPr lang="en-US" sz="1400" dirty="0">
                <a:solidFill>
                  <a:schemeClr val="bg1">
                    <a:lumMod val="65000"/>
                  </a:schemeClr>
                </a:solidFill>
              </a:rPr>
              <a:t>This goal is achieved via:</a:t>
            </a:r>
          </a:p>
          <a:p>
            <a:pPr lvl="2"/>
            <a:r>
              <a:rPr lang="en-US" sz="1200" dirty="0">
                <a:solidFill>
                  <a:schemeClr val="bg1">
                    <a:lumMod val="65000"/>
                  </a:schemeClr>
                </a:solidFill>
              </a:rPr>
              <a:t>App &amp; user policy: which apps by which users are biz-critical / not</a:t>
            </a:r>
          </a:p>
          <a:p>
            <a:pPr lvl="2"/>
            <a:r>
              <a:rPr lang="en-US" sz="1200" dirty="0">
                <a:solidFill>
                  <a:schemeClr val="bg1">
                    <a:lumMod val="65000"/>
                  </a:schemeClr>
                </a:solidFill>
              </a:rPr>
              <a:t>App flow requirements: loss rate, latency, jitter, min data rate</a:t>
            </a:r>
          </a:p>
          <a:p>
            <a:pPr lvl="2"/>
            <a:r>
              <a:rPr lang="en-US" sz="1200" dirty="0">
                <a:solidFill>
                  <a:schemeClr val="bg1">
                    <a:lumMod val="65000"/>
                  </a:schemeClr>
                </a:solidFill>
              </a:rPr>
              <a:t>Control mechanisms: queuing / scheduling / coordination</a:t>
            </a:r>
          </a:p>
          <a:p>
            <a:pPr lvl="1"/>
            <a:r>
              <a:rPr lang="en-US" sz="1400" b="1" dirty="0"/>
              <a:t>For example</a:t>
            </a:r>
            <a:r>
              <a:rPr lang="en-US" sz="1400" dirty="0"/>
              <a:t>, if an enterprise determines that the voice flow in a collaboration app by an employee is biz-critical, then:</a:t>
            </a:r>
          </a:p>
          <a:p>
            <a:pPr lvl="2"/>
            <a:r>
              <a:rPr lang="en-US" sz="1200" dirty="0"/>
              <a:t>This class of flows is assigned a DSCP value (often 0xEF (46) </a:t>
            </a:r>
            <a:r>
              <a:rPr lang="en-US" sz="1200" i="1" dirty="0"/>
              <a:t>but not necessarily</a:t>
            </a:r>
            <a:r>
              <a:rPr lang="en-US" sz="1200" dirty="0"/>
              <a:t>) and … </a:t>
            </a:r>
          </a:p>
          <a:p>
            <a:pPr lvl="3"/>
            <a:r>
              <a:rPr lang="en-US" sz="1100" dirty="0"/>
              <a:t>The employee’s endpoint should use DSCP = 0xEF for that flow; else the network ingress should re-mark packets to that DSCP via App Visibility (DPI) &amp; Control (re-marking)</a:t>
            </a:r>
          </a:p>
          <a:p>
            <a:pPr lvl="3"/>
            <a:r>
              <a:rPr lang="en-US" sz="1100" dirty="0"/>
              <a:t>Routers are configured accordingly (e.g., queue for the DSCP = 0xEF is shallow with short buffers, and the DSCP queue gets proportionally more “transmit opportunities” than other queues (CBWFQ*)</a:t>
            </a:r>
          </a:p>
          <a:p>
            <a:pPr lvl="4"/>
            <a:r>
              <a:rPr lang="en-US" sz="1100" dirty="0"/>
              <a:t>Assigning the wrong DSCP value could put FTP packets in a queue with only short buffers, or voice packets in the same queue as FTP packets</a:t>
            </a:r>
          </a:p>
          <a:p>
            <a:pPr lvl="3"/>
            <a:r>
              <a:rPr lang="en-US" sz="1100" dirty="0"/>
              <a:t>Important at chokepoints (SD-WAN and wireless)</a:t>
            </a:r>
          </a:p>
          <a:p>
            <a:pPr lvl="2"/>
            <a:r>
              <a:rPr lang="en-US" sz="1200" dirty="0"/>
              <a:t>At switches (and APs) the DSCP 0xEF value is mapped, according to the local enterprise QoS map, to a suitable 802.1p priority (e.g., 6), and at L2 the DSCP’s UP queue gets proportionally more “transmit opportunities” than other queues</a:t>
            </a:r>
          </a:p>
          <a:p>
            <a:pPr lvl="2"/>
            <a:endParaRPr lang="en-US" sz="1200" dirty="0"/>
          </a:p>
          <a:p>
            <a:pPr marL="184150" lvl="2" indent="0">
              <a:buNone/>
            </a:pPr>
            <a:endParaRPr lang="en-US" sz="1200" dirty="0"/>
          </a:p>
          <a:p>
            <a:pPr marL="1588" lvl="1" indent="0">
              <a:buNone/>
            </a:pPr>
            <a:r>
              <a:rPr lang="en-US" sz="1000" dirty="0"/>
              <a:t>* CBWFQ = Class-Based Weighted Fair Queuing ~ EDCA</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13</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690578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When the Network Needs to Step In (High-Level)</a:t>
            </a:r>
            <a:br>
              <a:rPr lang="en-US" dirty="0"/>
            </a:br>
            <a:endParaRPr lang="en-US" dirty="0"/>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14</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7" name="Rectangle 6">
            <a:extLst>
              <a:ext uri="{FF2B5EF4-FFF2-40B4-BE49-F238E27FC236}">
                <a16:creationId xmlns:a16="http://schemas.microsoft.com/office/drawing/2014/main" id="{967146C4-40FD-53FF-6FC1-E5D91FDDD9B6}"/>
              </a:ext>
            </a:extLst>
          </p:cNvPr>
          <p:cNvSpPr/>
          <p:nvPr/>
        </p:nvSpPr>
        <p:spPr bwMode="auto">
          <a:xfrm>
            <a:off x="1032050" y="1219200"/>
            <a:ext cx="2203092" cy="762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Endpoint1 supports all the solution components</a:t>
            </a:r>
          </a:p>
        </p:txBody>
      </p:sp>
      <p:sp>
        <p:nvSpPr>
          <p:cNvPr id="8" name="Rectangle 7">
            <a:extLst>
              <a:ext uri="{FF2B5EF4-FFF2-40B4-BE49-F238E27FC236}">
                <a16:creationId xmlns:a16="http://schemas.microsoft.com/office/drawing/2014/main" id="{CD71E531-6295-875F-44B3-B5B034056CA4}"/>
              </a:ext>
            </a:extLst>
          </p:cNvPr>
          <p:cNvSpPr/>
          <p:nvPr/>
        </p:nvSpPr>
        <p:spPr bwMode="auto">
          <a:xfrm>
            <a:off x="3584750" y="1219200"/>
            <a:ext cx="2203092" cy="762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Endpoint2 has biz-critical traffic (but either under-marks it or other endpoints aren’t respecting flows by priority).</a:t>
            </a:r>
          </a:p>
        </p:txBody>
      </p:sp>
      <p:sp>
        <p:nvSpPr>
          <p:cNvPr id="9" name="Rectangle 8">
            <a:extLst>
              <a:ext uri="{FF2B5EF4-FFF2-40B4-BE49-F238E27FC236}">
                <a16:creationId xmlns:a16="http://schemas.microsoft.com/office/drawing/2014/main" id="{3FE0DDC9-7C51-4B2A-DBCA-7EF06DC502A9}"/>
              </a:ext>
            </a:extLst>
          </p:cNvPr>
          <p:cNvSpPr/>
          <p:nvPr/>
        </p:nvSpPr>
        <p:spPr bwMode="auto">
          <a:xfrm>
            <a:off x="6137450" y="1219200"/>
            <a:ext cx="2203092" cy="762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kumimoji="0" lang="en-US" i="0" u="none" strike="noStrike" cap="none" normalizeH="0" baseline="0" dirty="0">
                <a:ln>
                  <a:noFill/>
                </a:ln>
                <a:solidFill>
                  <a:schemeClr val="tx1"/>
                </a:solidFill>
                <a:effectLst/>
                <a:latin typeface="+mj-lt"/>
              </a:rPr>
              <a:t>Endpoint3 does not have biz-critical traffic (but might over-mark what it has, or doesn’t respect flows by priority)</a:t>
            </a:r>
          </a:p>
        </p:txBody>
      </p:sp>
      <p:sp>
        <p:nvSpPr>
          <p:cNvPr id="11" name="Rectangle 10">
            <a:extLst>
              <a:ext uri="{FF2B5EF4-FFF2-40B4-BE49-F238E27FC236}">
                <a16:creationId xmlns:a16="http://schemas.microsoft.com/office/drawing/2014/main" id="{73F4E72F-B661-8AF2-EC3F-1F20D3B4DE4E}"/>
              </a:ext>
            </a:extLst>
          </p:cNvPr>
          <p:cNvSpPr/>
          <p:nvPr/>
        </p:nvSpPr>
        <p:spPr bwMode="auto">
          <a:xfrm>
            <a:off x="1032050" y="2286001"/>
            <a:ext cx="2203092" cy="1905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If all other devices are equally capable, all devices and flows get the same SLA-aware scheduled experience. </a:t>
            </a:r>
          </a:p>
        </p:txBody>
      </p:sp>
      <p:cxnSp>
        <p:nvCxnSpPr>
          <p:cNvPr id="13" name="Straight Arrow Connector 12">
            <a:extLst>
              <a:ext uri="{FF2B5EF4-FFF2-40B4-BE49-F238E27FC236}">
                <a16:creationId xmlns:a16="http://schemas.microsoft.com/office/drawing/2014/main" id="{F6B176CF-E087-E655-F4A4-67A763CE7406}"/>
              </a:ext>
            </a:extLst>
          </p:cNvPr>
          <p:cNvCxnSpPr>
            <a:cxnSpLocks/>
            <a:stCxn id="7" idx="2"/>
            <a:endCxn id="11" idx="0"/>
          </p:cNvCxnSpPr>
          <p:nvPr/>
        </p:nvCxnSpPr>
        <p:spPr bwMode="auto">
          <a:xfrm>
            <a:off x="2133596" y="1981200"/>
            <a:ext cx="0" cy="30480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Rectangle 13">
            <a:extLst>
              <a:ext uri="{FF2B5EF4-FFF2-40B4-BE49-F238E27FC236}">
                <a16:creationId xmlns:a16="http://schemas.microsoft.com/office/drawing/2014/main" id="{3A64C81B-BB39-A343-CAB1-EE547A250549}"/>
              </a:ext>
            </a:extLst>
          </p:cNvPr>
          <p:cNvSpPr/>
          <p:nvPr/>
        </p:nvSpPr>
        <p:spPr bwMode="auto">
          <a:xfrm>
            <a:off x="3584750" y="2286001"/>
            <a:ext cx="2203092" cy="1905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Network must reserve resources for endpoint2, at the minimum resource granularity defined &amp; supported by endpoints; </a:t>
            </a:r>
          </a:p>
          <a:p>
            <a:pPr marL="0" marR="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mj-lt"/>
              </a:rPr>
              <a:t>coarser granularity means greater “rounding up” </a:t>
            </a:r>
            <a:r>
              <a:rPr lang="en-US" b="1" dirty="0">
                <a:latin typeface="+mj-lt"/>
              </a:rPr>
              <a:t>of </a:t>
            </a:r>
            <a:r>
              <a:rPr kumimoji="0" lang="en-US" b="1" i="0" u="none" strike="noStrike" cap="none" normalizeH="0" baseline="0" dirty="0">
                <a:ln>
                  <a:noFill/>
                </a:ln>
                <a:solidFill>
                  <a:schemeClr val="tx1"/>
                </a:solidFill>
                <a:effectLst/>
                <a:latin typeface="+mj-lt"/>
              </a:rPr>
              <a:t>the resources dedicated to endpoint2. </a:t>
            </a:r>
          </a:p>
        </p:txBody>
      </p:sp>
      <p:sp>
        <p:nvSpPr>
          <p:cNvPr id="26" name="Rectangle 25">
            <a:extLst>
              <a:ext uri="{FF2B5EF4-FFF2-40B4-BE49-F238E27FC236}">
                <a16:creationId xmlns:a16="http://schemas.microsoft.com/office/drawing/2014/main" id="{694961FD-ADA5-5C5E-EBC9-84A432D12F93}"/>
              </a:ext>
            </a:extLst>
          </p:cNvPr>
          <p:cNvSpPr/>
          <p:nvPr/>
        </p:nvSpPr>
        <p:spPr bwMode="auto">
          <a:xfrm>
            <a:off x="6144158" y="2286001"/>
            <a:ext cx="2203092" cy="1905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Network must protect biz-critical flows from endpoint3, at the minimum resource granularity defined &amp; supported by endpoints; </a:t>
            </a:r>
            <a:r>
              <a:rPr kumimoji="0" lang="en-US" b="1" i="0" u="none" strike="noStrike" cap="none" normalizeH="0" baseline="0" dirty="0">
                <a:ln>
                  <a:noFill/>
                </a:ln>
                <a:solidFill>
                  <a:schemeClr val="tx1"/>
                </a:solidFill>
                <a:effectLst/>
                <a:latin typeface="+mj-lt"/>
              </a:rPr>
              <a:t>coarser granularity means greater “rounding up” </a:t>
            </a:r>
            <a:r>
              <a:rPr lang="en-US" b="1" dirty="0">
                <a:latin typeface="+mj-lt"/>
              </a:rPr>
              <a:t>of </a:t>
            </a:r>
            <a:r>
              <a:rPr kumimoji="0" lang="en-US" b="1" i="0" u="none" strike="noStrike" cap="none" normalizeH="0" baseline="0" dirty="0">
                <a:ln>
                  <a:noFill/>
                </a:ln>
                <a:solidFill>
                  <a:schemeClr val="tx1"/>
                </a:solidFill>
                <a:effectLst/>
                <a:latin typeface="+mj-lt"/>
              </a:rPr>
              <a:t>the resources denied to endpoint3.</a:t>
            </a:r>
          </a:p>
        </p:txBody>
      </p:sp>
      <p:cxnSp>
        <p:nvCxnSpPr>
          <p:cNvPr id="29" name="Straight Arrow Connector 28">
            <a:extLst>
              <a:ext uri="{FF2B5EF4-FFF2-40B4-BE49-F238E27FC236}">
                <a16:creationId xmlns:a16="http://schemas.microsoft.com/office/drawing/2014/main" id="{FDFABF0A-62BA-710B-2AFA-467A98721B8C}"/>
              </a:ext>
            </a:extLst>
          </p:cNvPr>
          <p:cNvCxnSpPr>
            <a:cxnSpLocks/>
            <a:stCxn id="8" idx="2"/>
            <a:endCxn id="14" idx="0"/>
          </p:cNvCxnSpPr>
          <p:nvPr/>
        </p:nvCxnSpPr>
        <p:spPr bwMode="auto">
          <a:xfrm>
            <a:off x="4686296" y="1981200"/>
            <a:ext cx="0" cy="30480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Straight Arrow Connector 31">
            <a:extLst>
              <a:ext uri="{FF2B5EF4-FFF2-40B4-BE49-F238E27FC236}">
                <a16:creationId xmlns:a16="http://schemas.microsoft.com/office/drawing/2014/main" id="{3FB6B421-FC50-4134-F805-8851998B545D}"/>
              </a:ext>
            </a:extLst>
          </p:cNvPr>
          <p:cNvCxnSpPr>
            <a:cxnSpLocks/>
            <a:stCxn id="9" idx="2"/>
            <a:endCxn id="26" idx="0"/>
          </p:cNvCxnSpPr>
          <p:nvPr/>
        </p:nvCxnSpPr>
        <p:spPr bwMode="auto">
          <a:xfrm>
            <a:off x="7238996" y="1981200"/>
            <a:ext cx="6708" cy="30480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9" name="Rectangle 38">
            <a:extLst>
              <a:ext uri="{FF2B5EF4-FFF2-40B4-BE49-F238E27FC236}">
                <a16:creationId xmlns:a16="http://schemas.microsoft.com/office/drawing/2014/main" id="{C773726E-53C4-5231-4D76-434D1F85373F}"/>
              </a:ext>
            </a:extLst>
          </p:cNvPr>
          <p:cNvSpPr/>
          <p:nvPr/>
        </p:nvSpPr>
        <p:spPr bwMode="auto">
          <a:xfrm>
            <a:off x="1032049" y="4505634"/>
            <a:ext cx="2244543" cy="35693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i="0" u="none" strike="noStrike" cap="none" normalizeH="0" baseline="0" dirty="0">
              <a:ln>
                <a:noFill/>
              </a:ln>
              <a:solidFill>
                <a:schemeClr val="tx1"/>
              </a:solidFill>
              <a:effectLst/>
              <a:latin typeface="+mj-lt"/>
            </a:endParaRPr>
          </a:p>
        </p:txBody>
      </p:sp>
      <p:cxnSp>
        <p:nvCxnSpPr>
          <p:cNvPr id="40" name="Straight Arrow Connector 39">
            <a:extLst>
              <a:ext uri="{FF2B5EF4-FFF2-40B4-BE49-F238E27FC236}">
                <a16:creationId xmlns:a16="http://schemas.microsoft.com/office/drawing/2014/main" id="{31909EF2-7C69-DDD2-6D94-BD7954048FAF}"/>
              </a:ext>
            </a:extLst>
          </p:cNvPr>
          <p:cNvCxnSpPr>
            <a:cxnSpLocks/>
          </p:cNvCxnSpPr>
          <p:nvPr/>
        </p:nvCxnSpPr>
        <p:spPr bwMode="auto">
          <a:xfrm>
            <a:off x="2133596" y="4191001"/>
            <a:ext cx="0" cy="31463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1" name="Rectangle 40">
            <a:extLst>
              <a:ext uri="{FF2B5EF4-FFF2-40B4-BE49-F238E27FC236}">
                <a16:creationId xmlns:a16="http://schemas.microsoft.com/office/drawing/2014/main" id="{41857B45-334F-3669-D10D-A93CF29AC4F3}"/>
              </a:ext>
            </a:extLst>
          </p:cNvPr>
          <p:cNvSpPr/>
          <p:nvPr/>
        </p:nvSpPr>
        <p:spPr bwMode="auto">
          <a:xfrm>
            <a:off x="3352801" y="4505634"/>
            <a:ext cx="3276595" cy="35693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mj-lt"/>
              </a:rPr>
              <a:t>Natural resource allocation</a:t>
            </a:r>
          </a:p>
        </p:txBody>
      </p:sp>
      <p:sp>
        <p:nvSpPr>
          <p:cNvPr id="42" name="Rectangle 41">
            <a:extLst>
              <a:ext uri="{FF2B5EF4-FFF2-40B4-BE49-F238E27FC236}">
                <a16:creationId xmlns:a16="http://schemas.microsoft.com/office/drawing/2014/main" id="{84CB545B-6499-B8DD-62EE-50FEE7D6ADA9}"/>
              </a:ext>
            </a:extLst>
          </p:cNvPr>
          <p:cNvSpPr/>
          <p:nvPr/>
        </p:nvSpPr>
        <p:spPr bwMode="auto">
          <a:xfrm>
            <a:off x="6705599" y="4505634"/>
            <a:ext cx="1634941" cy="35693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a:ln>
                <a:noFill/>
              </a:ln>
              <a:solidFill>
                <a:schemeClr val="tx1"/>
              </a:solidFill>
              <a:effectLst/>
              <a:latin typeface="+mj-lt"/>
            </a:endParaRPr>
          </a:p>
        </p:txBody>
      </p:sp>
      <p:cxnSp>
        <p:nvCxnSpPr>
          <p:cNvPr id="43" name="Straight Arrow Connector 42">
            <a:extLst>
              <a:ext uri="{FF2B5EF4-FFF2-40B4-BE49-F238E27FC236}">
                <a16:creationId xmlns:a16="http://schemas.microsoft.com/office/drawing/2014/main" id="{3D9BA4E1-6B23-299B-12F0-D985294CA20E}"/>
              </a:ext>
            </a:extLst>
          </p:cNvPr>
          <p:cNvCxnSpPr>
            <a:cxnSpLocks/>
            <a:stCxn id="14" idx="2"/>
          </p:cNvCxnSpPr>
          <p:nvPr/>
        </p:nvCxnSpPr>
        <p:spPr bwMode="auto">
          <a:xfrm>
            <a:off x="4686296" y="4191001"/>
            <a:ext cx="0" cy="30480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4" name="Straight Arrow Connector 43">
            <a:extLst>
              <a:ext uri="{FF2B5EF4-FFF2-40B4-BE49-F238E27FC236}">
                <a16:creationId xmlns:a16="http://schemas.microsoft.com/office/drawing/2014/main" id="{3DC1337F-824E-711F-4E9E-630B3CD3C4CB}"/>
              </a:ext>
            </a:extLst>
          </p:cNvPr>
          <p:cNvCxnSpPr>
            <a:cxnSpLocks/>
            <a:endCxn id="42" idx="0"/>
          </p:cNvCxnSpPr>
          <p:nvPr/>
        </p:nvCxnSpPr>
        <p:spPr bwMode="auto">
          <a:xfrm>
            <a:off x="7523069" y="4191001"/>
            <a:ext cx="1" cy="31463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1" name="Rectangle 60">
            <a:extLst>
              <a:ext uri="{FF2B5EF4-FFF2-40B4-BE49-F238E27FC236}">
                <a16:creationId xmlns:a16="http://schemas.microsoft.com/office/drawing/2014/main" id="{258E1E10-BD5B-6257-DE2E-97338FA07918}"/>
              </a:ext>
            </a:extLst>
          </p:cNvPr>
          <p:cNvSpPr/>
          <p:nvPr/>
        </p:nvSpPr>
        <p:spPr bwMode="auto">
          <a:xfrm>
            <a:off x="1032049" y="4928423"/>
            <a:ext cx="1593492" cy="356931"/>
          </a:xfrm>
          <a:prstGeom prst="rect">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i="0" u="none" strike="noStrike" cap="none" normalizeH="0" baseline="0" dirty="0">
              <a:ln>
                <a:noFill/>
              </a:ln>
              <a:solidFill>
                <a:schemeClr val="tx1"/>
              </a:solidFill>
              <a:effectLst/>
              <a:latin typeface="+mj-lt"/>
            </a:endParaRPr>
          </a:p>
        </p:txBody>
      </p:sp>
      <p:sp>
        <p:nvSpPr>
          <p:cNvPr id="62" name="Rectangle 61">
            <a:extLst>
              <a:ext uri="{FF2B5EF4-FFF2-40B4-BE49-F238E27FC236}">
                <a16:creationId xmlns:a16="http://schemas.microsoft.com/office/drawing/2014/main" id="{BFA15E30-31F7-E89C-EEC1-EBFCCE0BB3ED}"/>
              </a:ext>
            </a:extLst>
          </p:cNvPr>
          <p:cNvSpPr/>
          <p:nvPr/>
        </p:nvSpPr>
        <p:spPr bwMode="auto">
          <a:xfrm>
            <a:off x="2666999" y="4928423"/>
            <a:ext cx="4648201" cy="356931"/>
          </a:xfrm>
          <a:prstGeom prst="rect">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mj-lt"/>
              </a:rPr>
              <a:t>“Rounded-up” resource allocation</a:t>
            </a:r>
          </a:p>
        </p:txBody>
      </p:sp>
      <p:sp>
        <p:nvSpPr>
          <p:cNvPr id="63" name="Rectangle 62">
            <a:extLst>
              <a:ext uri="{FF2B5EF4-FFF2-40B4-BE49-F238E27FC236}">
                <a16:creationId xmlns:a16="http://schemas.microsoft.com/office/drawing/2014/main" id="{D48AE65F-5CED-CA5F-52E6-5E6F62F1C3D2}"/>
              </a:ext>
            </a:extLst>
          </p:cNvPr>
          <p:cNvSpPr/>
          <p:nvPr/>
        </p:nvSpPr>
        <p:spPr bwMode="auto">
          <a:xfrm>
            <a:off x="7356657" y="4928423"/>
            <a:ext cx="983883" cy="356931"/>
          </a:xfrm>
          <a:prstGeom prst="rect">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i="0" u="none" strike="noStrike" cap="none" normalizeH="0" baseline="0" dirty="0">
              <a:ln>
                <a:noFill/>
              </a:ln>
              <a:solidFill>
                <a:schemeClr val="tx1"/>
              </a:solidFill>
              <a:effectLst/>
              <a:latin typeface="+mj-lt"/>
            </a:endParaRPr>
          </a:p>
        </p:txBody>
      </p:sp>
      <p:sp>
        <p:nvSpPr>
          <p:cNvPr id="75" name="Rectangle 74">
            <a:extLst>
              <a:ext uri="{FF2B5EF4-FFF2-40B4-BE49-F238E27FC236}">
                <a16:creationId xmlns:a16="http://schemas.microsoft.com/office/drawing/2014/main" id="{D142C41E-02E6-CEA2-9A22-FC151E481733}"/>
              </a:ext>
            </a:extLst>
          </p:cNvPr>
          <p:cNvSpPr/>
          <p:nvPr/>
        </p:nvSpPr>
        <p:spPr bwMode="auto">
          <a:xfrm>
            <a:off x="1828800" y="5715000"/>
            <a:ext cx="2213156" cy="684207"/>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chemeClr val="tx1"/>
                </a:solidFill>
                <a:effectLst/>
                <a:latin typeface="+mj-lt"/>
              </a:rPr>
              <a:t>How do we reduce this collateral damage on well-behaved devices?</a:t>
            </a:r>
          </a:p>
        </p:txBody>
      </p:sp>
      <p:grpSp>
        <p:nvGrpSpPr>
          <p:cNvPr id="80" name="Group 79">
            <a:extLst>
              <a:ext uri="{FF2B5EF4-FFF2-40B4-BE49-F238E27FC236}">
                <a16:creationId xmlns:a16="http://schemas.microsoft.com/office/drawing/2014/main" id="{15EA5184-0FAF-58E6-72BB-35858329B00E}"/>
              </a:ext>
            </a:extLst>
          </p:cNvPr>
          <p:cNvGrpSpPr/>
          <p:nvPr/>
        </p:nvGrpSpPr>
        <p:grpSpPr>
          <a:xfrm>
            <a:off x="2666999" y="5358068"/>
            <a:ext cx="4660598" cy="280731"/>
            <a:chOff x="2666999" y="5410200"/>
            <a:chExt cx="4660598" cy="304800"/>
          </a:xfrm>
        </p:grpSpPr>
        <p:cxnSp>
          <p:nvCxnSpPr>
            <p:cNvPr id="71" name="Straight Connector 70">
              <a:extLst>
                <a:ext uri="{FF2B5EF4-FFF2-40B4-BE49-F238E27FC236}">
                  <a16:creationId xmlns:a16="http://schemas.microsoft.com/office/drawing/2014/main" id="{A1E85036-ED48-0AF3-D2AD-80DF233ADC8F}"/>
                </a:ext>
              </a:extLst>
            </p:cNvPr>
            <p:cNvCxnSpPr/>
            <p:nvPr/>
          </p:nvCxnSpPr>
          <p:spPr bwMode="auto">
            <a:xfrm>
              <a:off x="2666999" y="54102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2" name="Straight Connector 71">
              <a:extLst>
                <a:ext uri="{FF2B5EF4-FFF2-40B4-BE49-F238E27FC236}">
                  <a16:creationId xmlns:a16="http://schemas.microsoft.com/office/drawing/2014/main" id="{C725B401-D313-AF0E-44D9-F2D3B5B336A8}"/>
                </a:ext>
              </a:extLst>
            </p:cNvPr>
            <p:cNvCxnSpPr/>
            <p:nvPr/>
          </p:nvCxnSpPr>
          <p:spPr bwMode="auto">
            <a:xfrm>
              <a:off x="3288997" y="54102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4" name="Straight Arrow Connector 73">
              <a:extLst>
                <a:ext uri="{FF2B5EF4-FFF2-40B4-BE49-F238E27FC236}">
                  <a16:creationId xmlns:a16="http://schemas.microsoft.com/office/drawing/2014/main" id="{A51EA3CD-9754-42FC-2980-C5C26E5B18CE}"/>
                </a:ext>
              </a:extLst>
            </p:cNvPr>
            <p:cNvCxnSpPr/>
            <p:nvPr/>
          </p:nvCxnSpPr>
          <p:spPr bwMode="auto">
            <a:xfrm>
              <a:off x="2666999" y="5562600"/>
              <a:ext cx="609594"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76" name="Straight Connector 75">
              <a:extLst>
                <a:ext uri="{FF2B5EF4-FFF2-40B4-BE49-F238E27FC236}">
                  <a16:creationId xmlns:a16="http://schemas.microsoft.com/office/drawing/2014/main" id="{61BDD4F2-51F3-44A7-5930-0640657CF186}"/>
                </a:ext>
              </a:extLst>
            </p:cNvPr>
            <p:cNvCxnSpPr/>
            <p:nvPr/>
          </p:nvCxnSpPr>
          <p:spPr bwMode="auto">
            <a:xfrm>
              <a:off x="6705599" y="54102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7" name="Straight Connector 76">
              <a:extLst>
                <a:ext uri="{FF2B5EF4-FFF2-40B4-BE49-F238E27FC236}">
                  <a16:creationId xmlns:a16="http://schemas.microsoft.com/office/drawing/2014/main" id="{C8A9F5FE-BADC-C197-A2FA-D23A0B71851F}"/>
                </a:ext>
              </a:extLst>
            </p:cNvPr>
            <p:cNvCxnSpPr/>
            <p:nvPr/>
          </p:nvCxnSpPr>
          <p:spPr bwMode="auto">
            <a:xfrm>
              <a:off x="7327597" y="54102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8" name="Straight Arrow Connector 77">
              <a:extLst>
                <a:ext uri="{FF2B5EF4-FFF2-40B4-BE49-F238E27FC236}">
                  <a16:creationId xmlns:a16="http://schemas.microsoft.com/office/drawing/2014/main" id="{14530790-19E4-BF5C-5E72-B9C78469A0D8}"/>
                </a:ext>
              </a:extLst>
            </p:cNvPr>
            <p:cNvCxnSpPr/>
            <p:nvPr/>
          </p:nvCxnSpPr>
          <p:spPr bwMode="auto">
            <a:xfrm>
              <a:off x="6705599" y="5562600"/>
              <a:ext cx="609594" cy="0"/>
            </a:xfrm>
            <a:prstGeom prst="straightConnector1">
              <a:avLst/>
            </a:prstGeom>
            <a:solidFill>
              <a:schemeClr val="accent1"/>
            </a:solidFill>
            <a:ln w="12700" cap="flat" cmpd="sng" algn="ctr">
              <a:solidFill>
                <a:schemeClr val="tx1"/>
              </a:solidFill>
              <a:prstDash val="solid"/>
              <a:round/>
              <a:headEnd type="triangle"/>
              <a:tailEnd type="triangle"/>
            </a:ln>
            <a:effectLst/>
          </p:spPr>
        </p:cxnSp>
      </p:grpSp>
      <p:sp>
        <p:nvSpPr>
          <p:cNvPr id="79" name="Rectangle 78">
            <a:extLst>
              <a:ext uri="{FF2B5EF4-FFF2-40B4-BE49-F238E27FC236}">
                <a16:creationId xmlns:a16="http://schemas.microsoft.com/office/drawing/2014/main" id="{5236142C-AFCC-DEC3-02E8-F117F79E9C7C}"/>
              </a:ext>
            </a:extLst>
          </p:cNvPr>
          <p:cNvSpPr/>
          <p:nvPr/>
        </p:nvSpPr>
        <p:spPr bwMode="auto">
          <a:xfrm>
            <a:off x="5940244" y="5715000"/>
            <a:ext cx="2213156" cy="695629"/>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chemeClr val="tx1"/>
                </a:solidFill>
                <a:effectLst/>
                <a:latin typeface="+mj-lt"/>
              </a:rPr>
              <a:t>How do we reduce this collateral damage on under-behaving devices?</a:t>
            </a:r>
          </a:p>
        </p:txBody>
      </p:sp>
    </p:spTree>
    <p:extLst>
      <p:ext uri="{BB962C8B-B14F-4D97-AF65-F5344CB8AC3E}">
        <p14:creationId xmlns:p14="http://schemas.microsoft.com/office/powerpoint/2010/main" val="4269123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a:xfrm>
            <a:off x="304800" y="685800"/>
            <a:ext cx="8153400" cy="542925"/>
          </a:xfrm>
        </p:spPr>
        <p:txBody>
          <a:bodyPr anchor="ctr"/>
          <a:lstStyle/>
          <a:p>
            <a:pPr algn="ctr"/>
            <a:r>
              <a:rPr lang="en-US" sz="1600" dirty="0"/>
              <a:t>When the network needs to apply actual (or potential) policies, </a:t>
            </a:r>
            <a:br>
              <a:rPr lang="en-US" sz="1600" dirty="0"/>
            </a:br>
            <a:r>
              <a:rPr lang="en-US" sz="1600" dirty="0"/>
              <a:t>collateral damage is caused, which we strive to minimize</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600200"/>
            <a:ext cx="7772400" cy="533400"/>
          </a:xfrm>
        </p:spPr>
        <p:txBody>
          <a:bodyPr/>
          <a:lstStyle/>
          <a:p>
            <a:pPr lvl="1"/>
            <a:endParaRPr lang="en-US" dirty="0"/>
          </a:p>
          <a:p>
            <a:pPr lvl="1"/>
            <a:endParaRPr lang="en-US" b="0" dirty="0"/>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15</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aphicFrame>
        <p:nvGraphicFramePr>
          <p:cNvPr id="6" name="Table 6">
            <a:extLst>
              <a:ext uri="{FF2B5EF4-FFF2-40B4-BE49-F238E27FC236}">
                <a16:creationId xmlns:a16="http://schemas.microsoft.com/office/drawing/2014/main" id="{E555EC66-CE26-C437-3533-34DF4791EC68}"/>
              </a:ext>
            </a:extLst>
          </p:cNvPr>
          <p:cNvGraphicFramePr>
            <a:graphicFrameLocks noGrp="1"/>
          </p:cNvGraphicFramePr>
          <p:nvPr>
            <p:extLst>
              <p:ext uri="{D42A27DB-BD31-4B8C-83A1-F6EECF244321}">
                <p14:modId xmlns:p14="http://schemas.microsoft.com/office/powerpoint/2010/main" val="3199501435"/>
              </p:ext>
            </p:extLst>
          </p:nvPr>
        </p:nvGraphicFramePr>
        <p:xfrm>
          <a:off x="304800" y="1272891"/>
          <a:ext cx="8305797" cy="5303520"/>
        </p:xfrm>
        <a:graphic>
          <a:graphicData uri="http://schemas.openxmlformats.org/drawingml/2006/table">
            <a:tbl>
              <a:tblPr firstRow="1" bandRow="1">
                <a:tableStyleId>{912C8C85-51F0-491E-9774-3900AFEF0FD7}</a:tableStyleId>
              </a:tblPr>
              <a:tblGrid>
                <a:gridCol w="2895600">
                  <a:extLst>
                    <a:ext uri="{9D8B030D-6E8A-4147-A177-3AD203B41FA5}">
                      <a16:colId xmlns:a16="http://schemas.microsoft.com/office/drawing/2014/main" val="2921949919"/>
                    </a:ext>
                  </a:extLst>
                </a:gridCol>
                <a:gridCol w="907991">
                  <a:extLst>
                    <a:ext uri="{9D8B030D-6E8A-4147-A177-3AD203B41FA5}">
                      <a16:colId xmlns:a16="http://schemas.microsoft.com/office/drawing/2014/main" val="224113000"/>
                    </a:ext>
                  </a:extLst>
                </a:gridCol>
                <a:gridCol w="4502206">
                  <a:extLst>
                    <a:ext uri="{9D8B030D-6E8A-4147-A177-3AD203B41FA5}">
                      <a16:colId xmlns:a16="http://schemas.microsoft.com/office/drawing/2014/main" val="1533730445"/>
                    </a:ext>
                  </a:extLst>
                </a:gridCol>
              </a:tblGrid>
              <a:tr h="1682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t>Approach</a:t>
                      </a:r>
                    </a:p>
                  </a:txBody>
                  <a:tcPr>
                    <a:solidFill>
                      <a:schemeClr val="accent6">
                        <a:lumMod val="60000"/>
                        <a:lumOff val="40000"/>
                      </a:schemeClr>
                    </a:solidFill>
                  </a:tcPr>
                </a:tc>
                <a:tc>
                  <a:txBody>
                    <a:bodyPr/>
                    <a:lstStyle/>
                    <a:p>
                      <a:r>
                        <a:rPr lang="en-US" sz="1050" dirty="0"/>
                        <a:t>Feature</a:t>
                      </a:r>
                    </a:p>
                  </a:txBody>
                  <a:tcPr>
                    <a:solidFill>
                      <a:schemeClr val="accent6">
                        <a:lumMod val="60000"/>
                        <a:lumOff val="40000"/>
                      </a:schemeClr>
                    </a:solidFill>
                  </a:tcPr>
                </a:tc>
                <a:tc>
                  <a:txBody>
                    <a:bodyPr/>
                    <a:lstStyle/>
                    <a:p>
                      <a:r>
                        <a:rPr lang="en-US" sz="1050" dirty="0"/>
                        <a:t>With collateral damage</a:t>
                      </a:r>
                    </a:p>
                  </a:txBody>
                  <a:tcPr>
                    <a:solidFill>
                      <a:schemeClr val="accent6">
                        <a:lumMod val="60000"/>
                        <a:lumOff val="40000"/>
                      </a:schemeClr>
                    </a:solidFill>
                  </a:tcPr>
                </a:tc>
                <a:extLst>
                  <a:ext uri="{0D108BD9-81ED-4DB2-BD59-A6C34878D82A}">
                    <a16:rowId xmlns:a16="http://schemas.microsoft.com/office/drawing/2014/main" val="1344796564"/>
                  </a:ext>
                </a:extLst>
              </a:tr>
              <a:tr h="7209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Different SSID by device type, and devices without biz-critical traffic don’t get access to the higher AC(s) (and their DSCPs are re-marked) (Metal Policy)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Multiple SSIDs &amp; EDCA params</a:t>
                      </a:r>
                    </a:p>
                  </a:txBody>
                  <a:tcPr/>
                </a:tc>
                <a:tc>
                  <a:txBody>
                    <a:bodyPr/>
                    <a:lstStyle/>
                    <a:p>
                      <a:pPr lvl="0"/>
                      <a:r>
                        <a:rPr lang="en-US" sz="1050" dirty="0"/>
                        <a:t>Since control is device level not flow level, QoS traffic on devices that can never have high priority flows is disadvantaged </a:t>
                      </a:r>
                      <a:r>
                        <a:rPr lang="en-US" sz="1050" dirty="0" err="1"/>
                        <a:t>wrt</a:t>
                      </a:r>
                      <a:r>
                        <a:rPr lang="en-US" sz="1050" dirty="0"/>
                        <a:t> QoS traffic on devices that could have high priority flows. </a:t>
                      </a:r>
                    </a:p>
                  </a:txBody>
                  <a:tcPr>
                    <a:solidFill>
                      <a:srgbClr val="FFDE64"/>
                    </a:solidFill>
                  </a:tcPr>
                </a:tc>
                <a:extLst>
                  <a:ext uri="{0D108BD9-81ED-4DB2-BD59-A6C34878D82A}">
                    <a16:rowId xmlns:a16="http://schemas.microsoft.com/office/drawing/2014/main" val="2543774263"/>
                  </a:ext>
                </a:extLst>
              </a:tr>
              <a:tr h="2812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Dedicate an AP device’s channel to endpoints </a:t>
                      </a:r>
                      <a:r>
                        <a:rPr lang="en-US" sz="1050" dirty="0"/>
                        <a:t>with a biz-critical </a:t>
                      </a:r>
                      <a:r>
                        <a:rPr lang="en-US" sz="1050" b="0" dirty="0"/>
                        <a:t>purpose</a:t>
                      </a:r>
                    </a:p>
                  </a:txBody>
                  <a:tcPr/>
                </a:tc>
                <a:tc>
                  <a:txBody>
                    <a:bodyPr/>
                    <a:lstStyle/>
                    <a:p>
                      <a:r>
                        <a:rPr lang="en-US" sz="1050" dirty="0"/>
                        <a:t>Multiple SSIDs</a:t>
                      </a:r>
                    </a:p>
                  </a:txBody>
                  <a:tcPr/>
                </a:tc>
                <a:tc>
                  <a:txBody>
                    <a:bodyPr/>
                    <a:lstStyle/>
                    <a:p>
                      <a:pPr lvl="0"/>
                      <a:r>
                        <a:rPr lang="en-US" sz="1050" dirty="0"/>
                        <a:t>Other </a:t>
                      </a:r>
                      <a:r>
                        <a:rPr lang="en-US" sz="1050" b="0" dirty="0"/>
                        <a:t>endpoints</a:t>
                      </a:r>
                      <a:r>
                        <a:rPr lang="en-US" sz="1050" dirty="0"/>
                        <a:t> </a:t>
                      </a:r>
                      <a:r>
                        <a:rPr lang="en-US" sz="1050" b="0" dirty="0"/>
                        <a:t>are squeezed into the AP device’s other channels.</a:t>
                      </a:r>
                    </a:p>
                  </a:txBody>
                  <a:tcPr>
                    <a:solidFill>
                      <a:srgbClr val="FFDE64"/>
                    </a:solidFill>
                  </a:tcPr>
                </a:tc>
                <a:extLst>
                  <a:ext uri="{0D108BD9-81ED-4DB2-BD59-A6C34878D82A}">
                    <a16:rowId xmlns:a16="http://schemas.microsoft.com/office/drawing/2014/main" val="3549484855"/>
                  </a:ext>
                </a:extLst>
              </a:tr>
              <a:tr h="6257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Dedicate a channel </a:t>
                      </a:r>
                      <a:r>
                        <a:rPr lang="en-US" sz="1050" dirty="0"/>
                        <a:t>to </a:t>
                      </a:r>
                      <a:r>
                        <a:rPr lang="en-US" sz="1050" b="0" dirty="0"/>
                        <a:t>endpoints</a:t>
                      </a:r>
                      <a:r>
                        <a:rPr lang="en-US" sz="1050" dirty="0"/>
                        <a:t> currently carrying biz-critical traffic</a:t>
                      </a:r>
                    </a:p>
                  </a:txBody>
                  <a:tcPr/>
                </a:tc>
                <a:tc>
                  <a:txBody>
                    <a:bodyPr/>
                    <a:lstStyle/>
                    <a:p>
                      <a:pPr lvl="0"/>
                      <a:r>
                        <a:rPr lang="en-US" sz="1050" dirty="0"/>
                        <a:t>BLB </a:t>
                      </a:r>
                      <a:r>
                        <a:rPr lang="en-US" sz="1050"/>
                        <a:t>TTLM mode 1</a:t>
                      </a:r>
                      <a:r>
                        <a:rPr lang="en-US" sz="1050" b="0" baseline="30000"/>
                        <a:t>^</a:t>
                      </a:r>
                      <a:endParaRPr lang="en-US" sz="1050" b="0" dirty="0"/>
                    </a:p>
                  </a:txBody>
                  <a:tcPr/>
                </a:tc>
                <a:tc>
                  <a:txBody>
                    <a:bodyPr/>
                    <a:lstStyle/>
                    <a:p>
                      <a:pPr lvl="0"/>
                      <a:r>
                        <a:rPr lang="en-US" sz="1050" b="0" dirty="0"/>
                        <a:t>Endpoints without that traffic are squeezed into the other channels. </a:t>
                      </a:r>
                      <a:r>
                        <a:rPr lang="en-US" sz="1050" dirty="0"/>
                        <a:t>As an upgrade, can add other </a:t>
                      </a:r>
                      <a:r>
                        <a:rPr lang="en-US" sz="1050" b="0" dirty="0"/>
                        <a:t>endpoints</a:t>
                      </a:r>
                      <a:r>
                        <a:rPr lang="en-US" sz="1050" dirty="0"/>
                        <a:t> to the dedicated channel if and while it is lightly loaded; but it </a:t>
                      </a:r>
                      <a:r>
                        <a:rPr lang="en-US" sz="1050" b="0" dirty="0"/>
                        <a:t>takes ~10 sec to move endpoints to/from the dedicated channel so first there needs to be a clear sustained opportunity; during ephemeral opportunities endpoints are still squeezed into the other channels</a:t>
                      </a:r>
                    </a:p>
                  </a:txBody>
                  <a:tcPr>
                    <a:solidFill>
                      <a:srgbClr val="FFDE64"/>
                    </a:solidFill>
                  </a:tcPr>
                </a:tc>
                <a:extLst>
                  <a:ext uri="{0D108BD9-81ED-4DB2-BD59-A6C34878D82A}">
                    <a16:rowId xmlns:a16="http://schemas.microsoft.com/office/drawing/2014/main" val="4284936809"/>
                  </a:ext>
                </a:extLst>
              </a:tr>
              <a:tr h="4838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Dedicate a channel to </a:t>
                      </a:r>
                      <a:r>
                        <a:rPr lang="en-US" sz="1050" b="1" dirty="0"/>
                        <a:t>TIDs</a:t>
                      </a:r>
                      <a:r>
                        <a:rPr lang="en-US" sz="1050" dirty="0"/>
                        <a:t> of </a:t>
                      </a:r>
                      <a:r>
                        <a:rPr lang="en-US" sz="1050" b="0" dirty="0"/>
                        <a:t>endpoints</a:t>
                      </a:r>
                      <a:r>
                        <a:rPr lang="en-US" sz="1050" dirty="0"/>
                        <a:t> currently carrying biz-critical traffic, plus other TIDs/</a:t>
                      </a:r>
                      <a:r>
                        <a:rPr lang="en-US" sz="1050" b="0" dirty="0"/>
                        <a:t>endpoints</a:t>
                      </a:r>
                      <a:r>
                        <a:rPr lang="en-US" sz="1050" dirty="0"/>
                        <a:t> if and while the channel is lightly loaded</a:t>
                      </a:r>
                      <a:endParaRPr lang="en-US" sz="105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11be TTLM mode 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Since it </a:t>
                      </a:r>
                      <a:r>
                        <a:rPr lang="en-US" sz="1050" b="0" dirty="0"/>
                        <a:t>takes ~10 sec to move endpoints to/from the dedicated channel so first there needs to be a clear sustained opportunity; during ephemeral opportunities endpoints are still squeezed into the other channels</a:t>
                      </a:r>
                    </a:p>
                  </a:txBody>
                  <a:tcPr>
                    <a:solidFill>
                      <a:srgbClr val="FFDE64"/>
                    </a:solidFill>
                  </a:tcPr>
                </a:tc>
                <a:extLst>
                  <a:ext uri="{0D108BD9-81ED-4DB2-BD59-A6C34878D82A}">
                    <a16:rowId xmlns:a16="http://schemas.microsoft.com/office/drawing/2014/main" val="2671739618"/>
                  </a:ext>
                </a:extLst>
              </a:tr>
              <a:tr h="273475">
                <a:tc>
                  <a:txBody>
                    <a:bodyPr/>
                    <a:lstStyle/>
                    <a:p>
                      <a:pPr lvl="0"/>
                      <a:r>
                        <a:rPr lang="en-US" sz="1050" dirty="0"/>
                        <a:t>Channel for endpoints that …</a:t>
                      </a:r>
                    </a:p>
                    <a:p>
                      <a:pPr lvl="0"/>
                      <a:r>
                        <a:rPr lang="en-US" sz="1050" b="0" dirty="0"/>
                        <a:t>… implement ≥11ax </a:t>
                      </a:r>
                      <a:r>
                        <a:rPr lang="en-US" sz="1050" dirty="0"/>
                        <a:t>and that </a:t>
                      </a:r>
                      <a:r>
                        <a:rPr lang="en-US" sz="1050" b="0" dirty="0"/>
                        <a:t>are not asser</a:t>
                      </a:r>
                      <a:r>
                        <a:rPr lang="en-US" sz="1050" dirty="0"/>
                        <a:t>ting UL MU Disable</a:t>
                      </a:r>
                      <a:endParaRPr lang="en-US" sz="105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LLB</a:t>
                      </a:r>
                      <a:r>
                        <a:rPr lang="en-US" sz="1050" baseline="30000" dirty="0"/>
                        <a:t>*</a:t>
                      </a:r>
                      <a:r>
                        <a:rPr lang="en-US" sz="1050" dirty="0"/>
                        <a:t>, BLB</a:t>
                      </a:r>
                      <a:r>
                        <a:rPr lang="en-US" sz="1050" b="0" baseline="30000" dirty="0"/>
                        <a:t>^</a:t>
                      </a:r>
                    </a:p>
                  </a:txBody>
                  <a:tcPr/>
                </a:tc>
                <a:tc rowSpan="5">
                  <a:txBody>
                    <a:bodyPr/>
                    <a:lstStyle/>
                    <a:p>
                      <a:r>
                        <a:rPr lang="en-US" sz="1050" dirty="0"/>
                        <a:t>Endpoints that don’t support the corresponding feature </a:t>
                      </a:r>
                      <a:r>
                        <a:rPr lang="en-US" sz="1050" b="0" dirty="0"/>
                        <a:t>are squeezed into the AP device’s other channels.</a:t>
                      </a:r>
                      <a:endParaRPr lang="en-US" sz="1050" dirty="0"/>
                    </a:p>
                  </a:txBody>
                  <a:tcPr anchor="ctr">
                    <a:solidFill>
                      <a:srgbClr val="FFDE64"/>
                    </a:solidFill>
                  </a:tcPr>
                </a:tc>
                <a:extLst>
                  <a:ext uri="{0D108BD9-81ED-4DB2-BD59-A6C34878D82A}">
                    <a16:rowId xmlns:a16="http://schemas.microsoft.com/office/drawing/2014/main" val="580502744"/>
                  </a:ext>
                </a:extLst>
              </a:tr>
              <a:tr h="3786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 support and enable the DSCP Policy + QoS Map features of Wi-Fi </a:t>
                      </a:r>
                      <a:r>
                        <a:rPr lang="en-US" sz="1050" dirty="0"/>
                        <a:t>certified QoS Management (or equivalent)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LLB</a:t>
                      </a:r>
                      <a:r>
                        <a:rPr lang="en-US" sz="1050" baseline="30000" dirty="0"/>
                        <a:t>*</a:t>
                      </a:r>
                      <a:r>
                        <a:rPr lang="en-US" sz="1050" dirty="0"/>
                        <a:t>, BLB</a:t>
                      </a:r>
                      <a:r>
                        <a:rPr lang="en-US" sz="1050" b="0" baseline="30000" dirty="0"/>
                        <a:t>^</a:t>
                      </a:r>
                    </a:p>
                  </a:txBody>
                  <a:tcPr/>
                </a:tc>
                <a:tc vMerge="1">
                  <a:txBody>
                    <a:bodyPr/>
                    <a:lstStyle/>
                    <a:p>
                      <a:endParaRPr lang="en-US" sz="1100" dirty="0"/>
                    </a:p>
                  </a:txBody>
                  <a:tcPr/>
                </a:tc>
                <a:extLst>
                  <a:ext uri="{0D108BD9-81ED-4DB2-BD59-A6C34878D82A}">
                    <a16:rowId xmlns:a16="http://schemas.microsoft.com/office/drawing/2014/main" val="2885914077"/>
                  </a:ext>
                </a:extLst>
              </a:tr>
              <a:tr h="1682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 support R-TWT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LLB</a:t>
                      </a:r>
                      <a:r>
                        <a:rPr lang="en-US" sz="1050" baseline="30000" dirty="0"/>
                        <a:t>*</a:t>
                      </a:r>
                      <a:r>
                        <a:rPr lang="en-US" sz="1050" dirty="0"/>
                        <a:t>, BLB</a:t>
                      </a:r>
                      <a:r>
                        <a:rPr lang="en-US" sz="1050" b="0" baseline="30000" dirty="0"/>
                        <a:t>^</a:t>
                      </a:r>
                    </a:p>
                  </a:txBody>
                  <a:tcPr/>
                </a:tc>
                <a:tc vMerge="1">
                  <a:txBody>
                    <a:bodyPr/>
                    <a:lstStyle/>
                    <a:p>
                      <a:r>
                        <a:rPr lang="en-US" sz="1100" dirty="0"/>
                        <a:t>Endpoints that don’t support R-TWT </a:t>
                      </a:r>
                      <a:r>
                        <a:rPr lang="en-US" sz="1100" b="0" dirty="0"/>
                        <a:t>are squeezed into the AP device’s other channels.</a:t>
                      </a:r>
                      <a:endParaRPr lang="en-US" sz="1100" dirty="0"/>
                    </a:p>
                  </a:txBody>
                  <a:tcPr/>
                </a:tc>
                <a:extLst>
                  <a:ext uri="{0D108BD9-81ED-4DB2-BD59-A6C34878D82A}">
                    <a16:rowId xmlns:a16="http://schemas.microsoft.com/office/drawing/2014/main" val="3576087628"/>
                  </a:ext>
                </a:extLst>
              </a:tr>
              <a:tr h="1682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 support UORA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LLB</a:t>
                      </a:r>
                      <a:r>
                        <a:rPr lang="en-US" sz="1050" baseline="30000" dirty="0"/>
                        <a:t>*</a:t>
                      </a:r>
                      <a:r>
                        <a:rPr lang="en-US" sz="1050" dirty="0"/>
                        <a:t>, BLB</a:t>
                      </a:r>
                      <a:r>
                        <a:rPr lang="en-US" sz="1050" b="0" baseline="30000" dirty="0"/>
                        <a:t>^</a:t>
                      </a: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Endpoints that don’t support R-TWT </a:t>
                      </a:r>
                      <a:r>
                        <a:rPr lang="en-US" sz="1100" b="0" dirty="0"/>
                        <a:t>are squeezed into the AP device’s other channels.</a:t>
                      </a:r>
                      <a:endParaRPr lang="en-US" sz="1100" dirty="0"/>
                    </a:p>
                  </a:txBody>
                  <a:tcPr/>
                </a:tc>
                <a:extLst>
                  <a:ext uri="{0D108BD9-81ED-4DB2-BD59-A6C34878D82A}">
                    <a16:rowId xmlns:a16="http://schemas.microsoft.com/office/drawing/2014/main" val="2339484384"/>
                  </a:ext>
                </a:extLst>
              </a:tr>
              <a:tr h="1682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 partner-partner proprietary features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baseline="30000" dirty="0"/>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Endpoints that don’t support the partner-partner feature.</a:t>
                      </a:r>
                    </a:p>
                  </a:txBody>
                  <a:tcPr/>
                </a:tc>
                <a:extLst>
                  <a:ext uri="{0D108BD9-81ED-4DB2-BD59-A6C34878D82A}">
                    <a16:rowId xmlns:a16="http://schemas.microsoft.com/office/drawing/2014/main" val="804051737"/>
                  </a:ext>
                </a:extLst>
              </a:tr>
              <a:tr h="136738">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0" baseline="30000" dirty="0">
                          <a:solidFill>
                            <a:schemeClr val="bg1">
                              <a:lumMod val="65000"/>
                            </a:schemeClr>
                          </a:solidFill>
                        </a:rPr>
                        <a:t>*</a:t>
                      </a:r>
                      <a:r>
                        <a:rPr lang="en-US" sz="900" b="0" dirty="0">
                          <a:solidFill>
                            <a:schemeClr val="bg1">
                              <a:lumMod val="65000"/>
                            </a:schemeClr>
                          </a:solidFill>
                        </a:rPr>
                        <a:t>LLB: Legacy Load Balancing (probe suppression, association rejection, BSS Transition Management); </a:t>
                      </a:r>
                      <a:r>
                        <a:rPr lang="en-US" sz="900" b="0" baseline="30000" dirty="0">
                          <a:solidFill>
                            <a:schemeClr val="bg1">
                              <a:lumMod val="65000"/>
                            </a:schemeClr>
                          </a:solidFill>
                        </a:rPr>
                        <a:t>^</a:t>
                      </a:r>
                      <a:r>
                        <a:rPr lang="en-US" sz="900" b="0" dirty="0">
                          <a:solidFill>
                            <a:schemeClr val="bg1">
                              <a:lumMod val="65000"/>
                            </a:schemeClr>
                          </a:solidFill>
                        </a:rPr>
                        <a:t>BLB: Basic Load Balancing (BTM + TTLM)</a:t>
                      </a:r>
                    </a:p>
                  </a:txBody>
                  <a:tcPr>
                    <a:solidFill>
                      <a:schemeClr val="bg1"/>
                    </a:solidFill>
                  </a:tcPr>
                </a:tc>
                <a:tc hMerge="1">
                  <a:txBody>
                    <a:bodyPr/>
                    <a:lstStyle/>
                    <a:p>
                      <a:endParaRPr lang="en-US" sz="1200" dirty="0"/>
                    </a:p>
                  </a:txBody>
                  <a:tcPr/>
                </a:tc>
                <a:tc hMerge="1">
                  <a:txBody>
                    <a:bodyPr/>
                    <a:lstStyle/>
                    <a:p>
                      <a:endParaRPr lang="en-US" sz="1200" dirty="0"/>
                    </a:p>
                  </a:txBody>
                  <a:tcPr/>
                </a:tc>
                <a:extLst>
                  <a:ext uri="{0D108BD9-81ED-4DB2-BD59-A6C34878D82A}">
                    <a16:rowId xmlns:a16="http://schemas.microsoft.com/office/drawing/2014/main" val="3394375817"/>
                  </a:ext>
                </a:extLst>
              </a:tr>
            </a:tbl>
          </a:graphicData>
        </a:graphic>
      </p:graphicFrame>
    </p:spTree>
    <p:extLst>
      <p:ext uri="{BB962C8B-B14F-4D97-AF65-F5344CB8AC3E}">
        <p14:creationId xmlns:p14="http://schemas.microsoft.com/office/powerpoint/2010/main" val="2795601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Motivation</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p:txBody>
          <a:bodyPr/>
          <a:lstStyle/>
          <a:p>
            <a:pPr lvl="1"/>
            <a:r>
              <a:rPr lang="en-US" b="0" dirty="0"/>
              <a:t>During 802.11be development, concerns were raised that a new feature might allow an AP to treat a STA differently</a:t>
            </a:r>
          </a:p>
          <a:p>
            <a:pPr lvl="2"/>
            <a:r>
              <a:rPr lang="en-US" dirty="0"/>
              <a:t>Yet, if the STA had different credentials and was associated to a different SSID with that feature, then the concerns disappeared</a:t>
            </a:r>
            <a:endParaRPr lang="en-US" b="0" dirty="0"/>
          </a:p>
          <a:p>
            <a:pPr lvl="1"/>
            <a:r>
              <a:rPr lang="en-US" dirty="0"/>
              <a:t>The purpose of this presentation is to identify how these 802.11be-era concerns are misplaced</a:t>
            </a:r>
          </a:p>
          <a:p>
            <a:pPr lvl="1"/>
            <a:r>
              <a:rPr lang="en-US" dirty="0"/>
              <a:t>… and to define the goals of enterprise networks</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2</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1943214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Flow Policy - Sample Enterprise Use Cases </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3</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6" name="Rectangle 5">
            <a:extLst>
              <a:ext uri="{FF2B5EF4-FFF2-40B4-BE49-F238E27FC236}">
                <a16:creationId xmlns:a16="http://schemas.microsoft.com/office/drawing/2014/main" id="{54F6E771-EA5A-2E50-6C3D-74E941FB3C9C}"/>
              </a:ext>
            </a:extLst>
          </p:cNvPr>
          <p:cNvSpPr/>
          <p:nvPr/>
        </p:nvSpPr>
        <p:spPr bwMode="auto">
          <a:xfrm>
            <a:off x="685800" y="1447800"/>
            <a:ext cx="3810000" cy="24384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7" name="Rectangle 6">
            <a:extLst>
              <a:ext uri="{FF2B5EF4-FFF2-40B4-BE49-F238E27FC236}">
                <a16:creationId xmlns:a16="http://schemas.microsoft.com/office/drawing/2014/main" id="{102D7944-98B1-7B62-7B19-D9B8EBA7E817}"/>
              </a:ext>
            </a:extLst>
          </p:cNvPr>
          <p:cNvSpPr/>
          <p:nvPr/>
        </p:nvSpPr>
        <p:spPr bwMode="auto">
          <a:xfrm>
            <a:off x="4572000" y="1447800"/>
            <a:ext cx="3810000" cy="2438400"/>
          </a:xfrm>
          <a:prstGeom prst="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9" name="Rectangle 8">
            <a:extLst>
              <a:ext uri="{FF2B5EF4-FFF2-40B4-BE49-F238E27FC236}">
                <a16:creationId xmlns:a16="http://schemas.microsoft.com/office/drawing/2014/main" id="{60DB0531-C11F-8E1C-40B1-EA212F23DCFC}"/>
              </a:ext>
            </a:extLst>
          </p:cNvPr>
          <p:cNvSpPr/>
          <p:nvPr/>
        </p:nvSpPr>
        <p:spPr bwMode="auto">
          <a:xfrm>
            <a:off x="685800" y="3972622"/>
            <a:ext cx="3810000" cy="2438400"/>
          </a:xfrm>
          <a:prstGeom prst="rect">
            <a:avLst/>
          </a:prstGeom>
          <a:solidFill>
            <a:srgbClr val="00FF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10" name="Rectangle 9">
            <a:extLst>
              <a:ext uri="{FF2B5EF4-FFF2-40B4-BE49-F238E27FC236}">
                <a16:creationId xmlns:a16="http://schemas.microsoft.com/office/drawing/2014/main" id="{21702BC6-551D-8158-F7D4-507B5C69479E}"/>
              </a:ext>
            </a:extLst>
          </p:cNvPr>
          <p:cNvSpPr/>
          <p:nvPr/>
        </p:nvSpPr>
        <p:spPr bwMode="auto">
          <a:xfrm>
            <a:off x="4572000" y="3972622"/>
            <a:ext cx="3810000" cy="2438400"/>
          </a:xfrm>
          <a:prstGeom prst="rect">
            <a:avLst/>
          </a:prstGeom>
          <a:solidFill>
            <a:srgbClr val="CC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702102" y="1447801"/>
            <a:ext cx="3793698" cy="2502790"/>
          </a:xfrm>
        </p:spPr>
        <p:txBody>
          <a:bodyPr/>
          <a:lstStyle/>
          <a:p>
            <a:pPr lvl="1"/>
            <a:r>
              <a:rPr lang="en-US" b="0" dirty="0"/>
              <a:t>In a hospital, there are:</a:t>
            </a:r>
          </a:p>
          <a:p>
            <a:pPr lvl="2"/>
            <a:r>
              <a:rPr lang="en-US" dirty="0"/>
              <a:t>C</a:t>
            </a:r>
            <a:r>
              <a:rPr lang="en-US" b="0" dirty="0"/>
              <a:t>ritical systems for supporting and monitoring patient health</a:t>
            </a:r>
          </a:p>
          <a:p>
            <a:pPr lvl="2"/>
            <a:r>
              <a:rPr lang="en-US" dirty="0"/>
              <a:t>Vital systems for clinician communications</a:t>
            </a:r>
          </a:p>
          <a:p>
            <a:pPr lvl="2"/>
            <a:r>
              <a:rPr lang="en-US" b="0" dirty="0"/>
              <a:t>Important systems for guest connectivity (patients and family)</a:t>
            </a:r>
          </a:p>
        </p:txBody>
      </p:sp>
      <p:sp>
        <p:nvSpPr>
          <p:cNvPr id="11" name="Content Placeholder 2">
            <a:extLst>
              <a:ext uri="{FF2B5EF4-FFF2-40B4-BE49-F238E27FC236}">
                <a16:creationId xmlns:a16="http://schemas.microsoft.com/office/drawing/2014/main" id="{5DF7FDC1-C119-175E-3A62-BCF75A199B69}"/>
              </a:ext>
            </a:extLst>
          </p:cNvPr>
          <p:cNvSpPr txBox="1">
            <a:spLocks/>
          </p:cNvSpPr>
          <p:nvPr/>
        </p:nvSpPr>
        <p:spPr bwMode="auto">
          <a:xfrm>
            <a:off x="702101" y="3972623"/>
            <a:ext cx="3793699"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r>
              <a:rPr lang="en-US" sz="1800" kern="0" dirty="0"/>
              <a:t>In a hotel, there are:</a:t>
            </a:r>
          </a:p>
          <a:p>
            <a:pPr lvl="2"/>
            <a:r>
              <a:rPr lang="en-US" kern="0" dirty="0"/>
              <a:t>Critical systems for security (e.g., wireless hotel room door locks, housekeeper panic buttons)</a:t>
            </a:r>
          </a:p>
          <a:p>
            <a:pPr lvl="2"/>
            <a:r>
              <a:rPr lang="en-US" kern="0" dirty="0"/>
              <a:t>Vital systems for guest connectivity</a:t>
            </a:r>
          </a:p>
          <a:p>
            <a:pPr marL="184150" lvl="2" indent="0">
              <a:buFont typeface="Arial" pitchFamily="34" charset="0"/>
              <a:buNone/>
            </a:pPr>
            <a:endParaRPr lang="en-US" kern="0" dirty="0"/>
          </a:p>
        </p:txBody>
      </p:sp>
      <p:sp>
        <p:nvSpPr>
          <p:cNvPr id="12" name="Content Placeholder 2">
            <a:extLst>
              <a:ext uri="{FF2B5EF4-FFF2-40B4-BE49-F238E27FC236}">
                <a16:creationId xmlns:a16="http://schemas.microsoft.com/office/drawing/2014/main" id="{D20ED9DE-B981-2E86-BDC3-3CE30EB772B7}"/>
              </a:ext>
            </a:extLst>
          </p:cNvPr>
          <p:cNvSpPr txBox="1">
            <a:spLocks/>
          </p:cNvSpPr>
          <p:nvPr/>
        </p:nvSpPr>
        <p:spPr bwMode="auto">
          <a:xfrm>
            <a:off x="4581293" y="1447800"/>
            <a:ext cx="38100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r>
              <a:rPr lang="en-US" sz="1800" kern="0" dirty="0"/>
              <a:t>In a stadium, there are:</a:t>
            </a:r>
          </a:p>
          <a:p>
            <a:pPr lvl="2">
              <a:spcBef>
                <a:spcPts val="400"/>
              </a:spcBef>
            </a:pPr>
            <a:r>
              <a:rPr lang="en-US" kern="0" dirty="0"/>
              <a:t>Biz-critical systems for back-of-house operations (e.g., patron ticket validation, revenue generation)</a:t>
            </a:r>
          </a:p>
          <a:p>
            <a:pPr lvl="2">
              <a:spcBef>
                <a:spcPts val="400"/>
              </a:spcBef>
            </a:pPr>
            <a:r>
              <a:rPr lang="en-US" kern="0" dirty="0"/>
              <a:t>Vital systems for event-related crowd communications (e.g., replay stream)</a:t>
            </a:r>
          </a:p>
          <a:p>
            <a:pPr lvl="2">
              <a:spcBef>
                <a:spcPts val="400"/>
              </a:spcBef>
            </a:pPr>
            <a:r>
              <a:rPr lang="en-US" kern="0" dirty="0"/>
              <a:t>Important systems for patron connectivity</a:t>
            </a:r>
          </a:p>
        </p:txBody>
      </p:sp>
      <p:sp>
        <p:nvSpPr>
          <p:cNvPr id="13" name="Content Placeholder 2">
            <a:extLst>
              <a:ext uri="{FF2B5EF4-FFF2-40B4-BE49-F238E27FC236}">
                <a16:creationId xmlns:a16="http://schemas.microsoft.com/office/drawing/2014/main" id="{DF938AC3-A06F-2FEE-9D9A-64B9C6F81D22}"/>
              </a:ext>
            </a:extLst>
          </p:cNvPr>
          <p:cNvSpPr txBox="1">
            <a:spLocks/>
          </p:cNvSpPr>
          <p:nvPr/>
        </p:nvSpPr>
        <p:spPr bwMode="auto">
          <a:xfrm>
            <a:off x="4572000" y="3972622"/>
            <a:ext cx="3793699"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r>
              <a:rPr lang="en-US" sz="1800" kern="0" dirty="0"/>
              <a:t>In a factory, there are:</a:t>
            </a:r>
          </a:p>
          <a:p>
            <a:pPr lvl="2"/>
            <a:r>
              <a:rPr lang="en-US" kern="0" dirty="0"/>
              <a:t>Critical systems for person-down alerts</a:t>
            </a:r>
          </a:p>
          <a:p>
            <a:pPr lvl="2"/>
            <a:r>
              <a:rPr lang="en-US" kern="0" dirty="0"/>
              <a:t>Biz-critical systems for real-time automated manufacturing</a:t>
            </a:r>
          </a:p>
          <a:p>
            <a:pPr lvl="2"/>
            <a:r>
              <a:rPr lang="en-US" kern="0" dirty="0"/>
              <a:t>Important systems for non-real-time monitoring and other communications</a:t>
            </a:r>
          </a:p>
          <a:p>
            <a:pPr lvl="2"/>
            <a:endParaRPr lang="en-US" kern="0" dirty="0"/>
          </a:p>
          <a:p>
            <a:pPr lvl="2"/>
            <a:endParaRPr lang="en-US" kern="0" dirty="0"/>
          </a:p>
          <a:p>
            <a:pPr lvl="2"/>
            <a:endParaRPr lang="en-US" kern="0" dirty="0"/>
          </a:p>
          <a:p>
            <a:pPr marL="184150" lvl="2" indent="0">
              <a:buFont typeface="Arial" pitchFamily="34" charset="0"/>
              <a:buNone/>
            </a:pPr>
            <a:endParaRPr lang="en-US" kern="0" dirty="0"/>
          </a:p>
        </p:txBody>
      </p:sp>
    </p:spTree>
    <p:extLst>
      <p:ext uri="{BB962C8B-B14F-4D97-AF65-F5344CB8AC3E}">
        <p14:creationId xmlns:p14="http://schemas.microsoft.com/office/powerpoint/2010/main" val="3751710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Myth: STAs should not be able to be singled out for special treatment </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600200"/>
            <a:ext cx="7772400" cy="4495800"/>
          </a:xfrm>
        </p:spPr>
        <p:txBody>
          <a:bodyPr/>
          <a:lstStyle/>
          <a:p>
            <a:pPr lvl="1"/>
            <a:r>
              <a:rPr lang="en-US" b="0" dirty="0"/>
              <a:t>Reality: The previous use cases (and many others) have been addressed by a variety of enterprise features </a:t>
            </a:r>
            <a:r>
              <a:rPr lang="en-US" b="1" dirty="0"/>
              <a:t>over the past two decades </a:t>
            </a:r>
            <a:r>
              <a:rPr lang="en-US" dirty="0"/>
              <a:t>– STAs are </a:t>
            </a:r>
            <a:r>
              <a:rPr lang="en-US" i="1" dirty="0"/>
              <a:t>already</a:t>
            </a:r>
            <a:r>
              <a:rPr lang="en-US" dirty="0"/>
              <a:t> singled out for special treatment and for good reason; and those good reasons won’t go away</a:t>
            </a:r>
          </a:p>
          <a:p>
            <a:pPr lvl="1"/>
            <a:endParaRPr lang="en-US" dirty="0"/>
          </a:p>
          <a:p>
            <a:pPr lvl="1"/>
            <a:endParaRPr lang="en-US" dirty="0"/>
          </a:p>
          <a:p>
            <a:pPr lvl="1"/>
            <a:r>
              <a:rPr lang="en-US" dirty="0"/>
              <a:t>Meanwhile, some infrastructure vendors work with some client vendors to provide forward-looking features and a better experience in this environment; then later bring such features to 802.11 as part of a virtuous circle. </a:t>
            </a:r>
          </a:p>
          <a:p>
            <a:pPr lvl="2"/>
            <a:r>
              <a:rPr lang="en-US" dirty="0"/>
              <a:t>In fact, such standard-track features allow the wider community to </a:t>
            </a:r>
            <a:r>
              <a:rPr lang="en-US" b="1" dirty="0"/>
              <a:t>catch up </a:t>
            </a:r>
            <a:r>
              <a:rPr lang="en-US" dirty="0"/>
              <a:t>and </a:t>
            </a:r>
            <a:r>
              <a:rPr lang="en-US" b="1" dirty="0"/>
              <a:t>help each other</a:t>
            </a:r>
            <a:r>
              <a:rPr lang="en-US" dirty="0"/>
              <a:t>.</a:t>
            </a:r>
          </a:p>
          <a:p>
            <a:pPr lvl="1"/>
            <a:endParaRPr lang="en-US" dirty="0"/>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4</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530587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Enterprise Policy</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600200"/>
            <a:ext cx="7772400" cy="4495800"/>
          </a:xfrm>
        </p:spPr>
        <p:txBody>
          <a:bodyPr/>
          <a:lstStyle/>
          <a:p>
            <a:pPr lvl="1"/>
            <a:r>
              <a:rPr lang="en-US" sz="2000" b="0" dirty="0"/>
              <a:t>In a typical enterprise, the wireless link is one part of the network</a:t>
            </a:r>
          </a:p>
          <a:p>
            <a:pPr lvl="1"/>
            <a:r>
              <a:rPr lang="en-US" sz="2000" dirty="0"/>
              <a:t>Enterprise policy needs to be applied at the network level, and applies to every portion of the network (wireless, switching &amp; routing, SD-WAN, public cloud, </a:t>
            </a:r>
            <a:r>
              <a:rPr lang="en-US" sz="2000" dirty="0" err="1"/>
              <a:t>etc</a:t>
            </a:r>
            <a:r>
              <a:rPr lang="en-US" sz="2000" dirty="0"/>
              <a:t>)</a:t>
            </a:r>
          </a:p>
          <a:p>
            <a:pPr marL="527050" lvl="2" indent="-342900">
              <a:buFont typeface="+mj-lt"/>
              <a:buAutoNum type="arabicPeriod"/>
            </a:pPr>
            <a:r>
              <a:rPr lang="en-US" sz="2000" dirty="0"/>
              <a:t>Security policy</a:t>
            </a:r>
          </a:p>
          <a:p>
            <a:pPr marL="527050" lvl="2" indent="-342900">
              <a:buFont typeface="+mj-lt"/>
              <a:buAutoNum type="arabicPeriod"/>
            </a:pPr>
            <a:r>
              <a:rPr lang="en-US" sz="2000" dirty="0"/>
              <a:t>Flow policy</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5</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1056749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Security Policy is applied</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600200"/>
            <a:ext cx="7772400" cy="4495800"/>
          </a:xfrm>
        </p:spPr>
        <p:txBody>
          <a:bodyPr/>
          <a:lstStyle/>
          <a:p>
            <a:pPr lvl="1"/>
            <a:r>
              <a:rPr lang="en-US" b="0" dirty="0"/>
              <a:t>Enterprises are under continual attack by:</a:t>
            </a:r>
          </a:p>
          <a:p>
            <a:pPr lvl="2"/>
            <a:r>
              <a:rPr lang="en-US" b="0" dirty="0"/>
              <a:t>Nation-state actors (e.g., industrial espionage)</a:t>
            </a:r>
          </a:p>
          <a:p>
            <a:pPr lvl="2"/>
            <a:r>
              <a:rPr lang="en-US" dirty="0"/>
              <a:t>Hacking groups</a:t>
            </a:r>
            <a:r>
              <a:rPr lang="en-US" b="0" dirty="0"/>
              <a:t> (e.g., ransomware)</a:t>
            </a:r>
          </a:p>
          <a:p>
            <a:pPr lvl="2"/>
            <a:r>
              <a:rPr lang="en-US" dirty="0" err="1"/>
              <a:t>etc</a:t>
            </a:r>
            <a:endParaRPr lang="en-US" b="0" dirty="0"/>
          </a:p>
          <a:p>
            <a:pPr lvl="1"/>
            <a:r>
              <a:rPr lang="en-US" b="0" dirty="0"/>
              <a:t>As an example, for many enterprises, guest traffic must be tunneled directly from AP to a Wireless LAN Controller in the DMZ; so such traffic is </a:t>
            </a:r>
            <a:r>
              <a:rPr lang="en-US" b="0" i="1" dirty="0"/>
              <a:t>entirely</a:t>
            </a:r>
            <a:r>
              <a:rPr lang="en-US" b="0" dirty="0"/>
              <a:t> segregated from the intranet traffic</a:t>
            </a:r>
          </a:p>
          <a:p>
            <a:pPr lvl="1"/>
            <a:r>
              <a:rPr lang="en-US" dirty="0"/>
              <a:t>Given the prowess of the attackers and the costs of a successful attack, modern zero-trust architectures limit device access to only the required portions of the enterprise network, then continually profile devices for policy deviations to detect when and if they become compromised (i.e., trust-based access)</a:t>
            </a:r>
          </a:p>
          <a:p>
            <a:pPr lvl="2"/>
            <a:r>
              <a:rPr lang="en-US" dirty="0"/>
              <a:t>The Secure Group Tag (SGT) is a vital mechanism to indicate the privileges of the source within the network; another segregation tool is VLANs</a:t>
            </a:r>
          </a:p>
          <a:p>
            <a:pPr lvl="2"/>
            <a:r>
              <a:rPr lang="en-US" dirty="0"/>
              <a:t>For instance, one SGT/VLAN may be allocated to provide devices with the minimal access needed for remediation</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6</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1339377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The Traditional Solution</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600200"/>
            <a:ext cx="7772400" cy="4953000"/>
          </a:xfrm>
        </p:spPr>
        <p:txBody>
          <a:bodyPr/>
          <a:lstStyle/>
          <a:p>
            <a:pPr lvl="1"/>
            <a:r>
              <a:rPr lang="en-US" sz="1600" b="0" dirty="0"/>
              <a:t>In the early days of 802.11, both security and flow policy were applied via different SSIDs:</a:t>
            </a:r>
          </a:p>
          <a:p>
            <a:pPr lvl="2">
              <a:spcBef>
                <a:spcPts val="300"/>
              </a:spcBef>
            </a:pPr>
            <a:r>
              <a:rPr lang="en-US" sz="1400" dirty="0"/>
              <a:t>Mapped to different VLANs </a:t>
            </a:r>
          </a:p>
          <a:p>
            <a:pPr lvl="2">
              <a:spcBef>
                <a:spcPts val="300"/>
              </a:spcBef>
            </a:pPr>
            <a:r>
              <a:rPr lang="en-US" sz="1400" b="0" dirty="0"/>
              <a:t>… and with different security parameters </a:t>
            </a:r>
          </a:p>
          <a:p>
            <a:pPr lvl="2">
              <a:spcBef>
                <a:spcPts val="300"/>
              </a:spcBef>
            </a:pPr>
            <a:r>
              <a:rPr lang="en-US" sz="1400" dirty="0"/>
              <a:t>… with different EDCA parameters (or with limited access to ACs)</a:t>
            </a:r>
          </a:p>
          <a:p>
            <a:pPr lvl="1"/>
            <a:r>
              <a:rPr lang="en-US" sz="1600" b="0" dirty="0"/>
              <a:t>This remains a popular segmentation mechanism, but quickly becomes inadequate and inefficient:</a:t>
            </a:r>
          </a:p>
          <a:p>
            <a:pPr lvl="2">
              <a:spcBef>
                <a:spcPts val="300"/>
              </a:spcBef>
            </a:pPr>
            <a:r>
              <a:rPr lang="en-US" sz="1400" dirty="0"/>
              <a:t>Switches typically support ~4K VLANs (802.1Q) &amp; there are 64K SGTs, although practically we typically see more like 10-100 micro-segments (aka virtual networks) in use </a:t>
            </a:r>
          </a:p>
          <a:p>
            <a:pPr lvl="2">
              <a:spcBef>
                <a:spcPts val="300"/>
              </a:spcBef>
            </a:pPr>
            <a:r>
              <a:rPr lang="en-US" sz="1400" dirty="0"/>
              <a:t>Yet enabling more than a few SSIDs leads to undesirable wireless inefficiency …</a:t>
            </a:r>
          </a:p>
          <a:p>
            <a:pPr lvl="2">
              <a:spcBef>
                <a:spcPts val="300"/>
              </a:spcBef>
            </a:pPr>
            <a:r>
              <a:rPr lang="en-US" sz="1400" dirty="0"/>
              <a:t>… Multiple SSIDs produce multiple beacons and probe responses (especially at 2.4/5 GHz) – so SSID proliferation is not </a:t>
            </a:r>
            <a:r>
              <a:rPr lang="en-US" sz="1400" i="1" dirty="0"/>
              <a:t>best </a:t>
            </a:r>
            <a:r>
              <a:rPr lang="en-US" sz="1400" dirty="0"/>
              <a:t>practice</a:t>
            </a:r>
          </a:p>
          <a:p>
            <a:pPr lvl="2">
              <a:spcBef>
                <a:spcPts val="300"/>
              </a:spcBef>
            </a:pPr>
            <a:r>
              <a:rPr lang="en-US" sz="1400" b="0" dirty="0"/>
              <a:t>For instance, Wi-Fi </a:t>
            </a:r>
            <a:r>
              <a:rPr lang="en-US" sz="1400" b="0" dirty="0" err="1"/>
              <a:t>Passpoint</a:t>
            </a:r>
            <a:r>
              <a:rPr lang="en-US" sz="1400" b="0" dirty="0"/>
              <a:t> uses one SSID for all clients</a:t>
            </a:r>
          </a:p>
          <a:p>
            <a:pPr lvl="2"/>
            <a:r>
              <a:rPr lang="en-US" sz="1400" dirty="0"/>
              <a:t>The achievable QoS with this technique does not position us well for modern application flows like AR/VR or automated manufacturing</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7</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797311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Flow Policy - How Everything is Supposed to Work</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295399"/>
            <a:ext cx="8077200" cy="5180013"/>
          </a:xfrm>
        </p:spPr>
        <p:txBody>
          <a:bodyPr/>
          <a:lstStyle/>
          <a:p>
            <a:pPr lvl="1"/>
            <a:r>
              <a:rPr lang="en-US" sz="1600" dirty="0"/>
              <a:t>When the pipes are fat enough, the goal of the enterprise network is to deliver all traffic in a timely manner; and when the pipes are congested, the end-to-end service level agreement (E2ESLA) of biz-critical flows must be maintained as the first priority; then other flows after that.</a:t>
            </a:r>
          </a:p>
          <a:p>
            <a:pPr lvl="1"/>
            <a:r>
              <a:rPr lang="en-US" sz="1600" dirty="0"/>
              <a:t>Components of the solution</a:t>
            </a:r>
          </a:p>
          <a:p>
            <a:pPr lvl="2"/>
            <a:r>
              <a:rPr lang="en-US" sz="1400" dirty="0"/>
              <a:t>Endpoints categorize their traffic in accordance with enterprise </a:t>
            </a:r>
            <a:r>
              <a:rPr lang="en-US" sz="1400" b="1" dirty="0"/>
              <a:t>app</a:t>
            </a:r>
            <a:r>
              <a:rPr lang="en-US" sz="1400" dirty="0"/>
              <a:t> </a:t>
            </a:r>
            <a:r>
              <a:rPr lang="en-US" sz="1400" b="1" dirty="0"/>
              <a:t>&amp; user </a:t>
            </a:r>
            <a:r>
              <a:rPr lang="en-US" sz="1400" dirty="0"/>
              <a:t>priority</a:t>
            </a:r>
          </a:p>
          <a:p>
            <a:pPr lvl="3"/>
            <a:r>
              <a:rPr lang="en-US" sz="1200" dirty="0"/>
              <a:t>NOTE - Different apps are biz-critical in different settings (gaming in automated manufacturing vs dorm rooms) </a:t>
            </a:r>
          </a:p>
          <a:p>
            <a:pPr lvl="2"/>
            <a:r>
              <a:rPr lang="en-US" sz="1400" dirty="0"/>
              <a:t>… and mark &amp; map it following enterprise policies on </a:t>
            </a:r>
            <a:r>
              <a:rPr lang="en-US" sz="1400" b="1" dirty="0"/>
              <a:t>DSCP selection </a:t>
            </a:r>
            <a:r>
              <a:rPr lang="en-US" sz="1400" dirty="0"/>
              <a:t>&amp; </a:t>
            </a:r>
            <a:r>
              <a:rPr lang="en-US" sz="1400" b="1" dirty="0"/>
              <a:t>DSCP to UP mapping </a:t>
            </a:r>
          </a:p>
          <a:p>
            <a:pPr lvl="3"/>
            <a:r>
              <a:rPr lang="en-US" sz="1200" dirty="0"/>
              <a:t>NOTE - The treatment of any given DSCP is locally defined, guided by IETF RFC/ vendor recommendations/ local configuration. It is important to align DSCP of flows with configuration of router buffers (see example in backup); that is, proper DSCP marking is </a:t>
            </a:r>
            <a:r>
              <a:rPr lang="en-US" sz="1200" i="1" dirty="0"/>
              <a:t>dependent </a:t>
            </a:r>
            <a:r>
              <a:rPr lang="en-US" sz="1200" dirty="0"/>
              <a:t>on the local network policies.</a:t>
            </a:r>
          </a:p>
          <a:p>
            <a:pPr lvl="2"/>
            <a:r>
              <a:rPr lang="en-US" sz="1400" dirty="0"/>
              <a:t>Endpoints report the QoS Char. of QoS flows (IP tuple), so the enterprise network can perform: </a:t>
            </a:r>
          </a:p>
          <a:p>
            <a:pPr lvl="3"/>
            <a:r>
              <a:rPr lang="en-US" sz="1200" dirty="0"/>
              <a:t>Correct wireless scheduling </a:t>
            </a:r>
            <a:r>
              <a:rPr lang="en-US" sz="1200" i="1" dirty="0"/>
              <a:t>and </a:t>
            </a:r>
          </a:p>
          <a:p>
            <a:pPr lvl="3"/>
            <a:r>
              <a:rPr lang="en-US" sz="1200" dirty="0"/>
              <a:t>E2E reservations (for all chokepoints including wireless and SD-WAN)</a:t>
            </a:r>
          </a:p>
          <a:p>
            <a:pPr lvl="2"/>
            <a:r>
              <a:rPr lang="en-US" sz="1400" dirty="0"/>
              <a:t>All endpoints on a shared medium (e.g., wireless) enable/respect all flows by enterprise priority:</a:t>
            </a:r>
          </a:p>
          <a:p>
            <a:pPr lvl="3"/>
            <a:r>
              <a:rPr lang="en-US" sz="1200" dirty="0"/>
              <a:t>E.g., Support (and not disable) triggered access and respond with queued traffic according to enterprise policy (perhaps with new requirements on UORA(++) as a better safety valve than UL MU Disable)</a:t>
            </a:r>
          </a:p>
          <a:p>
            <a:pPr lvl="2"/>
            <a:r>
              <a:rPr lang="en-US" sz="1400" dirty="0"/>
              <a:t>Flow-aware (QoS-aware) Multi-AP Coordination </a:t>
            </a:r>
          </a:p>
          <a:p>
            <a:pPr lvl="3"/>
            <a:r>
              <a:rPr lang="en-US" sz="1200" dirty="0"/>
              <a:t>E.g., C-R-TWT; or sharing TXOPs via C-TDMA/C-SR with nearby APs that have more critical &amp; impending traffic, </a:t>
            </a:r>
            <a:r>
              <a:rPr lang="en-US" sz="1200" dirty="0" err="1"/>
              <a:t>etc</a:t>
            </a:r>
            <a:endParaRPr lang="en-US" sz="1200" dirty="0"/>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8</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7" name="Rectangle 6">
            <a:extLst>
              <a:ext uri="{FF2B5EF4-FFF2-40B4-BE49-F238E27FC236}">
                <a16:creationId xmlns:a16="http://schemas.microsoft.com/office/drawing/2014/main" id="{E68E224D-4E89-BF7F-C08A-C17CF417BD31}"/>
              </a:ext>
            </a:extLst>
          </p:cNvPr>
          <p:cNvSpPr/>
          <p:nvPr/>
        </p:nvSpPr>
        <p:spPr bwMode="auto">
          <a:xfrm>
            <a:off x="0" y="2819400"/>
            <a:ext cx="838200" cy="16002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i="0" u="none" strike="noStrike" cap="none" normalizeH="0" baseline="0" dirty="0">
                <a:ln>
                  <a:noFill/>
                </a:ln>
                <a:solidFill>
                  <a:schemeClr val="tx1"/>
                </a:solidFill>
                <a:effectLst/>
                <a:latin typeface="+mj-lt"/>
              </a:rPr>
              <a:t>e.g., WFA QoS </a:t>
            </a:r>
            <a:r>
              <a:rPr kumimoji="0" lang="en-US" sz="1000" i="0" u="none" strike="noStrike" cap="none" normalizeH="0" baseline="0" dirty="0" err="1">
                <a:ln>
                  <a:noFill/>
                </a:ln>
                <a:solidFill>
                  <a:schemeClr val="tx1"/>
                </a:solidFill>
                <a:effectLst/>
                <a:latin typeface="+mj-lt"/>
              </a:rPr>
              <a:t>Mgmt</a:t>
            </a:r>
            <a:r>
              <a:rPr kumimoji="0" lang="en-US" sz="1000" i="0" u="none" strike="noStrike" cap="none" normalizeH="0" baseline="0" dirty="0">
                <a:ln>
                  <a:noFill/>
                </a:ln>
                <a:solidFill>
                  <a:schemeClr val="tx1"/>
                </a:solidFill>
                <a:effectLst/>
                <a:latin typeface="+mj-lt"/>
              </a:rPr>
              <a:t> DSCP Policy &amp; QoS Mapping and/or SCS DSCP+UP counter-proposal</a:t>
            </a:r>
          </a:p>
        </p:txBody>
      </p:sp>
    </p:spTree>
    <p:extLst>
      <p:ext uri="{BB962C8B-B14F-4D97-AF65-F5344CB8AC3E}">
        <p14:creationId xmlns:p14="http://schemas.microsoft.com/office/powerpoint/2010/main" val="434278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a:xfrm>
            <a:off x="685800" y="685800"/>
            <a:ext cx="7772400" cy="379413"/>
          </a:xfrm>
        </p:spPr>
        <p:txBody>
          <a:bodyPr/>
          <a:lstStyle/>
          <a:p>
            <a:r>
              <a:rPr lang="en-US" sz="2000" dirty="0"/>
              <a:t>What Happens When Not Everything Works That Way?</a:t>
            </a:r>
            <a:br>
              <a:rPr lang="en-US" sz="2000" dirty="0"/>
            </a:br>
            <a:endParaRPr lang="en-US" sz="1600" dirty="0"/>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1066800" y="1295400"/>
            <a:ext cx="7543800" cy="5105400"/>
          </a:xfrm>
        </p:spPr>
        <p:txBody>
          <a:bodyPr/>
          <a:lstStyle/>
          <a:p>
            <a:pPr lvl="1"/>
            <a:r>
              <a:rPr lang="en-US" sz="1600" dirty="0"/>
              <a:t>Potential wireless problems</a:t>
            </a:r>
          </a:p>
          <a:p>
            <a:pPr lvl="2"/>
            <a:r>
              <a:rPr lang="en-US" sz="1400" dirty="0"/>
              <a:t>Endpoints don’t follow enterprise policy for treatment of flows: app priority too high/</a:t>
            </a:r>
            <a:r>
              <a:rPr lang="en-US" sz="1400" b="1" dirty="0"/>
              <a:t>low</a:t>
            </a:r>
            <a:r>
              <a:rPr lang="en-US" sz="1400" dirty="0"/>
              <a:t> or not sensitive to user, don’t mark DSCP correctly, or improperly map DSCP to UP</a:t>
            </a:r>
          </a:p>
          <a:p>
            <a:pPr lvl="2"/>
            <a:r>
              <a:rPr lang="en-US" sz="1400" b="0" dirty="0"/>
              <a:t>Not all endpoints support triggered access / </a:t>
            </a:r>
            <a:r>
              <a:rPr lang="en-US" sz="1400" dirty="0"/>
              <a:t>don’t respect R-TWT SPs</a:t>
            </a:r>
          </a:p>
          <a:p>
            <a:pPr lvl="1"/>
            <a:r>
              <a:rPr lang="en-US" sz="1600" dirty="0"/>
              <a:t>Then enterprise has to separate biz-critical flows from other flows, </a:t>
            </a:r>
            <a:r>
              <a:rPr lang="en-US" sz="1600" i="1" dirty="0"/>
              <a:t>at some level</a:t>
            </a:r>
          </a:p>
          <a:p>
            <a:pPr lvl="2"/>
            <a:r>
              <a:rPr lang="en-US" sz="1400" dirty="0"/>
              <a:t>If the enterprise cannot separate a device’s flow (fine-grained), then it has separate the device (coarse-grained) and/or the device’s AC(s) (medium-grained)</a:t>
            </a:r>
          </a:p>
          <a:p>
            <a:pPr lvl="2"/>
            <a:r>
              <a:rPr lang="en-US" sz="1400" dirty="0"/>
              <a:t>Approaches are limited by feature support of </a:t>
            </a:r>
            <a:r>
              <a:rPr lang="en-US" sz="1400" i="1" dirty="0"/>
              <a:t>most all </a:t>
            </a:r>
            <a:r>
              <a:rPr lang="en-US" sz="1400" dirty="0"/>
              <a:t>devices on the channel; so need to raise that support level </a:t>
            </a:r>
          </a:p>
          <a:p>
            <a:pPr lvl="2"/>
            <a:r>
              <a:rPr lang="en-US" sz="1400" dirty="0"/>
              <a:t>Separation via:</a:t>
            </a:r>
          </a:p>
          <a:p>
            <a:pPr lvl="3"/>
            <a:r>
              <a:rPr lang="en-US" sz="1200" dirty="0"/>
              <a:t>Orthogonal in frequency - channel separation (coarse-grained, strongest)</a:t>
            </a:r>
            <a:endParaRPr lang="en-US" sz="1000" dirty="0"/>
          </a:p>
          <a:p>
            <a:pPr lvl="3"/>
            <a:endParaRPr lang="en-US" sz="1200" dirty="0"/>
          </a:p>
          <a:p>
            <a:pPr lvl="3"/>
            <a:endParaRPr lang="en-US" sz="1600" dirty="0"/>
          </a:p>
          <a:p>
            <a:pPr lvl="3"/>
            <a:r>
              <a:rPr lang="en-US" sz="1200" dirty="0"/>
              <a:t>Limit maximum AC available to devices without biz-critical role (medium-grained, </a:t>
            </a:r>
            <a:br>
              <a:rPr lang="en-US" sz="1200" dirty="0"/>
            </a:br>
            <a:r>
              <a:rPr lang="en-US" sz="1200" dirty="0"/>
              <a:t>weaker)</a:t>
            </a:r>
          </a:p>
          <a:p>
            <a:pPr lvl="3"/>
            <a:endParaRPr lang="en-US" sz="1200" dirty="0"/>
          </a:p>
          <a:p>
            <a:pPr lvl="3"/>
            <a:endParaRPr lang="en-US" sz="1600" dirty="0"/>
          </a:p>
          <a:p>
            <a:pPr lvl="3"/>
            <a:r>
              <a:rPr lang="en-US" sz="1200" dirty="0"/>
              <a:t>Orthogonal in time - triggered access / R-TWT (fine-grained, strong)</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9</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6" name="Rectangle 5">
            <a:extLst>
              <a:ext uri="{FF2B5EF4-FFF2-40B4-BE49-F238E27FC236}">
                <a16:creationId xmlns:a16="http://schemas.microsoft.com/office/drawing/2014/main" id="{7AED436B-1263-2B3A-F7F6-DD3773902441}"/>
              </a:ext>
            </a:extLst>
          </p:cNvPr>
          <p:cNvSpPr/>
          <p:nvPr/>
        </p:nvSpPr>
        <p:spPr bwMode="auto">
          <a:xfrm>
            <a:off x="1447800" y="4191000"/>
            <a:ext cx="6019800" cy="381000"/>
          </a:xfrm>
          <a:prstGeom prst="rect">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US" sz="1100" dirty="0">
                <a:latin typeface="+mn-lt"/>
              </a:rPr>
              <a:t>Other </a:t>
            </a:r>
            <a:r>
              <a:rPr lang="en-US" sz="1100" b="0" dirty="0">
                <a:latin typeface="+mn-lt"/>
              </a:rPr>
              <a:t>endpoints</a:t>
            </a:r>
            <a:r>
              <a:rPr lang="en-US" sz="1100" dirty="0">
                <a:latin typeface="+mn-lt"/>
              </a:rPr>
              <a:t> </a:t>
            </a:r>
            <a:r>
              <a:rPr lang="en-US" sz="1100" b="0" dirty="0">
                <a:latin typeface="+mn-lt"/>
              </a:rPr>
              <a:t>are squeezed into the AP device’s other channels. </a:t>
            </a:r>
          </a:p>
        </p:txBody>
      </p:sp>
      <p:sp>
        <p:nvSpPr>
          <p:cNvPr id="7" name="Rectangle 6">
            <a:extLst>
              <a:ext uri="{FF2B5EF4-FFF2-40B4-BE49-F238E27FC236}">
                <a16:creationId xmlns:a16="http://schemas.microsoft.com/office/drawing/2014/main" id="{478CCE85-C43A-E594-AED4-4D0CDE02A830}"/>
              </a:ext>
            </a:extLst>
          </p:cNvPr>
          <p:cNvSpPr/>
          <p:nvPr/>
        </p:nvSpPr>
        <p:spPr bwMode="auto">
          <a:xfrm>
            <a:off x="1447800" y="5029200"/>
            <a:ext cx="6019800" cy="381000"/>
          </a:xfrm>
          <a:prstGeom prst="rect">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US" sz="1100" dirty="0">
                <a:latin typeface="+mn-lt"/>
              </a:rPr>
              <a:t>Since separation is device level not flow level, QoS traffic on devices that can never have high priority flows is disadvantaged </a:t>
            </a:r>
            <a:r>
              <a:rPr lang="en-US" sz="1100" dirty="0" err="1">
                <a:latin typeface="+mn-lt"/>
              </a:rPr>
              <a:t>wrt</a:t>
            </a:r>
            <a:r>
              <a:rPr lang="en-US" sz="1100" dirty="0">
                <a:latin typeface="+mn-lt"/>
              </a:rPr>
              <a:t> QoS traffic on devices that could have high priority flows. </a:t>
            </a:r>
            <a:endParaRPr lang="en-US" sz="1100" b="0" dirty="0">
              <a:latin typeface="+mn-lt"/>
            </a:endParaRPr>
          </a:p>
        </p:txBody>
      </p:sp>
      <p:sp>
        <p:nvSpPr>
          <p:cNvPr id="8" name="Rectangle 7">
            <a:extLst>
              <a:ext uri="{FF2B5EF4-FFF2-40B4-BE49-F238E27FC236}">
                <a16:creationId xmlns:a16="http://schemas.microsoft.com/office/drawing/2014/main" id="{76BAD7AE-C76E-D1DF-6832-5AEEE68E5CD1}"/>
              </a:ext>
            </a:extLst>
          </p:cNvPr>
          <p:cNvSpPr/>
          <p:nvPr/>
        </p:nvSpPr>
        <p:spPr bwMode="auto">
          <a:xfrm>
            <a:off x="1447800" y="5715000"/>
            <a:ext cx="6019800" cy="381000"/>
          </a:xfrm>
          <a:prstGeom prst="rect">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US" sz="1100" dirty="0">
                <a:latin typeface="+mn-lt"/>
              </a:rPr>
              <a:t>Endpoints that don’t support &amp; enable these features are squeezed </a:t>
            </a:r>
            <a:br>
              <a:rPr lang="en-US" sz="1100" dirty="0">
                <a:latin typeface="+mn-lt"/>
              </a:rPr>
            </a:br>
            <a:r>
              <a:rPr lang="en-US" sz="1100" dirty="0">
                <a:latin typeface="+mn-lt"/>
              </a:rPr>
              <a:t>into the AP device’s other channels.</a:t>
            </a:r>
          </a:p>
        </p:txBody>
      </p:sp>
      <p:sp>
        <p:nvSpPr>
          <p:cNvPr id="9" name="Speech Bubble: Rectangle 8">
            <a:extLst>
              <a:ext uri="{FF2B5EF4-FFF2-40B4-BE49-F238E27FC236}">
                <a16:creationId xmlns:a16="http://schemas.microsoft.com/office/drawing/2014/main" id="{305A818A-D499-9366-BC4D-DA7DEC6E529D}"/>
              </a:ext>
            </a:extLst>
          </p:cNvPr>
          <p:cNvSpPr/>
          <p:nvPr/>
        </p:nvSpPr>
        <p:spPr bwMode="auto">
          <a:xfrm>
            <a:off x="7620000" y="3581400"/>
            <a:ext cx="1524000" cy="2817813"/>
          </a:xfrm>
          <a:prstGeom prst="wedgeRectCallout">
            <a:avLst>
              <a:gd name="adj1" fmla="val -59519"/>
              <a:gd name="adj2" fmla="val -23478"/>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a:latin typeface="+mn-lt"/>
              </a:rPr>
              <a:t>EHT upgrades this: can add other </a:t>
            </a:r>
            <a:r>
              <a:rPr lang="en-US" sz="1050" b="0" dirty="0">
                <a:latin typeface="+mn-lt"/>
              </a:rPr>
              <a:t>endpoints</a:t>
            </a:r>
            <a:r>
              <a:rPr lang="en-US" sz="1050" dirty="0">
                <a:latin typeface="+mn-lt"/>
              </a:rPr>
              <a:t> to the dedicated channel if and while it is lightly loaded; but it </a:t>
            </a:r>
            <a:r>
              <a:rPr lang="en-US" sz="1050" b="0" dirty="0">
                <a:latin typeface="+mn-lt"/>
              </a:rPr>
              <a:t>takes ~10 sec to move endpoints to/from the dedicated channel so first there needs to be a clear sustained opportunity; during ephemeral opportunities, endpoints are still squeezed into the other channels</a:t>
            </a:r>
            <a:endParaRPr kumimoji="0" lang="en-US" sz="1050" i="0" u="none" strike="noStrike" cap="none" normalizeH="0" baseline="0" dirty="0">
              <a:ln>
                <a:noFill/>
              </a:ln>
              <a:solidFill>
                <a:schemeClr val="tx1"/>
              </a:solidFill>
              <a:effectLst/>
              <a:latin typeface="+mn-lt"/>
            </a:endParaRPr>
          </a:p>
        </p:txBody>
      </p:sp>
      <p:sp>
        <p:nvSpPr>
          <p:cNvPr id="10" name="Speech Bubble: Rectangle 9">
            <a:extLst>
              <a:ext uri="{FF2B5EF4-FFF2-40B4-BE49-F238E27FC236}">
                <a16:creationId xmlns:a16="http://schemas.microsoft.com/office/drawing/2014/main" id="{9274ACF0-2515-F72A-D117-C6E292213F2A}"/>
              </a:ext>
            </a:extLst>
          </p:cNvPr>
          <p:cNvSpPr/>
          <p:nvPr/>
        </p:nvSpPr>
        <p:spPr bwMode="auto">
          <a:xfrm>
            <a:off x="0" y="4267200"/>
            <a:ext cx="1219200" cy="2057400"/>
          </a:xfrm>
          <a:prstGeom prst="wedgeRectCallout">
            <a:avLst>
              <a:gd name="adj1" fmla="val 66792"/>
              <a:gd name="adj2" fmla="val 28794"/>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i="0" u="none" strike="noStrike" cap="none" normalizeH="0" baseline="0" dirty="0">
                <a:ln>
                  <a:noFill/>
                </a:ln>
                <a:solidFill>
                  <a:schemeClr val="tx1"/>
                </a:solidFill>
                <a:effectLst/>
                <a:latin typeface="+mn-lt"/>
              </a:rPr>
              <a:t>Broad respect for R-TWT would allow a channel with biz-critical flows to be safely shared with other endpoints; but ≥EHT, optional; so triggered access is better positioned</a:t>
            </a:r>
          </a:p>
        </p:txBody>
      </p:sp>
      <p:sp>
        <p:nvSpPr>
          <p:cNvPr id="11" name="Title 1">
            <a:extLst>
              <a:ext uri="{FF2B5EF4-FFF2-40B4-BE49-F238E27FC236}">
                <a16:creationId xmlns:a16="http://schemas.microsoft.com/office/drawing/2014/main" id="{0B881379-899C-761E-D304-CA1F45C87884}"/>
              </a:ext>
            </a:extLst>
          </p:cNvPr>
          <p:cNvSpPr txBox="1">
            <a:spLocks/>
          </p:cNvSpPr>
          <p:nvPr/>
        </p:nvSpPr>
        <p:spPr bwMode="auto">
          <a:xfrm>
            <a:off x="685800" y="990600"/>
            <a:ext cx="7772400" cy="22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a:lstStyle>
          <a:p>
            <a:r>
              <a:rPr lang="en-US" sz="1600" kern="0" dirty="0"/>
              <a:t>Answer: Endpoints without Biz-critical traffic suffer</a:t>
            </a:r>
          </a:p>
        </p:txBody>
      </p:sp>
    </p:spTree>
    <p:extLst>
      <p:ext uri="{BB962C8B-B14F-4D97-AF65-F5344CB8AC3E}">
        <p14:creationId xmlns:p14="http://schemas.microsoft.com/office/powerpoint/2010/main" val="478478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p:bld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60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2749</Words>
  <Application>Microsoft Office PowerPoint</Application>
  <PresentationFormat>On-screen Show (4:3)</PresentationFormat>
  <Paragraphs>235</Paragraphs>
  <Slides>15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802-11-Submission</vt:lpstr>
      <vt:lpstr>Overview of Enterprise Policy and Goals</vt:lpstr>
      <vt:lpstr>Motivation</vt:lpstr>
      <vt:lpstr>Flow Policy - Sample Enterprise Use Cases </vt:lpstr>
      <vt:lpstr>Myth: STAs should not be able to be singled out for special treatment </vt:lpstr>
      <vt:lpstr>Enterprise Policy</vt:lpstr>
      <vt:lpstr>Security Policy is applied</vt:lpstr>
      <vt:lpstr>The Traditional Solution</vt:lpstr>
      <vt:lpstr>Flow Policy - How Everything is Supposed to Work</vt:lpstr>
      <vt:lpstr>What Happens When Not Everything Works That Way? </vt:lpstr>
      <vt:lpstr>Summary</vt:lpstr>
      <vt:lpstr>Strawpoll</vt:lpstr>
      <vt:lpstr>Backup</vt:lpstr>
      <vt:lpstr>Flow Policy – The Basics</vt:lpstr>
      <vt:lpstr>When the Network Needs to Step In (High-Level) </vt:lpstr>
      <vt:lpstr>When the network needs to apply actual (or potential) policies,  collateral damage is caused, which we strive to minimize</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Enterprise Policy</dc:title>
  <dc:creator/>
  <cp:keywords>23/2029</cp:keywords>
  <cp:lastModifiedBy/>
  <cp:revision>6</cp:revision>
  <dcterms:created xsi:type="dcterms:W3CDTF">2011-09-19T06:02:14Z</dcterms:created>
  <dcterms:modified xsi:type="dcterms:W3CDTF">2024-01-18T16:10:32Z</dcterms:modified>
</cp:coreProperties>
</file>