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73" r:id="rId6"/>
    <p:sldId id="266" r:id="rId7"/>
    <p:sldId id="265" r:id="rId8"/>
    <p:sldId id="267" r:id="rId9"/>
    <p:sldId id="268" r:id="rId10"/>
    <p:sldId id="269" r:id="rId11"/>
    <p:sldId id="270" r:id="rId12"/>
    <p:sldId id="271" r:id="rId13"/>
    <p:sldId id="272" r:id="rId14"/>
    <p:sldId id="26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830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3543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2345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055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45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72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Vishnu Ratnam, Samsung</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Vishnu Ratnam, Samsung</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Vishnu Ratnam, Samsung</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Considerations for DSO Sub-band switch delay</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a:t>:</a:t>
            </a:r>
            <a:r>
              <a:rPr lang="en-GB" sz="1500" b="0"/>
              <a:t> 2023-11-10</a:t>
            </a:r>
            <a:endParaRPr lang="en-GB" sz="1500" b="0" dirty="0"/>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Vishnu Ratnam,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3072181"/>
              </p:ext>
            </p:extLst>
          </p:nvPr>
        </p:nvGraphicFramePr>
        <p:xfrm>
          <a:off x="745331" y="3325415"/>
          <a:ext cx="7654529" cy="2008585"/>
        </p:xfrm>
        <a:graphic>
          <a:graphicData uri="http://schemas.openxmlformats.org/presentationml/2006/ole">
            <mc:AlternateContent xmlns:mc="http://schemas.openxmlformats.org/markup-compatibility/2006">
              <mc:Choice xmlns:v="urn:schemas-microsoft-com:vml" Requires="v">
                <p:oleObj name="Document" r:id="rId3" imgW="10429873" imgH="2745371" progId="Word.Document.8">
                  <p:embed/>
                </p:oleObj>
              </mc:Choice>
              <mc:Fallback>
                <p:oleObj name="Document" r:id="rId3" imgW="10429873" imgH="2745371" progId="Word.Document.8">
                  <p:embed/>
                  <p:pic>
                    <p:nvPicPr>
                      <p:cNvPr id="0" name="Picture 3"/>
                      <p:cNvPicPr>
                        <a:picLocks noChangeAspect="1" noChangeArrowheads="1"/>
                      </p:cNvPicPr>
                      <p:nvPr/>
                    </p:nvPicPr>
                    <p:blipFill>
                      <a:blip r:embed="rId4"/>
                      <a:srcRect/>
                      <a:stretch>
                        <a:fillRect/>
                      </a:stretch>
                    </p:blipFill>
                    <p:spPr bwMode="auto">
                      <a:xfrm>
                        <a:off x="745331" y="3325415"/>
                        <a:ext cx="7654529" cy="200858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solutions</a:t>
            </a:r>
            <a:endParaRPr lang="en-GB" dirty="0"/>
          </a:p>
        </p:txBody>
      </p:sp>
      <p:sp>
        <p:nvSpPr>
          <p:cNvPr id="3" name="Content Placeholder 2"/>
          <p:cNvSpPr>
            <a:spLocks noGrp="1"/>
          </p:cNvSpPr>
          <p:nvPr>
            <p:ph idx="1"/>
          </p:nvPr>
        </p:nvSpPr>
        <p:spPr>
          <a:xfrm>
            <a:off x="685801" y="1524000"/>
            <a:ext cx="7770813" cy="4418014"/>
          </a:xfrm>
        </p:spPr>
        <p:txBody>
          <a:bodyPr/>
          <a:lstStyle/>
          <a:p>
            <a:pPr marL="285750" indent="-285750" algn="just">
              <a:buFont typeface="Arial" panose="020B0604020202020204" pitchFamily="34" charset="0"/>
              <a:buChar char="•"/>
            </a:pPr>
            <a:r>
              <a:rPr lang="en-US" sz="1500" dirty="0"/>
              <a:t>All DSO STAs served in a TXOP are provided indication in the same SBS IC frame. </a:t>
            </a:r>
          </a:p>
          <a:p>
            <a:pPr marL="285750" indent="-285750" algn="just">
              <a:buFont typeface="Arial" panose="020B0604020202020204" pitchFamily="34" charset="0"/>
              <a:buChar char="•"/>
            </a:pPr>
            <a:r>
              <a:rPr lang="en-US" sz="1500" dirty="0"/>
              <a:t>Medium is reserved (for the maximum of the sub-band switching delays) by using a new PHY padding or a new post-FCS padding field. [Needs spec changes]</a:t>
            </a:r>
          </a:p>
          <a:p>
            <a:pPr marL="285750" indent="-285750" algn="just">
              <a:buFont typeface="Arial" panose="020B0604020202020204" pitchFamily="34" charset="0"/>
              <a:buChar char="•"/>
            </a:pPr>
            <a:r>
              <a:rPr lang="en-US" sz="1500" dirty="0"/>
              <a:t>SBS IC frame solicits an ACK from all the DSO STAs.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10" name="Picture 9">
            <a:extLst>
              <a:ext uri="{FF2B5EF4-FFF2-40B4-BE49-F238E27FC236}">
                <a16:creationId xmlns:a16="http://schemas.microsoft.com/office/drawing/2014/main" id="{316593FF-F477-2113-958D-E0ED405740F1}"/>
              </a:ext>
            </a:extLst>
          </p:cNvPr>
          <p:cNvPicPr>
            <a:picLocks noChangeAspect="1"/>
          </p:cNvPicPr>
          <p:nvPr/>
        </p:nvPicPr>
        <p:blipFill>
          <a:blip r:embed="rId3"/>
          <a:stretch>
            <a:fillRect/>
          </a:stretch>
        </p:blipFill>
        <p:spPr>
          <a:xfrm>
            <a:off x="462756" y="3461624"/>
            <a:ext cx="8376444" cy="2177176"/>
          </a:xfrm>
          <a:prstGeom prst="rect">
            <a:avLst/>
          </a:prstGeom>
        </p:spPr>
      </p:pic>
    </p:spTree>
    <p:extLst>
      <p:ext uri="{BB962C8B-B14F-4D97-AF65-F5344CB8AC3E}">
        <p14:creationId xmlns:p14="http://schemas.microsoft.com/office/powerpoint/2010/main" val="36170416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in an example scenario</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Consider AP wins a TXOP of duration 2.5ms with the TXOP bandwidth being 160MHz.</a:t>
                </a:r>
              </a:p>
              <a:p>
                <a:pPr marL="171450" indent="-171450" algn="just">
                  <a:buFont typeface="Arial" panose="020B0604020202020204" pitchFamily="34" charset="0"/>
                  <a:buChar char="•"/>
                </a:pPr>
                <a:r>
                  <a:rPr lang="en-US" sz="1500" dirty="0"/>
                  <a:t>Let us assume the AP intends to serve 6 DSO-capable 80MHz STAs within the TXOP in the secondary 80MHz channel as illustrated below. The primary 80MHz may be used to serve non-DSO devices within the TXOP.</a:t>
                </a:r>
              </a:p>
              <a:p>
                <a:pPr marL="171450" indent="-171450" algn="just">
                  <a:buFont typeface="Arial" panose="020B0604020202020204" pitchFamily="34" charset="0"/>
                  <a:buChar char="•"/>
                </a:pPr>
                <a:r>
                  <a:rPr lang="en-US" sz="1500" dirty="0"/>
                  <a:t>We assume the STAs have Channel Switch Times of </a:t>
                </a:r>
                <a14:m>
                  <m:oMath xmlns:m="http://schemas.openxmlformats.org/officeDocument/2006/math">
                    <m:r>
                      <a:rPr lang="en-US" sz="1500" b="0" i="0" smtClean="0">
                        <a:latin typeface="Cambria Math" panose="02040503050406030204" pitchFamily="18" charset="0"/>
                      </a:rPr>
                      <m:t>{0, 16, 128, 32, 64, 32}</m:t>
                    </m:r>
                    <m:r>
                      <a:rPr lang="en-US" sz="1500" b="0" i="1" smtClean="0">
                        <a:latin typeface="Cambria Math" panose="02040503050406030204" pitchFamily="18" charset="0"/>
                      </a:rPr>
                      <m:t>𝜇</m:t>
                    </m:r>
                  </m:oMath>
                </a14:m>
                <a:r>
                  <a:rPr lang="en-US" sz="1500" dirty="0"/>
                  <a:t>s, respectively.</a:t>
                </a:r>
              </a:p>
              <a:p>
                <a:pPr marL="171450" indent="-171450" algn="just">
                  <a:buFont typeface="Arial" panose="020B0604020202020204" pitchFamily="34" charset="0"/>
                  <a:buChar char="•"/>
                </a:pPr>
                <a:r>
                  <a:rPr lang="en-US" sz="1500" dirty="0"/>
                  <a:t>We assume the SBS IC frame is transmitted with a data rate of 6Mbps. We assume the fields of SBS IC can be comparable in size to MU-RTS frame.</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7" name="Group 6">
            <a:extLst>
              <a:ext uri="{FF2B5EF4-FFF2-40B4-BE49-F238E27FC236}">
                <a16:creationId xmlns:a16="http://schemas.microsoft.com/office/drawing/2014/main" id="{592F55CA-1EA7-66EC-DACC-EA519666A9C4}"/>
              </a:ext>
            </a:extLst>
          </p:cNvPr>
          <p:cNvGrpSpPr/>
          <p:nvPr/>
        </p:nvGrpSpPr>
        <p:grpSpPr>
          <a:xfrm>
            <a:off x="666207" y="4406322"/>
            <a:ext cx="5181600" cy="1401328"/>
            <a:chOff x="1524000" y="2133600"/>
            <a:chExt cx="5181600" cy="1401328"/>
          </a:xfrm>
        </p:grpSpPr>
        <p:sp>
          <p:nvSpPr>
            <p:cNvPr id="8" name="TextBox 7">
              <a:extLst>
                <a:ext uri="{FF2B5EF4-FFF2-40B4-BE49-F238E27FC236}">
                  <a16:creationId xmlns:a16="http://schemas.microsoft.com/office/drawing/2014/main" id="{EA485D52-E059-88E2-51E4-4F107EAC76FD}"/>
                </a:ext>
              </a:extLst>
            </p:cNvPr>
            <p:cNvSpPr txBox="1"/>
            <p:nvPr/>
          </p:nvSpPr>
          <p:spPr>
            <a:xfrm>
              <a:off x="2286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STA1</a:t>
              </a:r>
            </a:p>
          </p:txBody>
        </p:sp>
        <p:sp>
          <p:nvSpPr>
            <p:cNvPr id="9" name="TextBox 8">
              <a:extLst>
                <a:ext uri="{FF2B5EF4-FFF2-40B4-BE49-F238E27FC236}">
                  <a16:creationId xmlns:a16="http://schemas.microsoft.com/office/drawing/2014/main" id="{9D4E7D2B-0DB5-5F1C-6B56-F7DC4C85F4A3}"/>
                </a:ext>
              </a:extLst>
            </p:cNvPr>
            <p:cNvSpPr txBox="1"/>
            <p:nvPr/>
          </p:nvSpPr>
          <p:spPr>
            <a:xfrm>
              <a:off x="2286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STA2</a:t>
              </a:r>
            </a:p>
          </p:txBody>
        </p:sp>
        <p:sp>
          <p:nvSpPr>
            <p:cNvPr id="10" name="TextBox 9">
              <a:extLst>
                <a:ext uri="{FF2B5EF4-FFF2-40B4-BE49-F238E27FC236}">
                  <a16:creationId xmlns:a16="http://schemas.microsoft.com/office/drawing/2014/main" id="{2C966593-158C-9028-1AB1-93C2F00FE775}"/>
                </a:ext>
              </a:extLst>
            </p:cNvPr>
            <p:cNvSpPr txBox="1"/>
            <p:nvPr/>
          </p:nvSpPr>
          <p:spPr>
            <a:xfrm>
              <a:off x="3810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STA3</a:t>
              </a:r>
            </a:p>
          </p:txBody>
        </p:sp>
        <p:sp>
          <p:nvSpPr>
            <p:cNvPr id="11" name="TextBox 10">
              <a:extLst>
                <a:ext uri="{FF2B5EF4-FFF2-40B4-BE49-F238E27FC236}">
                  <a16:creationId xmlns:a16="http://schemas.microsoft.com/office/drawing/2014/main" id="{152D6FA1-D2D8-6B89-4FD4-718B1978446D}"/>
                </a:ext>
              </a:extLst>
            </p:cNvPr>
            <p:cNvSpPr txBox="1"/>
            <p:nvPr/>
          </p:nvSpPr>
          <p:spPr>
            <a:xfrm>
              <a:off x="3810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STA4</a:t>
              </a:r>
            </a:p>
          </p:txBody>
        </p:sp>
        <p:sp>
          <p:nvSpPr>
            <p:cNvPr id="12" name="TextBox 11">
              <a:extLst>
                <a:ext uri="{FF2B5EF4-FFF2-40B4-BE49-F238E27FC236}">
                  <a16:creationId xmlns:a16="http://schemas.microsoft.com/office/drawing/2014/main" id="{46931BE2-62EF-6BEF-08B5-72361C081E58}"/>
                </a:ext>
              </a:extLst>
            </p:cNvPr>
            <p:cNvSpPr txBox="1"/>
            <p:nvPr/>
          </p:nvSpPr>
          <p:spPr>
            <a:xfrm>
              <a:off x="5334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STA5</a:t>
              </a:r>
            </a:p>
          </p:txBody>
        </p:sp>
        <p:sp>
          <p:nvSpPr>
            <p:cNvPr id="13" name="TextBox 12">
              <a:extLst>
                <a:ext uri="{FF2B5EF4-FFF2-40B4-BE49-F238E27FC236}">
                  <a16:creationId xmlns:a16="http://schemas.microsoft.com/office/drawing/2014/main" id="{93572310-78FF-1A83-DBD0-46735CF5C2DD}"/>
                </a:ext>
              </a:extLst>
            </p:cNvPr>
            <p:cNvSpPr txBox="1"/>
            <p:nvPr/>
          </p:nvSpPr>
          <p:spPr>
            <a:xfrm>
              <a:off x="5334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STA6</a:t>
              </a:r>
            </a:p>
          </p:txBody>
        </p:sp>
        <p:cxnSp>
          <p:nvCxnSpPr>
            <p:cNvPr id="14" name="Straight Arrow Connector 13">
              <a:extLst>
                <a:ext uri="{FF2B5EF4-FFF2-40B4-BE49-F238E27FC236}">
                  <a16:creationId xmlns:a16="http://schemas.microsoft.com/office/drawing/2014/main" id="{A260B4DC-6FCC-BFAC-6699-DE9E293BAC2A}"/>
                </a:ext>
              </a:extLst>
            </p:cNvPr>
            <p:cNvCxnSpPr/>
            <p:nvPr/>
          </p:nvCxnSpPr>
          <p:spPr bwMode="auto">
            <a:xfrm>
              <a:off x="2286000" y="3399861"/>
              <a:ext cx="4419600"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15" name="TextBox 14">
              <a:extLst>
                <a:ext uri="{FF2B5EF4-FFF2-40B4-BE49-F238E27FC236}">
                  <a16:creationId xmlns:a16="http://schemas.microsoft.com/office/drawing/2014/main" id="{EC4A4FF3-32CB-CE7D-0AAC-3FE672170508}"/>
                </a:ext>
              </a:extLst>
            </p:cNvPr>
            <p:cNvSpPr txBox="1"/>
            <p:nvPr/>
          </p:nvSpPr>
          <p:spPr>
            <a:xfrm>
              <a:off x="3729038" y="3288707"/>
              <a:ext cx="1081087" cy="246221"/>
            </a:xfrm>
            <a:prstGeom prst="rect">
              <a:avLst/>
            </a:prstGeom>
            <a:solidFill>
              <a:schemeClr val="bg1"/>
            </a:solidFill>
          </p:spPr>
          <p:txBody>
            <a:bodyPr wrap="square" rtlCol="0">
              <a:spAutoFit/>
            </a:bodyPr>
            <a:lstStyle/>
            <a:p>
              <a:pPr algn="ctr"/>
              <a:r>
                <a:rPr lang="en-US" sz="1000" dirty="0">
                  <a:solidFill>
                    <a:sysClr val="windowText" lastClr="000000"/>
                  </a:solidFill>
                </a:rPr>
                <a:t>TXOP duration</a:t>
              </a:r>
            </a:p>
          </p:txBody>
        </p:sp>
        <p:sp>
          <p:nvSpPr>
            <p:cNvPr id="16" name="TextBox 15">
              <a:extLst>
                <a:ext uri="{FF2B5EF4-FFF2-40B4-BE49-F238E27FC236}">
                  <a16:creationId xmlns:a16="http://schemas.microsoft.com/office/drawing/2014/main" id="{90C8D967-3C48-5CCF-8B83-ED8B27E7CED3}"/>
                </a:ext>
              </a:extLst>
            </p:cNvPr>
            <p:cNvSpPr txBox="1"/>
            <p:nvPr/>
          </p:nvSpPr>
          <p:spPr>
            <a:xfrm>
              <a:off x="2286000" y="2685138"/>
              <a:ext cx="4419600" cy="553998"/>
            </a:xfrm>
            <a:prstGeom prst="rect">
              <a:avLst/>
            </a:prstGeom>
            <a:noFill/>
            <a:ln>
              <a:solidFill>
                <a:schemeClr val="tx1"/>
              </a:solidFill>
            </a:ln>
          </p:spPr>
          <p:txBody>
            <a:bodyPr wrap="square" rtlCol="0">
              <a:spAutoFit/>
            </a:bodyPr>
            <a:lstStyle/>
            <a:p>
              <a:pPr algn="ctr"/>
              <a:endParaRPr lang="en-US" sz="1000" dirty="0">
                <a:solidFill>
                  <a:sysClr val="windowText" lastClr="000000"/>
                </a:solidFill>
              </a:endParaRPr>
            </a:p>
            <a:p>
              <a:pPr algn="ctr"/>
              <a:r>
                <a:rPr lang="en-US" sz="1000" dirty="0">
                  <a:solidFill>
                    <a:sysClr val="windowText" lastClr="000000"/>
                  </a:solidFill>
                </a:rPr>
                <a:t>Non-DSO STAs</a:t>
              </a:r>
            </a:p>
            <a:p>
              <a:pPr algn="ctr"/>
              <a:endParaRPr lang="en-US" sz="1000" dirty="0">
                <a:solidFill>
                  <a:sysClr val="windowText" lastClr="000000"/>
                </a:solidFill>
              </a:endParaRPr>
            </a:p>
          </p:txBody>
        </p:sp>
        <p:sp>
          <p:nvSpPr>
            <p:cNvPr id="17" name="TextBox 16">
              <a:extLst>
                <a:ext uri="{FF2B5EF4-FFF2-40B4-BE49-F238E27FC236}">
                  <a16:creationId xmlns:a16="http://schemas.microsoft.com/office/drawing/2014/main" id="{413F8D05-22FD-036B-0D45-3FE1E961C9C6}"/>
                </a:ext>
              </a:extLst>
            </p:cNvPr>
            <p:cNvSpPr txBox="1"/>
            <p:nvPr/>
          </p:nvSpPr>
          <p:spPr>
            <a:xfrm>
              <a:off x="1524000" y="2762082"/>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Primary 80MHz</a:t>
              </a:r>
            </a:p>
          </p:txBody>
        </p:sp>
        <p:sp>
          <p:nvSpPr>
            <p:cNvPr id="18" name="TextBox 17">
              <a:extLst>
                <a:ext uri="{FF2B5EF4-FFF2-40B4-BE49-F238E27FC236}">
                  <a16:creationId xmlns:a16="http://schemas.microsoft.com/office/drawing/2014/main" id="{2D5BAB9D-D467-904F-7727-214B433001FF}"/>
                </a:ext>
              </a:extLst>
            </p:cNvPr>
            <p:cNvSpPr txBox="1"/>
            <p:nvPr/>
          </p:nvSpPr>
          <p:spPr>
            <a:xfrm>
              <a:off x="1524000" y="2160367"/>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Secondary 80MHz</a:t>
              </a:r>
            </a:p>
          </p:txBody>
        </p:sp>
      </p:grpSp>
      <mc:AlternateContent xmlns:mc="http://schemas.openxmlformats.org/markup-compatibility/2006" xmlns:a14="http://schemas.microsoft.com/office/drawing/2010/main">
        <mc:Choice Requires="a14">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266807">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Time (</a:t>
                          </a:r>
                          <a14:m>
                            <m:oMath xmlns:m="http://schemas.openxmlformats.org/officeDocument/2006/math">
                              <m:r>
                                <a:rPr lang="en-US" sz="1200" b="1" i="1" smtClean="0">
                                  <a:solidFill>
                                    <a:sysClr val="windowText" lastClr="000000"/>
                                  </a:solidFill>
                                  <a:latin typeface="Cambria Math" panose="02040503050406030204" pitchFamily="18" charset="0"/>
                                </a:rPr>
                                <m:t>𝝁</m:t>
                              </m:r>
                            </m:oMath>
                          </a14:m>
                          <a:r>
                            <a:rPr lang="en-US" sz="1200" dirty="0">
                              <a:solidFill>
                                <a:sysClr val="windowText" lastClr="000000"/>
                              </a:solidFill>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4902151"/>
                      </a:ext>
                    </a:extLst>
                  </a:tr>
                  <a:tr h="266807">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66807">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66807">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66807">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66807">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Choice>
        <mc:Fallback xmlns="">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457200">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28409" t="-1333" r="-2273" b="-310667"/>
                          </a:stretch>
                        </a:blipFill>
                      </a:tcPr>
                    </a:tc>
                    <a:extLst>
                      <a:ext uri="{0D108BD9-81ED-4DB2-BD59-A6C34878D82A}">
                        <a16:rowId xmlns:a16="http://schemas.microsoft.com/office/drawing/2014/main" val="604902151"/>
                      </a:ext>
                    </a:extLst>
                  </a:tr>
                  <a:tr h="274320">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74320">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74320">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74320">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74320">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Fallback>
      </mc:AlternateContent>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results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228600" indent="-228600" algn="just">
                  <a:buFont typeface="+mj-lt"/>
                  <a:buAutoNum type="arabicPeriod"/>
                </a:pPr>
                <a:r>
                  <a:rPr lang="en-US" sz="1500" b="1" dirty="0"/>
                  <a:t>Proposed, Example 1:</a:t>
                </a:r>
                <a:r>
                  <a:rPr lang="en-US" sz="1500" dirty="0"/>
                  <a:t> SBS IC carries indication for all DSO STAs 1-6. Medium is reserved by a follow-up frame that serves data to other STAs.</a:t>
                </a:r>
              </a:p>
              <a:p>
                <a:pPr marL="685800" lvl="1" indent="-228600" algn="just">
                  <a:buFont typeface="Arial" panose="020B0604020202020204" pitchFamily="34" charset="0"/>
                  <a:buChar char="•"/>
                </a:pPr>
                <a:r>
                  <a:rPr lang="en-US" dirty="0"/>
                  <a:t>Overhead = Duration of SBS IC + SIFS: </a:t>
                </a:r>
                <a14:m>
                  <m:oMath xmlns:m="http://schemas.openxmlformats.org/officeDocument/2006/math">
                    <m:r>
                      <a:rPr lang="en-US" i="1">
                        <a:latin typeface="Cambria Math" panose="02040503050406030204" pitchFamily="18" charset="0"/>
                      </a:rPr>
                      <m:t>1</m:t>
                    </m:r>
                    <m:r>
                      <a:rPr lang="en-US" b="0" i="1" smtClean="0">
                        <a:latin typeface="Cambria Math" panose="02040503050406030204" pitchFamily="18" charset="0"/>
                      </a:rPr>
                      <m:t>07.35</m:t>
                    </m:r>
                    <m:r>
                      <a:rPr lang="en-US" b="0" i="1" smtClean="0">
                        <a:latin typeface="Cambria Math" panose="02040503050406030204" pitchFamily="18" charset="0"/>
                      </a:rPr>
                      <m:t>𝜇</m:t>
                    </m:r>
                  </m:oMath>
                </a14:m>
                <a:r>
                  <a:rPr lang="en-US" dirty="0"/>
                  <a:t>s. (4.3% of TXOP)</a:t>
                </a:r>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r>
                  <a:rPr lang="en-US" sz="1200" dirty="0">
                    <a:solidFill>
                      <a:schemeClr val="tx1"/>
                    </a:solidFill>
                  </a:rPr>
                  <a:t>Note: Here SBS IC duration = PHY header + MAC header + Common Info + 6*User Info + FCS</a:t>
                </a:r>
                <a:endParaRPr lang="en-US" sz="1200" b="1" dirty="0"/>
              </a:p>
              <a:p>
                <a:pPr marL="228600" indent="-228600" algn="just">
                  <a:buFont typeface="+mj-lt"/>
                  <a:buAutoNum type="arabicPeriod"/>
                </a:pPr>
                <a:r>
                  <a:rPr lang="en-US" sz="1500" b="1" dirty="0"/>
                  <a:t>Proposed, Example 2:</a:t>
                </a:r>
                <a:r>
                  <a:rPr lang="en-US" sz="1500" dirty="0"/>
                  <a:t> SBS IC1 carries indication for STAs 1-2. Medium is reserved by a follow-up SBS IC2 frame meant for STAs served later (STAs 3-6).</a:t>
                </a:r>
              </a:p>
              <a:p>
                <a:pPr marL="685800" lvl="1" indent="-228600" algn="just">
                  <a:buFont typeface="Arial" panose="020B0604020202020204" pitchFamily="34" charset="0"/>
                  <a:buChar char="•"/>
                </a:pPr>
                <a:r>
                  <a:rPr lang="en-US" dirty="0"/>
                  <a:t>Overhead = Duration of SBS IC1 + SIFS + SBS IC2: </a:t>
                </a:r>
                <a14:m>
                  <m:oMath xmlns:m="http://schemas.openxmlformats.org/officeDocument/2006/math">
                    <m:r>
                      <a:rPr lang="en-US" i="1">
                        <a:latin typeface="Cambria Math" panose="02040503050406030204" pitchFamily="18" charset="0"/>
                      </a:rPr>
                      <m:t>1</m:t>
                    </m:r>
                    <m:r>
                      <a:rPr lang="en-US" b="0" i="1" smtClean="0">
                        <a:latin typeface="Cambria Math" panose="02040503050406030204" pitchFamily="18" charset="0"/>
                      </a:rPr>
                      <m:t>44.68</m:t>
                    </m:r>
                    <m:r>
                      <a:rPr lang="en-US" b="0" i="1" smtClean="0">
                        <a:latin typeface="Cambria Math" panose="02040503050406030204" pitchFamily="18" charset="0"/>
                      </a:rPr>
                      <m:t>𝜇</m:t>
                    </m:r>
                  </m:oMath>
                </a14:m>
                <a:r>
                  <a:rPr lang="en-US" dirty="0"/>
                  <a:t>s. (5.8% of TXOP)</a:t>
                </a:r>
              </a:p>
              <a:p>
                <a:pPr marL="685800" lvl="1" indent="-228600" algn="just">
                  <a:buFont typeface="Arial" panose="020B0604020202020204" pitchFamily="34" charset="0"/>
                  <a:buChar char="•"/>
                </a:pPr>
                <a:endParaRPr lang="en-US" dirty="0"/>
              </a:p>
              <a:p>
                <a:pPr marL="457200" lvl="1" indent="0" algn="just"/>
                <a:endParaRPr lang="en-US" sz="1100" dirty="0"/>
              </a:p>
              <a:p>
                <a:pPr marL="457200" lvl="1" indent="0" algn="just"/>
                <a:endParaRPr lang="en-US" sz="600" dirty="0"/>
              </a:p>
              <a:p>
                <a:pPr marL="228600" indent="-228600" algn="just">
                  <a:buFont typeface="+mj-lt"/>
                  <a:buAutoNum type="arabicPeriod"/>
                </a:pPr>
                <a:r>
                  <a:rPr lang="en-US" sz="1500" b="1" dirty="0"/>
                  <a:t>Alternative:</a:t>
                </a:r>
                <a:r>
                  <a:rPr lang="en-US" sz="1500" dirty="0"/>
                  <a:t> SBS IC carries indication for all DSO STAs 1-6. Post FCS-padding of 128</a:t>
                </a:r>
                <a14:m>
                  <m:oMath xmlns:m="http://schemas.openxmlformats.org/officeDocument/2006/math">
                    <m:r>
                      <a:rPr lang="en-US" sz="1500" b="1" i="1" smtClean="0">
                        <a:latin typeface="Cambria Math" panose="02040503050406030204" pitchFamily="18" charset="0"/>
                      </a:rPr>
                      <m:t>𝝁</m:t>
                    </m:r>
                  </m:oMath>
                </a14:m>
                <a:r>
                  <a:rPr lang="en-US" sz="1500" dirty="0"/>
                  <a:t>s is used. ACK solicited from DSO STAs.</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i="1" dirty="0" smtClean="0">
                        <a:latin typeface="Cambria Math" panose="02040503050406030204" pitchFamily="18" charset="0"/>
                      </a:rPr>
                      <m:t>2</m:t>
                    </m:r>
                    <m:r>
                      <a:rPr lang="en-US" b="0" i="1" dirty="0" smtClean="0">
                        <a:latin typeface="Cambria Math" panose="02040503050406030204" pitchFamily="18" charset="0"/>
                      </a:rPr>
                      <m:t>35</m:t>
                    </m:r>
                    <m:r>
                      <a:rPr lang="en-US"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𝜇</m:t>
                    </m:r>
                  </m:oMath>
                </a14:m>
                <a:r>
                  <a:rPr lang="en-US" dirty="0"/>
                  <a:t>s. (9.4% of TXOP)</a:t>
                </a:r>
                <a:endParaRPr lang="en-US" b="1" dirty="0"/>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36" name="Group 35">
            <a:extLst>
              <a:ext uri="{FF2B5EF4-FFF2-40B4-BE49-F238E27FC236}">
                <a16:creationId xmlns:a16="http://schemas.microsoft.com/office/drawing/2014/main" id="{E1B8E3A4-CFC1-EFD7-4E1B-3ACF59FB7EBF}"/>
              </a:ext>
            </a:extLst>
          </p:cNvPr>
          <p:cNvGrpSpPr/>
          <p:nvPr/>
        </p:nvGrpSpPr>
        <p:grpSpPr>
          <a:xfrm>
            <a:off x="1992032" y="2584337"/>
            <a:ext cx="4267200" cy="304800"/>
            <a:chOff x="2057400" y="2590800"/>
            <a:chExt cx="4267200" cy="304800"/>
          </a:xfrm>
        </p:grpSpPr>
        <p:grpSp>
          <p:nvGrpSpPr>
            <p:cNvPr id="14" name="Group 13">
              <a:extLst>
                <a:ext uri="{FF2B5EF4-FFF2-40B4-BE49-F238E27FC236}">
                  <a16:creationId xmlns:a16="http://schemas.microsoft.com/office/drawing/2014/main" id="{3C71FB73-C1A3-B1E3-8685-BDF76D56D74B}"/>
                </a:ext>
              </a:extLst>
            </p:cNvPr>
            <p:cNvGrpSpPr/>
            <p:nvPr/>
          </p:nvGrpSpPr>
          <p:grpSpPr>
            <a:xfrm>
              <a:off x="2057400" y="2649379"/>
              <a:ext cx="4267200" cy="246221"/>
              <a:chOff x="2057400" y="2649379"/>
              <a:chExt cx="4267200" cy="246221"/>
            </a:xfrm>
          </p:grpSpPr>
          <p:cxnSp>
            <p:nvCxnSpPr>
              <p:cNvPr id="8" name="Straight Arrow Connector 7">
                <a:extLst>
                  <a:ext uri="{FF2B5EF4-FFF2-40B4-BE49-F238E27FC236}">
                    <a16:creationId xmlns:a16="http://schemas.microsoft.com/office/drawing/2014/main" id="{5A2E276D-8CAF-3968-7292-A7D79777D4D9}"/>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69B2E211-11BA-B414-05E1-ACE72BD98ECE}"/>
                  </a:ext>
                </a:extLst>
              </p:cNvPr>
              <p:cNvSpPr txBox="1"/>
              <p:nvPr/>
            </p:nvSpPr>
            <p:spPr>
              <a:xfrm>
                <a:off x="2266936" y="2649379"/>
                <a:ext cx="60960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a:t>
                </a:r>
              </a:p>
            </p:txBody>
          </p:sp>
          <p:sp>
            <p:nvSpPr>
              <p:cNvPr id="11" name="TextBox 10">
                <a:extLst>
                  <a:ext uri="{FF2B5EF4-FFF2-40B4-BE49-F238E27FC236}">
                    <a16:creationId xmlns:a16="http://schemas.microsoft.com/office/drawing/2014/main" id="{5459A084-4C14-0AEB-662F-42E61DFD6D8E}"/>
                  </a:ext>
                </a:extLst>
              </p:cNvPr>
              <p:cNvSpPr txBox="1"/>
              <p:nvPr/>
            </p:nvSpPr>
            <p:spPr>
              <a:xfrm>
                <a:off x="3047999" y="2649379"/>
                <a:ext cx="1296989" cy="246221"/>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000" dirty="0">
                    <a:solidFill>
                      <a:schemeClr val="tx1"/>
                    </a:solidFill>
                  </a:rPr>
                  <a:t>Data to non-DSO</a:t>
                </a:r>
              </a:p>
            </p:txBody>
          </p:sp>
          <p:sp>
            <p:nvSpPr>
              <p:cNvPr id="12" name="TextBox 11">
                <a:extLst>
                  <a:ext uri="{FF2B5EF4-FFF2-40B4-BE49-F238E27FC236}">
                    <a16:creationId xmlns:a16="http://schemas.microsoft.com/office/drawing/2014/main" id="{F52028E9-973D-1037-7ED3-ABF67BCAB7C2}"/>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24" name="Straight Arrow Connector 23">
              <a:extLst>
                <a:ext uri="{FF2B5EF4-FFF2-40B4-BE49-F238E27FC236}">
                  <a16:creationId xmlns:a16="http://schemas.microsoft.com/office/drawing/2014/main" id="{6BE069BE-4FC6-9526-3E26-8084B5D1CA0F}"/>
                </a:ext>
              </a:extLst>
            </p:cNvPr>
            <p:cNvCxnSpPr/>
            <p:nvPr/>
          </p:nvCxnSpPr>
          <p:spPr bwMode="auto">
            <a:xfrm>
              <a:off x="2257659" y="2590800"/>
              <a:ext cx="781063"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5" name="Group 34">
            <a:extLst>
              <a:ext uri="{FF2B5EF4-FFF2-40B4-BE49-F238E27FC236}">
                <a16:creationId xmlns:a16="http://schemas.microsoft.com/office/drawing/2014/main" id="{1BD99300-C9C7-F1B5-5D21-510CBE349480}"/>
              </a:ext>
            </a:extLst>
          </p:cNvPr>
          <p:cNvGrpSpPr/>
          <p:nvPr/>
        </p:nvGrpSpPr>
        <p:grpSpPr>
          <a:xfrm>
            <a:off x="2449808" y="4251537"/>
            <a:ext cx="3790360" cy="312632"/>
            <a:chOff x="2305640" y="3962400"/>
            <a:chExt cx="3790360" cy="312632"/>
          </a:xfrm>
        </p:grpSpPr>
        <p:grpSp>
          <p:nvGrpSpPr>
            <p:cNvPr id="22" name="Group 21">
              <a:extLst>
                <a:ext uri="{FF2B5EF4-FFF2-40B4-BE49-F238E27FC236}">
                  <a16:creationId xmlns:a16="http://schemas.microsoft.com/office/drawing/2014/main" id="{FCD73820-1A9F-645A-56D9-1794535175C9}"/>
                </a:ext>
              </a:extLst>
            </p:cNvPr>
            <p:cNvGrpSpPr/>
            <p:nvPr/>
          </p:nvGrpSpPr>
          <p:grpSpPr>
            <a:xfrm>
              <a:off x="2305640" y="4025350"/>
              <a:ext cx="3790360" cy="249682"/>
              <a:chOff x="2210376" y="4006030"/>
              <a:chExt cx="3790360" cy="249682"/>
            </a:xfrm>
          </p:grpSpPr>
          <p:cxnSp>
            <p:nvCxnSpPr>
              <p:cNvPr id="16" name="Straight Arrow Connector 15">
                <a:extLst>
                  <a:ext uri="{FF2B5EF4-FFF2-40B4-BE49-F238E27FC236}">
                    <a16:creationId xmlns:a16="http://schemas.microsoft.com/office/drawing/2014/main" id="{7AA042F8-80DF-55C7-52E0-92C8DF108C16}"/>
                  </a:ext>
                </a:extLst>
              </p:cNvPr>
              <p:cNvCxnSpPr>
                <a:cxnSpLocks/>
              </p:cNvCxnSpPr>
              <p:nvPr/>
            </p:nvCxnSpPr>
            <p:spPr bwMode="auto">
              <a:xfrm>
                <a:off x="2210376" y="4254208"/>
                <a:ext cx="37903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4C5FE824-BAE9-9840-DC7A-B980F23FC2C8}"/>
                  </a:ext>
                </a:extLst>
              </p:cNvPr>
              <p:cNvSpPr txBox="1"/>
              <p:nvPr/>
            </p:nvSpPr>
            <p:spPr>
              <a:xfrm>
                <a:off x="2297319" y="4009491"/>
                <a:ext cx="704864"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IC1</a:t>
                </a:r>
              </a:p>
            </p:txBody>
          </p:sp>
          <p:sp>
            <p:nvSpPr>
              <p:cNvPr id="19" name="TextBox 18">
                <a:extLst>
                  <a:ext uri="{FF2B5EF4-FFF2-40B4-BE49-F238E27FC236}">
                    <a16:creationId xmlns:a16="http://schemas.microsoft.com/office/drawing/2014/main" id="{1485BFC8-37B8-FAF5-D533-EB0531883055}"/>
                  </a:ext>
                </a:extLst>
              </p:cNvPr>
              <p:cNvSpPr txBox="1"/>
              <p:nvPr/>
            </p:nvSpPr>
            <p:spPr>
              <a:xfrm>
                <a:off x="4065353" y="4006030"/>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sp>
            <p:nvSpPr>
              <p:cNvPr id="20" name="TextBox 19">
                <a:extLst>
                  <a:ext uri="{FF2B5EF4-FFF2-40B4-BE49-F238E27FC236}">
                    <a16:creationId xmlns:a16="http://schemas.microsoft.com/office/drawing/2014/main" id="{4E9F721A-8D83-D452-40B9-77AC880C5B59}"/>
                  </a:ext>
                </a:extLst>
              </p:cNvPr>
              <p:cNvSpPr txBox="1"/>
              <p:nvPr/>
            </p:nvSpPr>
            <p:spPr>
              <a:xfrm>
                <a:off x="3181336" y="4007984"/>
                <a:ext cx="704864"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IC2</a:t>
                </a:r>
              </a:p>
            </p:txBody>
          </p:sp>
        </p:grpSp>
        <p:cxnSp>
          <p:nvCxnSpPr>
            <p:cNvPr id="25" name="Straight Arrow Connector 24">
              <a:extLst>
                <a:ext uri="{FF2B5EF4-FFF2-40B4-BE49-F238E27FC236}">
                  <a16:creationId xmlns:a16="http://schemas.microsoft.com/office/drawing/2014/main" id="{9DBC5095-5FDB-AE77-C3DC-AAE20C05B1EA}"/>
                </a:ext>
              </a:extLst>
            </p:cNvPr>
            <p:cNvCxnSpPr>
              <a:cxnSpLocks/>
            </p:cNvCxnSpPr>
            <p:nvPr/>
          </p:nvCxnSpPr>
          <p:spPr bwMode="auto">
            <a:xfrm>
              <a:off x="2392583" y="3962400"/>
              <a:ext cx="1588881"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4" name="Group 33">
            <a:extLst>
              <a:ext uri="{FF2B5EF4-FFF2-40B4-BE49-F238E27FC236}">
                <a16:creationId xmlns:a16="http://schemas.microsoft.com/office/drawing/2014/main" id="{62101188-680D-1EC1-5A79-B1F0E239B36C}"/>
              </a:ext>
            </a:extLst>
          </p:cNvPr>
          <p:cNvGrpSpPr/>
          <p:nvPr/>
        </p:nvGrpSpPr>
        <p:grpSpPr>
          <a:xfrm>
            <a:off x="2144431" y="5699337"/>
            <a:ext cx="4267200" cy="549063"/>
            <a:chOff x="2357306" y="5344698"/>
            <a:chExt cx="4267200" cy="549063"/>
          </a:xfrm>
        </p:grpSpPr>
        <p:grpSp>
          <p:nvGrpSpPr>
            <p:cNvPr id="27" name="Group 26">
              <a:extLst>
                <a:ext uri="{FF2B5EF4-FFF2-40B4-BE49-F238E27FC236}">
                  <a16:creationId xmlns:a16="http://schemas.microsoft.com/office/drawing/2014/main" id="{CFF19D69-6CD2-AA06-C96D-25F7121A59A8}"/>
                </a:ext>
              </a:extLst>
            </p:cNvPr>
            <p:cNvGrpSpPr/>
            <p:nvPr/>
          </p:nvGrpSpPr>
          <p:grpSpPr>
            <a:xfrm>
              <a:off x="2357306" y="5403277"/>
              <a:ext cx="4267200" cy="490484"/>
              <a:chOff x="2057400" y="2649379"/>
              <a:chExt cx="4267200" cy="490484"/>
            </a:xfrm>
          </p:grpSpPr>
          <p:cxnSp>
            <p:nvCxnSpPr>
              <p:cNvPr id="28" name="Straight Arrow Connector 27">
                <a:extLst>
                  <a:ext uri="{FF2B5EF4-FFF2-40B4-BE49-F238E27FC236}">
                    <a16:creationId xmlns:a16="http://schemas.microsoft.com/office/drawing/2014/main" id="{85634306-22CC-B405-B5E1-802608B72DD3}"/>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B0D6C588-18A4-AB51-4691-A2DCD9404A1E}"/>
                  </a:ext>
                </a:extLst>
              </p:cNvPr>
              <p:cNvSpPr txBox="1"/>
              <p:nvPr/>
            </p:nvSpPr>
            <p:spPr>
              <a:xfrm>
                <a:off x="2266935" y="2649379"/>
                <a:ext cx="1243159"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 (padding)</a:t>
                </a:r>
              </a:p>
            </p:txBody>
          </p:sp>
          <p:sp>
            <p:nvSpPr>
              <p:cNvPr id="30" name="TextBox 29">
                <a:extLst>
                  <a:ext uri="{FF2B5EF4-FFF2-40B4-BE49-F238E27FC236}">
                    <a16:creationId xmlns:a16="http://schemas.microsoft.com/office/drawing/2014/main" id="{40E98650-2553-3807-8EB3-0E3DC432B893}"/>
                  </a:ext>
                </a:extLst>
              </p:cNvPr>
              <p:cNvSpPr txBox="1"/>
              <p:nvPr/>
            </p:nvSpPr>
            <p:spPr>
              <a:xfrm>
                <a:off x="3649145" y="2893642"/>
                <a:ext cx="663430"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31" name="TextBox 30">
                <a:extLst>
                  <a:ext uri="{FF2B5EF4-FFF2-40B4-BE49-F238E27FC236}">
                    <a16:creationId xmlns:a16="http://schemas.microsoft.com/office/drawing/2014/main" id="{2B70E114-1118-F820-41E3-1F01A30CF7E0}"/>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32" name="Straight Arrow Connector 31">
              <a:extLst>
                <a:ext uri="{FF2B5EF4-FFF2-40B4-BE49-F238E27FC236}">
                  <a16:creationId xmlns:a16="http://schemas.microsoft.com/office/drawing/2014/main" id="{35CA0C67-49A4-05F5-4838-6ECA4EF52509}"/>
                </a:ext>
              </a:extLst>
            </p:cNvPr>
            <p:cNvCxnSpPr>
              <a:cxnSpLocks/>
            </p:cNvCxnSpPr>
            <p:nvPr/>
          </p:nvCxnSpPr>
          <p:spPr bwMode="auto">
            <a:xfrm>
              <a:off x="2557565" y="5344698"/>
              <a:ext cx="1423899"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Tree>
    <p:extLst>
      <p:ext uri="{BB962C8B-B14F-4D97-AF65-F5344CB8AC3E}">
        <p14:creationId xmlns:p14="http://schemas.microsoft.com/office/powerpoint/2010/main" val="1256740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GB" sz="1500" dirty="0"/>
              <a:t>Using padding to reserve medium for the time required for DSO sub-band switch can be inefficient. </a:t>
            </a:r>
          </a:p>
          <a:p>
            <a:pPr marL="285750" indent="-285750">
              <a:buFont typeface="Arial" panose="020B0604020202020204" pitchFamily="34" charset="0"/>
              <a:buChar char="•"/>
            </a:pPr>
            <a:r>
              <a:rPr lang="en-GB" sz="1500" dirty="0"/>
              <a:t>Using a no-ACK SBS IC obviates the need to wait till the DSO switch is completed (by performing padding).</a:t>
            </a:r>
          </a:p>
          <a:p>
            <a:pPr marL="285750" indent="-285750">
              <a:buFont typeface="Arial" panose="020B0604020202020204" pitchFamily="34" charset="0"/>
              <a:buChar char="•"/>
            </a:pPr>
            <a:r>
              <a:rPr lang="en-GB" sz="1500" dirty="0"/>
              <a:t>FCS check is not possible if existing mechanisms for padding are used for reserving the medium during DSO sub-band switch.</a:t>
            </a:r>
          </a:p>
          <a:p>
            <a:pPr marL="285750" indent="-285750">
              <a:buFont typeface="Arial" panose="020B0604020202020204" pitchFamily="34" charset="0"/>
              <a:buChar char="•"/>
            </a:pPr>
            <a:r>
              <a:rPr lang="en-GB" sz="1500" dirty="0"/>
              <a:t>A follow-up frame can be used to reserve the medium during the DSO-sub-band switch and can be a more judicious use of the resources.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577435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285750" indent="-285750">
              <a:buFont typeface="Arial" panose="020B0604020202020204" pitchFamily="34" charset="0"/>
              <a:buChar char="•"/>
            </a:pPr>
            <a:r>
              <a:rPr lang="en-US" sz="1800" dirty="0"/>
              <a:t>11-22-2204-00-0uhr-dynamic-subband-operation.pptx</a:t>
            </a:r>
          </a:p>
          <a:p>
            <a:pPr marL="285750" indent="-285750">
              <a:buFont typeface="Arial" panose="020B0604020202020204" pitchFamily="34" charset="0"/>
              <a:buChar char="•"/>
            </a:pPr>
            <a:r>
              <a:rPr lang="en-US" sz="1800" dirty="0"/>
              <a:t>11-23-1496-00-0uhr-emlsr-dynamic-subband-operation.pptx</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identifies two issues related to the sub-band switch delay associated with Dynamic Sub-band Operation (DSO). To address the issues, it proposes: </a:t>
            </a:r>
          </a:p>
          <a:p>
            <a:pPr marL="285750" indent="-28575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making the sub-band switch initial control frame a no-ACK frame, </a:t>
            </a:r>
          </a:p>
          <a:p>
            <a:pPr marL="285750" indent="-28575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the use of a follow-up frame to sub-band switch initial frame, for reserving the channel for the delay necessary for DSO sub-band switch.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Sub-band Operation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128588" indent="-128588" algn="just">
              <a:buFont typeface="Arial" panose="020B0604020202020204" pitchFamily="34" charset="0"/>
              <a:buChar char="•"/>
            </a:pPr>
            <a:r>
              <a:rPr lang="en-US" sz="1500" dirty="0"/>
              <a:t>As the maximum supported bandwidth by WiFi rises, non-AP STAs may operate with a smaller supported bandwidth than the AP.</a:t>
            </a:r>
          </a:p>
          <a:p>
            <a:pPr marL="128588" indent="-128588" algn="just">
              <a:buFont typeface="Arial" panose="020B0604020202020204" pitchFamily="34" charset="0"/>
              <a:buChar char="•"/>
            </a:pPr>
            <a:r>
              <a:rPr lang="en-US" sz="1500" dirty="0"/>
              <a:t>To exploit the full bandwidth supported by an AP efficiently, Dynamic Sub-band Operation (DSO) was proposed in 11-22-2204r0.</a:t>
            </a:r>
          </a:p>
          <a:p>
            <a:pPr marL="471488" lvl="1" indent="-128588" algn="just">
              <a:buFont typeface="Arial" panose="020B0604020202020204" pitchFamily="34" charset="0"/>
              <a:buChar char="•"/>
            </a:pPr>
            <a:r>
              <a:rPr lang="en-US" dirty="0"/>
              <a:t>In a TXOP, an AP can indicate to DSO-capable clients the sub-band on which they will be served within the TXOP.</a:t>
            </a:r>
          </a:p>
          <a:p>
            <a:pPr marL="471488" lvl="1" indent="-128588" algn="just">
              <a:buFont typeface="Arial" panose="020B0604020202020204" pitchFamily="34" charset="0"/>
              <a:buChar char="•"/>
            </a:pPr>
            <a:r>
              <a:rPr lang="en-US" dirty="0"/>
              <a:t>The AP initiates transmission to the DSO STAs after sufficient delay to allow the DSO devices to perform the channel switch. The AP also ensures protection of the TXOP for the duration of this switch.</a:t>
            </a:r>
          </a:p>
          <a:p>
            <a:pPr marL="471488" lvl="1" indent="-128588" algn="just">
              <a:buFont typeface="Arial" panose="020B0604020202020204" pitchFamily="34" charset="0"/>
              <a:buChar char="•"/>
            </a:pPr>
            <a:r>
              <a:rPr lang="en-US" dirty="0"/>
              <a:t>At the end of the TXOP the DSO STAs switch back to the primary channel.</a:t>
            </a:r>
          </a:p>
          <a:p>
            <a:pPr>
              <a:buFont typeface="Times New Roman" pitchFamily="16"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3" name="Picture 2">
            <a:extLst>
              <a:ext uri="{FF2B5EF4-FFF2-40B4-BE49-F238E27FC236}">
                <a16:creationId xmlns:a16="http://schemas.microsoft.com/office/drawing/2014/main" id="{B7EDF40F-9585-BCE3-0CF6-7F9C3D3F3FE0}"/>
              </a:ext>
            </a:extLst>
          </p:cNvPr>
          <p:cNvPicPr>
            <a:picLocks noChangeAspect="1"/>
          </p:cNvPicPr>
          <p:nvPr/>
        </p:nvPicPr>
        <p:blipFill>
          <a:blip r:embed="rId3"/>
          <a:stretch>
            <a:fillRect/>
          </a:stretch>
        </p:blipFill>
        <p:spPr>
          <a:xfrm>
            <a:off x="2332983" y="4185521"/>
            <a:ext cx="4670651" cy="213907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Existing proposals in UHR</a:t>
            </a:r>
          </a:p>
        </p:txBody>
      </p:sp>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11-22-2204r0</a:t>
            </a:r>
            <a:endParaRPr lang="en-US" sz="1500" dirty="0">
              <a:highlight>
                <a:srgbClr val="FFFF00"/>
              </a:highlight>
            </a:endParaRPr>
          </a:p>
          <a:p>
            <a:pPr marL="628650" lvl="1" indent="-171450" algn="just">
              <a:buFont typeface="Arial" panose="020B0604020202020204" pitchFamily="34" charset="0"/>
              <a:buChar char="•"/>
            </a:pPr>
            <a:r>
              <a:rPr lang="en-US" dirty="0"/>
              <a:t>Proposed the high-level idea of DSO.</a:t>
            </a:r>
          </a:p>
          <a:p>
            <a:pPr marL="628650" lvl="1" indent="-171450" algn="just">
              <a:buFont typeface="Arial" panose="020B0604020202020204" pitchFamily="34" charset="0"/>
              <a:buChar char="•"/>
            </a:pPr>
            <a:r>
              <a:rPr lang="en-US" dirty="0"/>
              <a:t>Proposes that AP send a sub-band switch control frame as a special initial control frame (can be modification of MU-RTS or BSRP) to indicate a DSO non-AP STA its allocated sub-band.</a:t>
            </a:r>
          </a:p>
          <a:p>
            <a:pPr marL="628650" lvl="1" indent="-171450" algn="just">
              <a:buFont typeface="Arial" panose="020B0604020202020204" pitchFamily="34" charset="0"/>
              <a:buChar char="•"/>
            </a:pPr>
            <a:r>
              <a:rPr lang="en-US" dirty="0"/>
              <a:t>The frame can have sufficient padding to cover the sub-band switch latency. </a:t>
            </a:r>
          </a:p>
          <a:p>
            <a:pPr marL="628650" lvl="1" indent="-171450" algn="just">
              <a:buFont typeface="Arial" panose="020B0604020202020204" pitchFamily="34" charset="0"/>
              <a:buChar char="•"/>
            </a:pPr>
            <a:r>
              <a:rPr lang="en-US" dirty="0"/>
              <a:t>The frame may/may not require ACK.</a:t>
            </a:r>
          </a:p>
          <a:p>
            <a:pPr marL="0" indent="0" algn="just"/>
            <a:endParaRPr lang="en-US" sz="1500" dirty="0"/>
          </a:p>
          <a:p>
            <a:pPr marL="171450" indent="-171450" algn="just">
              <a:buFont typeface="Arial" panose="020B0604020202020204" pitchFamily="34" charset="0"/>
              <a:buChar char="•"/>
            </a:pPr>
            <a:r>
              <a:rPr lang="en-US" sz="1500" dirty="0"/>
              <a:t>11-23-1496r0</a:t>
            </a:r>
          </a:p>
          <a:p>
            <a:pPr marL="628650" lvl="1" indent="-171450" algn="just">
              <a:buFont typeface="Arial" panose="020B0604020202020204" pitchFamily="34" charset="0"/>
              <a:buChar char="•"/>
            </a:pPr>
            <a:r>
              <a:rPr lang="en-US" dirty="0"/>
              <a:t>Proposes to perform DSO (similar to 2204r0) but using EMLSR operation. Suggests merging the EMLSR initial control frame with the Sub-band switch control frame.</a:t>
            </a:r>
          </a:p>
          <a:p>
            <a:pPr marL="171450" indent="-171450" algn="just">
              <a:buFont typeface="Arial" panose="020B0604020202020204" pitchFamily="34" charset="0"/>
              <a:buChar char="•"/>
            </a:pPr>
            <a:endParaRPr lang="en-US" sz="1500" dirty="0"/>
          </a:p>
          <a:p>
            <a:pPr algn="just"/>
            <a:endParaRPr lang="en-US" sz="1500" dirty="0"/>
          </a:p>
          <a:p>
            <a:pPr marL="0" indent="0" algn="just"/>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1: Padding overhead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500062" indent="-342900" algn="just">
                  <a:buFont typeface="Arial" panose="020B0604020202020204" pitchFamily="34" charset="0"/>
                  <a:buChar char="•"/>
                </a:pPr>
                <a:r>
                  <a:rPr lang="en-US" sz="1800" dirty="0">
                    <a:solidFill>
                      <a:schemeClr val="tx1"/>
                    </a:solidFill>
                  </a:rPr>
                  <a:t>Using padding to occupy the channel before transmission to each DSO STA is inefficient. </a:t>
                </a:r>
              </a:p>
              <a:p>
                <a:pPr marL="800100" lvl="1" indent="-342900" algn="just">
                  <a:buFont typeface="Arial" panose="020B0604020202020204" pitchFamily="34" charset="0"/>
                  <a:buChar char="•"/>
                </a:pPr>
                <a:r>
                  <a:rPr lang="en-US" sz="1800" dirty="0">
                    <a:solidFill>
                      <a:schemeClr val="tx1"/>
                    </a:solidFill>
                  </a:rPr>
                  <a:t>DSO STAs may potentially require padding delay up to (</a:t>
                </a:r>
                <a14:m>
                  <m:oMath xmlns:m="http://schemas.openxmlformats.org/officeDocument/2006/math">
                    <m:r>
                      <a:rPr lang="en-US" sz="1800" i="1" dirty="0" smtClean="0">
                        <a:solidFill>
                          <a:schemeClr val="tx1"/>
                        </a:solidFill>
                        <a:latin typeface="Cambria Math" panose="02040503050406030204" pitchFamily="18" charset="0"/>
                      </a:rPr>
                      <m:t>256</m:t>
                    </m:r>
                    <m:r>
                      <a:rPr lang="en-US" sz="1800" b="0" i="1" dirty="0" smtClean="0">
                        <a:solidFill>
                          <a:schemeClr val="tx1"/>
                        </a:solidFill>
                        <a:latin typeface="Cambria Math" panose="02040503050406030204" pitchFamily="18" charset="0"/>
                      </a:rPr>
                      <m:t>𝜇</m:t>
                    </m:r>
                    <m:r>
                      <m:rPr>
                        <m:sty m:val="p"/>
                      </m:rPr>
                      <a:rPr lang="en-US" sz="1800" b="0" i="0" dirty="0" smtClean="0">
                        <a:solidFill>
                          <a:schemeClr val="tx1"/>
                        </a:solidFill>
                        <a:latin typeface="Cambria Math" panose="02040503050406030204" pitchFamily="18" charset="0"/>
                      </a:rPr>
                      <m:t>s</m:t>
                    </m:r>
                  </m:oMath>
                </a14:m>
                <a:r>
                  <a:rPr lang="en-US" sz="1800" dirty="0">
                    <a:solidFill>
                      <a:schemeClr val="tx1"/>
                    </a:solidFill>
                  </a:rPr>
                  <a:t>). In a typical VI-AC TXOP of duration 4ms, two such Control frames can eat up 13% of transmit time.</a:t>
                </a:r>
                <a:endParaRPr lang="en-US" sz="1800" dirty="0"/>
              </a:p>
              <a:p>
                <a:pPr marL="800100" lvl="1" indent="-342900" algn="just">
                  <a:buFont typeface="Arial" panose="020B0604020202020204" pitchFamily="34" charset="0"/>
                  <a:buChar char="•"/>
                </a:pPr>
                <a:r>
                  <a:rPr lang="en-US" sz="1800" dirty="0"/>
                  <a:t>Note: In multi-user transmission, the required padding may be the largest among all the DSO STAs served.</a:t>
                </a:r>
                <a:endParaRPr lang="en-US" dirty="0">
                  <a:solidFill>
                    <a:schemeClr val="tx1"/>
                  </a:solidFill>
                </a:endParaRPr>
              </a:p>
              <a:p>
                <a:pPr marL="500062" indent="-342900" algn="just">
                  <a:buFont typeface="Arial" panose="020B0604020202020204" pitchFamily="34" charset="0"/>
                  <a:buChar char="•"/>
                </a:pPr>
                <a:r>
                  <a:rPr lang="en-US" dirty="0">
                    <a:solidFill>
                      <a:schemeClr val="tx1"/>
                    </a:solidFill>
                  </a:rPr>
                  <a:t>Since no sub-band switch is needed on primary channel, using padding on the primary channel is a waste of resources.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3"/>
                <a:stretch>
                  <a:fillRect t="-690" r="-628"/>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4C77B6FA-1E83-12B0-D12F-1C48A0EDF779}"/>
              </a:ext>
            </a:extLst>
          </p:cNvPr>
          <p:cNvPicPr>
            <a:picLocks noChangeAspect="1"/>
          </p:cNvPicPr>
          <p:nvPr/>
        </p:nvPicPr>
        <p:blipFill>
          <a:blip r:embed="rId4"/>
          <a:stretch>
            <a:fillRect/>
          </a:stretch>
        </p:blipFill>
        <p:spPr>
          <a:xfrm>
            <a:off x="6027738" y="4332879"/>
            <a:ext cx="2514600" cy="2002242"/>
          </a:xfrm>
          <a:prstGeom prst="rect">
            <a:avLst/>
          </a:prstGeom>
        </p:spPr>
      </p:pic>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1</a:t>
            </a:r>
            <a:endParaRPr lang="en-GB" dirty="0"/>
          </a:p>
        </p:txBody>
      </p:sp>
      <p:sp>
        <p:nvSpPr>
          <p:cNvPr id="3" name="Content Placeholder 2"/>
          <p:cNvSpPr>
            <a:spLocks noGrp="1"/>
          </p:cNvSpPr>
          <p:nvPr>
            <p:ph idx="1"/>
          </p:nvPr>
        </p:nvSpPr>
        <p:spPr>
          <a:xfrm>
            <a:off x="685801" y="1676400"/>
            <a:ext cx="7770813" cy="4418014"/>
          </a:xfrm>
        </p:spPr>
        <p:txBody>
          <a:bodyPr/>
          <a:lstStyle/>
          <a:p>
            <a:pPr marL="285750" indent="-285750" algn="just">
              <a:buFont typeface="Arial" panose="020B0604020202020204" pitchFamily="34" charset="0"/>
              <a:buChar char="•"/>
            </a:pPr>
            <a:r>
              <a:rPr lang="en-US" sz="1500" dirty="0"/>
              <a:t>The sub-band switch initial control (SBS IC) frame should not solicit an ACK response from the DSO STAs. </a:t>
            </a:r>
          </a:p>
          <a:p>
            <a:pPr marL="585788" lvl="1" indent="-285750" algn="just">
              <a:buFont typeface="Arial" panose="020B0604020202020204" pitchFamily="34" charset="0"/>
              <a:buChar char="•"/>
            </a:pPr>
            <a:r>
              <a:rPr lang="en-US" dirty="0"/>
              <a:t>During the time required for DSO STAs to switch, the AP can serve other STAs which do not require sub-band switching.</a:t>
            </a:r>
          </a:p>
          <a:p>
            <a:pPr marL="585788" lvl="1" indent="-285750" algn="just">
              <a:buFont typeface="Arial" panose="020B0604020202020204" pitchFamily="34" charset="0"/>
              <a:buChar char="•"/>
            </a:pPr>
            <a:r>
              <a:rPr lang="en-US" dirty="0"/>
              <a:t>This time can also be useful for transmission of low-latency traffic.</a:t>
            </a:r>
          </a:p>
          <a:p>
            <a:pPr marL="585788" lvl="1" indent="-285750" algn="just">
              <a:buFont typeface="Arial" panose="020B0604020202020204" pitchFamily="34" charset="0"/>
              <a:buChar char="•"/>
            </a:pPr>
            <a:r>
              <a:rPr lang="en-US" dirty="0"/>
              <a:t>Note: Padding can be also be used, if no other STAs are expected to be served within the TXOP</a:t>
            </a:r>
            <a:r>
              <a:rPr lang="en-US"/>
              <a:t>. </a:t>
            </a:r>
            <a:endParaRPr lang="en-US"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6E211CAA-6B07-D744-ED42-57301D9C72CB}"/>
              </a:ext>
            </a:extLst>
          </p:cNvPr>
          <p:cNvCxnSpPr>
            <a:cxnSpLocks/>
          </p:cNvCxnSpPr>
          <p:nvPr/>
        </p:nvCxnSpPr>
        <p:spPr bwMode="auto">
          <a:xfrm flipV="1">
            <a:off x="1163786" y="533049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BE66DEBD-5E72-8A5B-2007-349E7F3677A0}"/>
              </a:ext>
            </a:extLst>
          </p:cNvPr>
          <p:cNvSpPr txBox="1"/>
          <p:nvPr/>
        </p:nvSpPr>
        <p:spPr>
          <a:xfrm>
            <a:off x="7901862" y="5309290"/>
            <a:ext cx="632716" cy="338554"/>
          </a:xfrm>
          <a:prstGeom prst="rect">
            <a:avLst/>
          </a:prstGeom>
          <a:noFill/>
        </p:spPr>
        <p:txBody>
          <a:bodyPr wrap="square" rtlCol="0">
            <a:spAutoFit/>
          </a:bodyPr>
          <a:lstStyle/>
          <a:p>
            <a:pPr algn="ctr"/>
            <a:r>
              <a:rPr lang="en-US" sz="1600" dirty="0">
                <a:solidFill>
                  <a:sysClr val="windowText" lastClr="000000"/>
                </a:solidFill>
              </a:rPr>
              <a:t>Time</a:t>
            </a:r>
          </a:p>
        </p:txBody>
      </p:sp>
      <p:sp>
        <p:nvSpPr>
          <p:cNvPr id="9" name="TextBox 8">
            <a:extLst>
              <a:ext uri="{FF2B5EF4-FFF2-40B4-BE49-F238E27FC236}">
                <a16:creationId xmlns:a16="http://schemas.microsoft.com/office/drawing/2014/main" id="{30C5851F-B18E-DDB9-B707-DD75CA1EBECA}"/>
              </a:ext>
            </a:extLst>
          </p:cNvPr>
          <p:cNvSpPr txBox="1"/>
          <p:nvPr/>
        </p:nvSpPr>
        <p:spPr>
          <a:xfrm>
            <a:off x="2277376" y="5555434"/>
            <a:ext cx="1526204" cy="400110"/>
          </a:xfrm>
          <a:prstGeom prst="rect">
            <a:avLst/>
          </a:prstGeom>
          <a:noFill/>
        </p:spPr>
        <p:txBody>
          <a:bodyPr wrap="square" rtlCol="0">
            <a:spAutoFit/>
          </a:bodyPr>
          <a:lstStyle/>
          <a:p>
            <a:pPr algn="ctr"/>
            <a:r>
              <a:rPr lang="en-US" sz="1000" dirty="0">
                <a:solidFill>
                  <a:sysClr val="windowText" lastClr="000000"/>
                </a:solidFill>
              </a:rPr>
              <a:t>Transmission Start Time for DSO STAs 2-4</a:t>
            </a:r>
          </a:p>
        </p:txBody>
      </p:sp>
      <p:sp>
        <p:nvSpPr>
          <p:cNvPr id="10" name="TextBox 9">
            <a:extLst>
              <a:ext uri="{FF2B5EF4-FFF2-40B4-BE49-F238E27FC236}">
                <a16:creationId xmlns:a16="http://schemas.microsoft.com/office/drawing/2014/main" id="{73555F1E-5ACD-9D5D-9481-C48A7C4299D5}"/>
              </a:ext>
            </a:extLst>
          </p:cNvPr>
          <p:cNvSpPr txBox="1"/>
          <p:nvPr/>
        </p:nvSpPr>
        <p:spPr>
          <a:xfrm>
            <a:off x="6298543" y="549854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11" name="Straight Arrow Connector 10">
            <a:extLst>
              <a:ext uri="{FF2B5EF4-FFF2-40B4-BE49-F238E27FC236}">
                <a16:creationId xmlns:a16="http://schemas.microsoft.com/office/drawing/2014/main" id="{E374F730-9840-DD37-A7D2-56BC44C5C41E}"/>
              </a:ext>
            </a:extLst>
          </p:cNvPr>
          <p:cNvCxnSpPr>
            <a:cxnSpLocks/>
          </p:cNvCxnSpPr>
          <p:nvPr/>
        </p:nvCxnSpPr>
        <p:spPr bwMode="auto">
          <a:xfrm flipV="1">
            <a:off x="1163786" y="401953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EEACF0A8-5B74-1DA8-62E4-914445DFB2B8}"/>
              </a:ext>
            </a:extLst>
          </p:cNvPr>
          <p:cNvSpPr txBox="1"/>
          <p:nvPr/>
        </p:nvSpPr>
        <p:spPr>
          <a:xfrm rot="16200000">
            <a:off x="352671" y="4596661"/>
            <a:ext cx="1317725" cy="338554"/>
          </a:xfrm>
          <a:prstGeom prst="rect">
            <a:avLst/>
          </a:prstGeom>
          <a:noFill/>
        </p:spPr>
        <p:txBody>
          <a:bodyPr wrap="square" rtlCol="0">
            <a:spAutoFit/>
          </a:bodyPr>
          <a:lstStyle/>
          <a:p>
            <a:pPr algn="ctr"/>
            <a:r>
              <a:rPr lang="en-US" sz="1600" dirty="0">
                <a:solidFill>
                  <a:sysClr val="windowText" lastClr="000000"/>
                </a:solidFill>
              </a:rPr>
              <a:t>Frequency</a:t>
            </a:r>
          </a:p>
        </p:txBody>
      </p:sp>
      <p:cxnSp>
        <p:nvCxnSpPr>
          <p:cNvPr id="13" name="Straight Arrow Connector 12">
            <a:extLst>
              <a:ext uri="{FF2B5EF4-FFF2-40B4-BE49-F238E27FC236}">
                <a16:creationId xmlns:a16="http://schemas.microsoft.com/office/drawing/2014/main" id="{18BF52D0-D9CF-BD33-448D-ADF31FBB2C20}"/>
              </a:ext>
            </a:extLst>
          </p:cNvPr>
          <p:cNvCxnSpPr>
            <a:cxnSpLocks/>
          </p:cNvCxnSpPr>
          <p:nvPr/>
        </p:nvCxnSpPr>
        <p:spPr bwMode="auto">
          <a:xfrm>
            <a:off x="1348742" y="415728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4" name="TextBox 13">
            <a:extLst>
              <a:ext uri="{FF2B5EF4-FFF2-40B4-BE49-F238E27FC236}">
                <a16:creationId xmlns:a16="http://schemas.microsoft.com/office/drawing/2014/main" id="{7AC16BEB-7392-2C50-3D19-6FDF09B56308}"/>
              </a:ext>
            </a:extLst>
          </p:cNvPr>
          <p:cNvSpPr txBox="1"/>
          <p:nvPr/>
        </p:nvSpPr>
        <p:spPr>
          <a:xfrm>
            <a:off x="3635774" y="3993715"/>
            <a:ext cx="1630349" cy="338554"/>
          </a:xfrm>
          <a:prstGeom prst="rect">
            <a:avLst/>
          </a:prstGeom>
          <a:solidFill>
            <a:schemeClr val="bg1"/>
          </a:solidFill>
        </p:spPr>
        <p:txBody>
          <a:bodyPr wrap="square" rtlCol="0">
            <a:spAutoFit/>
          </a:bodyPr>
          <a:lstStyle/>
          <a:p>
            <a:pPr algn="ctr"/>
            <a:r>
              <a:rPr lang="en-US" sz="1600" dirty="0">
                <a:solidFill>
                  <a:sysClr val="windowText" lastClr="000000"/>
                </a:solidFill>
              </a:rPr>
              <a:t>TXOP Duration</a:t>
            </a:r>
          </a:p>
        </p:txBody>
      </p:sp>
      <p:graphicFrame>
        <p:nvGraphicFramePr>
          <p:cNvPr id="15" name="Table 14">
            <a:extLst>
              <a:ext uri="{FF2B5EF4-FFF2-40B4-BE49-F238E27FC236}">
                <a16:creationId xmlns:a16="http://schemas.microsoft.com/office/drawing/2014/main" id="{4A72E839-8129-1663-3C39-E323B863AF9F}"/>
              </a:ext>
            </a:extLst>
          </p:cNvPr>
          <p:cNvGraphicFramePr>
            <a:graphicFrameLocks noGrp="1"/>
          </p:cNvGraphicFramePr>
          <p:nvPr>
            <p:extLst>
              <p:ext uri="{D42A27DB-BD31-4B8C-83A1-F6EECF244321}">
                <p14:modId xmlns:p14="http://schemas.microsoft.com/office/powerpoint/2010/main" val="3847508844"/>
              </p:ext>
            </p:extLst>
          </p:nvPr>
        </p:nvGraphicFramePr>
        <p:xfrm>
          <a:off x="1443832" y="432498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16" name="Straight Connector 15">
            <a:extLst>
              <a:ext uri="{FF2B5EF4-FFF2-40B4-BE49-F238E27FC236}">
                <a16:creationId xmlns:a16="http://schemas.microsoft.com/office/drawing/2014/main" id="{BA9B809A-A217-DABC-B913-1ECA63C831DE}"/>
              </a:ext>
            </a:extLst>
          </p:cNvPr>
          <p:cNvCxnSpPr/>
          <p:nvPr/>
        </p:nvCxnSpPr>
        <p:spPr bwMode="auto">
          <a:xfrm>
            <a:off x="7052044" y="395119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17" name="Table 16">
            <a:extLst>
              <a:ext uri="{FF2B5EF4-FFF2-40B4-BE49-F238E27FC236}">
                <a16:creationId xmlns:a16="http://schemas.microsoft.com/office/drawing/2014/main" id="{7C7D4849-8F64-7F26-8DC7-8BFA7261C63B}"/>
              </a:ext>
            </a:extLst>
          </p:cNvPr>
          <p:cNvGraphicFramePr>
            <a:graphicFrameLocks noGrp="1"/>
          </p:cNvGraphicFramePr>
          <p:nvPr>
            <p:extLst>
              <p:ext uri="{D42A27DB-BD31-4B8C-83A1-F6EECF244321}">
                <p14:modId xmlns:p14="http://schemas.microsoft.com/office/powerpoint/2010/main" val="1366156466"/>
              </p:ext>
            </p:extLst>
          </p:nvPr>
        </p:nvGraphicFramePr>
        <p:xfrm>
          <a:off x="4083485" y="4355465"/>
          <a:ext cx="2224434" cy="975360"/>
        </p:xfrm>
        <a:graphic>
          <a:graphicData uri="http://schemas.openxmlformats.org/drawingml/2006/table">
            <a:tbl>
              <a:tblPr firstRow="1" bandRow="1">
                <a:tableStyleId>{F5AB1C69-6EDB-4FF4-983F-18BD219EF322}</a:tableStyleId>
              </a:tblPr>
              <a:tblGrid>
                <a:gridCol w="2224434">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2946282F-6E90-34EC-487D-7332F5715008}"/>
              </a:ext>
            </a:extLst>
          </p:cNvPr>
          <p:cNvSpPr txBox="1"/>
          <p:nvPr/>
        </p:nvSpPr>
        <p:spPr>
          <a:xfrm rot="16200000">
            <a:off x="1230085" y="462784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19" name="Table 18">
            <a:extLst>
              <a:ext uri="{FF2B5EF4-FFF2-40B4-BE49-F238E27FC236}">
                <a16:creationId xmlns:a16="http://schemas.microsoft.com/office/drawing/2014/main" id="{A0F656D0-57DF-F2B2-DCF5-EB54242E1553}"/>
              </a:ext>
            </a:extLst>
          </p:cNvPr>
          <p:cNvGraphicFramePr>
            <a:graphicFrameLocks noGrp="1"/>
          </p:cNvGraphicFramePr>
          <p:nvPr>
            <p:extLst>
              <p:ext uri="{D42A27DB-BD31-4B8C-83A1-F6EECF244321}">
                <p14:modId xmlns:p14="http://schemas.microsoft.com/office/powerpoint/2010/main" val="2038364492"/>
              </p:ext>
            </p:extLst>
          </p:nvPr>
        </p:nvGraphicFramePr>
        <p:xfrm>
          <a:off x="6576085" y="434144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0" name="TextBox 19">
            <a:extLst>
              <a:ext uri="{FF2B5EF4-FFF2-40B4-BE49-F238E27FC236}">
                <a16:creationId xmlns:a16="http://schemas.microsoft.com/office/drawing/2014/main" id="{7D247581-1423-DC17-5BBE-1E1AE4B69B68}"/>
              </a:ext>
            </a:extLst>
          </p:cNvPr>
          <p:cNvSpPr txBox="1"/>
          <p:nvPr/>
        </p:nvSpPr>
        <p:spPr>
          <a:xfrm rot="16200000">
            <a:off x="6199474" y="467735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21" name="Straight Connector 20">
            <a:extLst>
              <a:ext uri="{FF2B5EF4-FFF2-40B4-BE49-F238E27FC236}">
                <a16:creationId xmlns:a16="http://schemas.microsoft.com/office/drawing/2014/main" id="{CD6681D4-E2F2-1D82-D7E3-4027CB5CC344}"/>
              </a:ext>
            </a:extLst>
          </p:cNvPr>
          <p:cNvCxnSpPr/>
          <p:nvPr/>
        </p:nvCxnSpPr>
        <p:spPr bwMode="auto">
          <a:xfrm>
            <a:off x="4070757" y="4012146"/>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2" name="Freeform: Shape 21">
            <a:extLst>
              <a:ext uri="{FF2B5EF4-FFF2-40B4-BE49-F238E27FC236}">
                <a16:creationId xmlns:a16="http://schemas.microsoft.com/office/drawing/2014/main" id="{F9374501-9792-F314-2EAC-E59FC139E5B1}"/>
              </a:ext>
            </a:extLst>
          </p:cNvPr>
          <p:cNvSpPr/>
          <p:nvPr/>
        </p:nvSpPr>
        <p:spPr bwMode="auto">
          <a:xfrm>
            <a:off x="1938877" y="5330084"/>
            <a:ext cx="2144463"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3" name="Right Brace 22">
            <a:extLst>
              <a:ext uri="{FF2B5EF4-FFF2-40B4-BE49-F238E27FC236}">
                <a16:creationId xmlns:a16="http://schemas.microsoft.com/office/drawing/2014/main" id="{7A625E4C-36FC-977E-1257-FCB765B8525F}"/>
              </a:ext>
            </a:extLst>
          </p:cNvPr>
          <p:cNvSpPr/>
          <p:nvPr/>
        </p:nvSpPr>
        <p:spPr bwMode="auto">
          <a:xfrm>
            <a:off x="7526390" y="507058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4" name="TextBox 23">
            <a:extLst>
              <a:ext uri="{FF2B5EF4-FFF2-40B4-BE49-F238E27FC236}">
                <a16:creationId xmlns:a16="http://schemas.microsoft.com/office/drawing/2014/main" id="{EDB71091-25F9-6F25-7D80-3D40B9B455C2}"/>
              </a:ext>
            </a:extLst>
          </p:cNvPr>
          <p:cNvSpPr txBox="1"/>
          <p:nvPr/>
        </p:nvSpPr>
        <p:spPr>
          <a:xfrm>
            <a:off x="7648989" y="505417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25" name="Table 24">
            <a:extLst>
              <a:ext uri="{FF2B5EF4-FFF2-40B4-BE49-F238E27FC236}">
                <a16:creationId xmlns:a16="http://schemas.microsoft.com/office/drawing/2014/main" id="{3C5CBA21-62C8-4A63-B362-62B983AD88B7}"/>
              </a:ext>
            </a:extLst>
          </p:cNvPr>
          <p:cNvGraphicFramePr>
            <a:graphicFrameLocks noGrp="1"/>
          </p:cNvGraphicFramePr>
          <p:nvPr>
            <p:extLst>
              <p:ext uri="{D42A27DB-BD31-4B8C-83A1-F6EECF244321}">
                <p14:modId xmlns:p14="http://schemas.microsoft.com/office/powerpoint/2010/main" val="2161536727"/>
              </p:ext>
            </p:extLst>
          </p:nvPr>
        </p:nvGraphicFramePr>
        <p:xfrm>
          <a:off x="1954202" y="4332269"/>
          <a:ext cx="1083360" cy="997316"/>
        </p:xfrm>
        <a:graphic>
          <a:graphicData uri="http://schemas.openxmlformats.org/drawingml/2006/table">
            <a:tbl>
              <a:tblPr firstRow="1" bandRow="1">
                <a:tableStyleId>{F5AB1C69-6EDB-4FF4-983F-18BD219EF322}</a:tableStyleId>
              </a:tblPr>
              <a:tblGrid>
                <a:gridCol w="1083360">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26" name="TextBox 25">
            <a:extLst>
              <a:ext uri="{FF2B5EF4-FFF2-40B4-BE49-F238E27FC236}">
                <a16:creationId xmlns:a16="http://schemas.microsoft.com/office/drawing/2014/main" id="{0691FED0-2791-67CC-2D1D-890DBD4F8CEB}"/>
              </a:ext>
            </a:extLst>
          </p:cNvPr>
          <p:cNvSpPr txBox="1"/>
          <p:nvPr/>
        </p:nvSpPr>
        <p:spPr>
          <a:xfrm rot="16200000">
            <a:off x="2081410" y="4671438"/>
            <a:ext cx="771283"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Serve other STAs</a:t>
            </a:r>
          </a:p>
        </p:txBody>
      </p:sp>
      <p:graphicFrame>
        <p:nvGraphicFramePr>
          <p:cNvPr id="27" name="Table 26">
            <a:extLst>
              <a:ext uri="{FF2B5EF4-FFF2-40B4-BE49-F238E27FC236}">
                <a16:creationId xmlns:a16="http://schemas.microsoft.com/office/drawing/2014/main" id="{FF26BB77-9856-C753-921A-5A463DD3B493}"/>
              </a:ext>
            </a:extLst>
          </p:cNvPr>
          <p:cNvGraphicFramePr>
            <a:graphicFrameLocks noGrp="1"/>
          </p:cNvGraphicFramePr>
          <p:nvPr>
            <p:extLst>
              <p:ext uri="{D42A27DB-BD31-4B8C-83A1-F6EECF244321}">
                <p14:modId xmlns:p14="http://schemas.microsoft.com/office/powerpoint/2010/main" val="2584935453"/>
              </p:ext>
            </p:extLst>
          </p:nvPr>
        </p:nvGraphicFramePr>
        <p:xfrm>
          <a:off x="3305728" y="4361903"/>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8" name="TextBox 27">
            <a:extLst>
              <a:ext uri="{FF2B5EF4-FFF2-40B4-BE49-F238E27FC236}">
                <a16:creationId xmlns:a16="http://schemas.microsoft.com/office/drawing/2014/main" id="{A946903A-152D-11B8-33BD-A551B0ECF91F}"/>
              </a:ext>
            </a:extLst>
          </p:cNvPr>
          <p:cNvSpPr txBox="1"/>
          <p:nvPr/>
        </p:nvSpPr>
        <p:spPr>
          <a:xfrm rot="16200000">
            <a:off x="2929117" y="4697813"/>
            <a:ext cx="463401" cy="246221"/>
          </a:xfrm>
          <a:prstGeom prst="rect">
            <a:avLst/>
          </a:prstGeom>
          <a:noFill/>
        </p:spPr>
        <p:txBody>
          <a:bodyPr wrap="square" rtlCol="0">
            <a:spAutoFit/>
          </a:bodyPr>
          <a:lstStyle/>
          <a:p>
            <a:r>
              <a:rPr lang="en-US" sz="1000" dirty="0">
                <a:solidFill>
                  <a:sysClr val="windowText" lastClr="000000"/>
                </a:solidFill>
              </a:rPr>
              <a:t>SIFS</a:t>
            </a:r>
          </a:p>
        </p:txBody>
      </p:sp>
      <p:sp>
        <p:nvSpPr>
          <p:cNvPr id="29" name="TextBox 28">
            <a:extLst>
              <a:ext uri="{FF2B5EF4-FFF2-40B4-BE49-F238E27FC236}">
                <a16:creationId xmlns:a16="http://schemas.microsoft.com/office/drawing/2014/main" id="{DBC2E110-3DB7-566D-1226-AF68DBA4BF5C}"/>
              </a:ext>
            </a:extLst>
          </p:cNvPr>
          <p:cNvSpPr txBox="1"/>
          <p:nvPr/>
        </p:nvSpPr>
        <p:spPr>
          <a:xfrm rot="16200000">
            <a:off x="3694990" y="4698685"/>
            <a:ext cx="463401" cy="246221"/>
          </a:xfrm>
          <a:prstGeom prst="rect">
            <a:avLst/>
          </a:prstGeom>
          <a:noFill/>
        </p:spPr>
        <p:txBody>
          <a:bodyPr wrap="square" rtlCol="0">
            <a:spAutoFit/>
          </a:bodyPr>
          <a:lstStyle/>
          <a:p>
            <a:r>
              <a:rPr lang="en-US" sz="1000" dirty="0">
                <a:solidFill>
                  <a:sysClr val="windowText" lastClr="000000"/>
                </a:solidFill>
              </a:rPr>
              <a:t>SIFS</a:t>
            </a:r>
          </a:p>
        </p:txBody>
      </p:sp>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2: Performing FCS check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7" name="Picture 6">
            <a:extLst>
              <a:ext uri="{FF2B5EF4-FFF2-40B4-BE49-F238E27FC236}">
                <a16:creationId xmlns:a16="http://schemas.microsoft.com/office/drawing/2014/main" id="{3CB8105A-A6C1-5769-3AD6-2094C337E4E1}"/>
              </a:ext>
            </a:extLst>
          </p:cNvPr>
          <p:cNvPicPr>
            <a:picLocks noChangeAspect="1"/>
          </p:cNvPicPr>
          <p:nvPr/>
        </p:nvPicPr>
        <p:blipFill>
          <a:blip r:embed="rId3"/>
          <a:stretch>
            <a:fillRect/>
          </a:stretch>
        </p:blipFill>
        <p:spPr>
          <a:xfrm>
            <a:off x="2056607" y="5539889"/>
            <a:ext cx="5029200" cy="935526"/>
          </a:xfrm>
          <a:prstGeom prst="rect">
            <a:avLst/>
          </a:prstGeom>
        </p:spPr>
      </p:pic>
      <p:pic>
        <p:nvPicPr>
          <p:cNvPr id="10" name="Picture 9">
            <a:extLst>
              <a:ext uri="{FF2B5EF4-FFF2-40B4-BE49-F238E27FC236}">
                <a16:creationId xmlns:a16="http://schemas.microsoft.com/office/drawing/2014/main" id="{CBFEF5E1-CD8E-10AA-814B-ED9767E7F3AB}"/>
              </a:ext>
            </a:extLst>
          </p:cNvPr>
          <p:cNvPicPr>
            <a:picLocks noChangeAspect="1"/>
          </p:cNvPicPr>
          <p:nvPr/>
        </p:nvPicPr>
        <p:blipFill>
          <a:blip r:embed="rId4"/>
          <a:stretch>
            <a:fillRect/>
          </a:stretch>
        </p:blipFill>
        <p:spPr>
          <a:xfrm>
            <a:off x="1752599" y="2014527"/>
            <a:ext cx="6051145" cy="1566873"/>
          </a:xfrm>
          <a:prstGeom prst="rect">
            <a:avLst/>
          </a:prstGeom>
        </p:spPr>
      </p:pic>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342900" indent="-342900" algn="just">
                  <a:buFont typeface="Arial" panose="020B0604020202020204" pitchFamily="34" charset="0"/>
                  <a:buChar char="•"/>
                </a:pPr>
                <a:r>
                  <a:rPr lang="en-US" sz="1500" dirty="0">
                    <a:solidFill>
                      <a:schemeClr val="tx1"/>
                    </a:solidFill>
                  </a:rPr>
                  <a:t>At least in some cases, padding may be needed to reserve the medium till the duration of sub-band switch of DSO STAs.</a:t>
                </a: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r>
                  <a:rPr lang="en-US" sz="1500" dirty="0">
                    <a:solidFill>
                      <a:schemeClr val="tx1"/>
                    </a:solidFill>
                  </a:rPr>
                  <a:t>In any control frame, the padding field comes before the Frame Check Sequence (FCS). If a receiving STA performs the switch during the padding, </a:t>
                </a:r>
                <a:r>
                  <a:rPr lang="en-US" sz="1500" dirty="0"/>
                  <a:t>it will not </a:t>
                </a:r>
                <a:r>
                  <a:rPr lang="en-US" sz="1500" dirty="0">
                    <a:solidFill>
                      <a:schemeClr val="tx1"/>
                    </a:solidFill>
                  </a:rPr>
                  <a:t>be able to perform FCS-check to detect packet errors.</a:t>
                </a:r>
              </a:p>
              <a:p>
                <a:pPr marL="685800" lvl="1" indent="-228600" algn="just">
                  <a:buFont typeface="Arial" panose="020B0604020202020204" pitchFamily="34" charset="0"/>
                  <a:buChar char="•"/>
                </a:pPr>
                <a:r>
                  <a:rPr lang="en-US" dirty="0">
                    <a:solidFill>
                      <a:schemeClr val="tx1"/>
                    </a:solidFill>
                  </a:rPr>
                  <a:t>If FCS check is ignored, DSO STA may perform switch to a wrong sub-channel. </a:t>
                </a:r>
              </a:p>
              <a:p>
                <a:pPr marL="685800" lvl="1" indent="-228600" algn="just">
                  <a:buFont typeface="Arial" panose="020B0604020202020204" pitchFamily="34" charset="0"/>
                  <a:buChar char="•"/>
                </a:pPr>
                <a:r>
                  <a:rPr lang="en-US" dirty="0">
                    <a:solidFill>
                      <a:schemeClr val="tx1"/>
                    </a:solidFill>
                  </a:rPr>
                  <a:t>Although PHY padding (such as Packet Extension) can be used to reserve medium, they are limited in their maximum duration (</a:t>
                </a:r>
                <a14:m>
                  <m:oMath xmlns:m="http://schemas.openxmlformats.org/officeDocument/2006/math">
                    <m:r>
                      <a:rPr lang="en-US" b="0" i="1" smtClean="0">
                        <a:solidFill>
                          <a:schemeClr val="tx1"/>
                        </a:solidFill>
                        <a:latin typeface="Cambria Math" panose="02040503050406030204" pitchFamily="18" charset="0"/>
                      </a:rPr>
                      <m:t>16</m:t>
                    </m:r>
                    <m:r>
                      <a:rPr lang="en-US" b="0" i="1" smtClean="0">
                        <a:solidFill>
                          <a:schemeClr val="tx1"/>
                        </a:solidFill>
                        <a:latin typeface="Cambria Math" panose="02040503050406030204" pitchFamily="18" charset="0"/>
                      </a:rPr>
                      <m:t>𝜇</m:t>
                    </m:r>
                  </m:oMath>
                </a14:m>
                <a:r>
                  <a:rPr lang="en-US" dirty="0">
                    <a:solidFill>
                      <a:schemeClr val="tx1"/>
                    </a:solidFill>
                  </a:rPr>
                  <a:t>s).</a:t>
                </a:r>
              </a:p>
              <a:p>
                <a:pPr marL="685800" lvl="1" indent="-228600" algn="just">
                  <a:buFont typeface="Arial" panose="020B0604020202020204" pitchFamily="34" charset="0"/>
                  <a:buChar char="•"/>
                </a:pPr>
                <a:r>
                  <a:rPr lang="en-US" dirty="0">
                    <a:solidFill>
                      <a:schemeClr val="tx1"/>
                    </a:solidFill>
                  </a:rPr>
                  <a:t>Note: This issue is not encountered in EMLSR since it has a weak radio continuously listening to the ICF during link switch.</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5"/>
                <a:stretch>
                  <a:fillRect l="-235" t="-276" r="-314"/>
                </a:stretch>
              </a:blipFill>
            </p:spPr>
            <p:txBody>
              <a:bodyPr/>
              <a:lstStyle/>
              <a:p>
                <a:r>
                  <a:rPr lang="en-US">
                    <a:noFill/>
                  </a:rPr>
                  <a:t> </a:t>
                </a:r>
              </a:p>
            </p:txBody>
          </p:sp>
        </mc:Fallback>
      </mc:AlternateContent>
    </p:spTree>
    <p:extLst>
      <p:ext uri="{BB962C8B-B14F-4D97-AF65-F5344CB8AC3E}">
        <p14:creationId xmlns:p14="http://schemas.microsoft.com/office/powerpoint/2010/main" val="24037444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2</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US" sz="1500" dirty="0"/>
              <a:t>The medium can be reserved for the sub-band switch delay by transmitting a follow-up frame after the SBS IC frame.</a:t>
            </a:r>
          </a:p>
          <a:p>
            <a:pPr marL="585788" lvl="1" indent="-285750">
              <a:buFont typeface="Arial" panose="020B0604020202020204" pitchFamily="34" charset="0"/>
              <a:buChar char="•"/>
            </a:pPr>
            <a:r>
              <a:rPr lang="en-US" dirty="0"/>
              <a:t>The follow-up frame can be aggregated in same PPDU or can be in another PPDU.</a:t>
            </a:r>
          </a:p>
          <a:p>
            <a:pPr marL="585788" lvl="1" indent="-285750">
              <a:buFont typeface="Arial" panose="020B0604020202020204" pitchFamily="34" charset="0"/>
              <a:buChar char="•"/>
            </a:pPr>
            <a:r>
              <a:rPr lang="en-US" dirty="0"/>
              <a:t>The follow-up frame can carry data or control signaling to other STAs.</a:t>
            </a:r>
          </a:p>
          <a:p>
            <a:pPr marL="585788" lvl="1" indent="-285750">
              <a:buFont typeface="Arial" panose="020B0604020202020204" pitchFamily="34" charset="0"/>
              <a:buChar char="•"/>
            </a:pPr>
            <a:r>
              <a:rPr lang="en-US" dirty="0"/>
              <a:t>The follow-up frame can carry MAC padding if necessary.</a:t>
            </a:r>
          </a:p>
          <a:p>
            <a:pPr marL="585788" lvl="1" indent="-285750">
              <a:buFont typeface="Arial" panose="020B0604020202020204" pitchFamily="34" charset="0"/>
              <a:buChar char="•"/>
            </a:pPr>
            <a:r>
              <a:rPr lang="en-US" dirty="0"/>
              <a:t>This mechanism doesn’t require any major spec changes.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4A3DB353-D40C-A097-3F7D-2AF4792E1453}"/>
              </a:ext>
            </a:extLst>
          </p:cNvPr>
          <p:cNvCxnSpPr>
            <a:cxnSpLocks/>
          </p:cNvCxnSpPr>
          <p:nvPr/>
        </p:nvCxnSpPr>
        <p:spPr bwMode="auto">
          <a:xfrm flipV="1">
            <a:off x="1163786" y="533049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E36D2C0C-322C-8370-18A8-FC8934438552}"/>
              </a:ext>
            </a:extLst>
          </p:cNvPr>
          <p:cNvSpPr txBox="1"/>
          <p:nvPr/>
        </p:nvSpPr>
        <p:spPr>
          <a:xfrm>
            <a:off x="7901862" y="5309290"/>
            <a:ext cx="632716" cy="338554"/>
          </a:xfrm>
          <a:prstGeom prst="rect">
            <a:avLst/>
          </a:prstGeom>
          <a:noFill/>
        </p:spPr>
        <p:txBody>
          <a:bodyPr wrap="square" rtlCol="0">
            <a:spAutoFit/>
          </a:bodyPr>
          <a:lstStyle/>
          <a:p>
            <a:pPr algn="ctr"/>
            <a:r>
              <a:rPr lang="en-US" sz="1600" dirty="0">
                <a:solidFill>
                  <a:sysClr val="windowText" lastClr="000000"/>
                </a:solidFill>
              </a:rPr>
              <a:t>Time</a:t>
            </a:r>
          </a:p>
        </p:txBody>
      </p:sp>
      <p:sp>
        <p:nvSpPr>
          <p:cNvPr id="9" name="TextBox 8">
            <a:extLst>
              <a:ext uri="{FF2B5EF4-FFF2-40B4-BE49-F238E27FC236}">
                <a16:creationId xmlns:a16="http://schemas.microsoft.com/office/drawing/2014/main" id="{F5E7B76F-2546-6528-C361-973A9CDCB323}"/>
              </a:ext>
            </a:extLst>
          </p:cNvPr>
          <p:cNvSpPr txBox="1"/>
          <p:nvPr/>
        </p:nvSpPr>
        <p:spPr>
          <a:xfrm>
            <a:off x="1710971" y="5540338"/>
            <a:ext cx="1526204" cy="400110"/>
          </a:xfrm>
          <a:prstGeom prst="rect">
            <a:avLst/>
          </a:prstGeom>
          <a:noFill/>
        </p:spPr>
        <p:txBody>
          <a:bodyPr wrap="square" rtlCol="0">
            <a:spAutoFit/>
          </a:bodyPr>
          <a:lstStyle/>
          <a:p>
            <a:pPr algn="ctr"/>
            <a:r>
              <a:rPr lang="en-US" sz="1000" dirty="0">
                <a:solidFill>
                  <a:sysClr val="windowText" lastClr="000000"/>
                </a:solidFill>
              </a:rPr>
              <a:t>DSO Sub-band switch delay</a:t>
            </a:r>
          </a:p>
        </p:txBody>
      </p:sp>
      <p:sp>
        <p:nvSpPr>
          <p:cNvPr id="10" name="TextBox 9">
            <a:extLst>
              <a:ext uri="{FF2B5EF4-FFF2-40B4-BE49-F238E27FC236}">
                <a16:creationId xmlns:a16="http://schemas.microsoft.com/office/drawing/2014/main" id="{DB37F73B-5308-1B8E-A698-466DBEBE3E8A}"/>
              </a:ext>
            </a:extLst>
          </p:cNvPr>
          <p:cNvSpPr txBox="1"/>
          <p:nvPr/>
        </p:nvSpPr>
        <p:spPr>
          <a:xfrm>
            <a:off x="6298543" y="549854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11" name="Straight Arrow Connector 10">
            <a:extLst>
              <a:ext uri="{FF2B5EF4-FFF2-40B4-BE49-F238E27FC236}">
                <a16:creationId xmlns:a16="http://schemas.microsoft.com/office/drawing/2014/main" id="{24DEE7E0-B0C3-ADF9-D6B0-F3D67ACB0769}"/>
              </a:ext>
            </a:extLst>
          </p:cNvPr>
          <p:cNvCxnSpPr>
            <a:cxnSpLocks/>
          </p:cNvCxnSpPr>
          <p:nvPr/>
        </p:nvCxnSpPr>
        <p:spPr bwMode="auto">
          <a:xfrm flipV="1">
            <a:off x="1163786" y="401953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8497EEC7-9D96-4E87-C9FD-A60264F07CD7}"/>
              </a:ext>
            </a:extLst>
          </p:cNvPr>
          <p:cNvSpPr txBox="1"/>
          <p:nvPr/>
        </p:nvSpPr>
        <p:spPr>
          <a:xfrm rot="16200000">
            <a:off x="352671" y="4596661"/>
            <a:ext cx="1317725" cy="338554"/>
          </a:xfrm>
          <a:prstGeom prst="rect">
            <a:avLst/>
          </a:prstGeom>
          <a:noFill/>
        </p:spPr>
        <p:txBody>
          <a:bodyPr wrap="square" rtlCol="0">
            <a:spAutoFit/>
          </a:bodyPr>
          <a:lstStyle/>
          <a:p>
            <a:pPr algn="ctr"/>
            <a:r>
              <a:rPr lang="en-US" sz="1600" dirty="0">
                <a:solidFill>
                  <a:sysClr val="windowText" lastClr="000000"/>
                </a:solidFill>
              </a:rPr>
              <a:t>Frequency</a:t>
            </a:r>
          </a:p>
        </p:txBody>
      </p:sp>
      <p:cxnSp>
        <p:nvCxnSpPr>
          <p:cNvPr id="13" name="Straight Arrow Connector 12">
            <a:extLst>
              <a:ext uri="{FF2B5EF4-FFF2-40B4-BE49-F238E27FC236}">
                <a16:creationId xmlns:a16="http://schemas.microsoft.com/office/drawing/2014/main" id="{9EF7F1FC-7FD5-10A1-275A-9894B84F40E4}"/>
              </a:ext>
            </a:extLst>
          </p:cNvPr>
          <p:cNvCxnSpPr>
            <a:cxnSpLocks/>
          </p:cNvCxnSpPr>
          <p:nvPr/>
        </p:nvCxnSpPr>
        <p:spPr bwMode="auto">
          <a:xfrm>
            <a:off x="1348742" y="415728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4" name="TextBox 13">
            <a:extLst>
              <a:ext uri="{FF2B5EF4-FFF2-40B4-BE49-F238E27FC236}">
                <a16:creationId xmlns:a16="http://schemas.microsoft.com/office/drawing/2014/main" id="{171DB907-6795-B70F-1BF4-B2C879B207D2}"/>
              </a:ext>
            </a:extLst>
          </p:cNvPr>
          <p:cNvSpPr txBox="1"/>
          <p:nvPr/>
        </p:nvSpPr>
        <p:spPr>
          <a:xfrm>
            <a:off x="3635774" y="3993715"/>
            <a:ext cx="1630349" cy="338554"/>
          </a:xfrm>
          <a:prstGeom prst="rect">
            <a:avLst/>
          </a:prstGeom>
          <a:solidFill>
            <a:schemeClr val="bg1"/>
          </a:solidFill>
        </p:spPr>
        <p:txBody>
          <a:bodyPr wrap="square" rtlCol="0">
            <a:spAutoFit/>
          </a:bodyPr>
          <a:lstStyle/>
          <a:p>
            <a:pPr algn="ctr"/>
            <a:r>
              <a:rPr lang="en-US" sz="1600" dirty="0">
                <a:solidFill>
                  <a:sysClr val="windowText" lastClr="000000"/>
                </a:solidFill>
              </a:rPr>
              <a:t>TXOP Duration</a:t>
            </a:r>
          </a:p>
        </p:txBody>
      </p:sp>
      <p:graphicFrame>
        <p:nvGraphicFramePr>
          <p:cNvPr id="15" name="Table 14">
            <a:extLst>
              <a:ext uri="{FF2B5EF4-FFF2-40B4-BE49-F238E27FC236}">
                <a16:creationId xmlns:a16="http://schemas.microsoft.com/office/drawing/2014/main" id="{2CF1CB2B-F196-1723-B9D6-2F12CAD65E21}"/>
              </a:ext>
            </a:extLst>
          </p:cNvPr>
          <p:cNvGraphicFramePr>
            <a:graphicFrameLocks noGrp="1"/>
          </p:cNvGraphicFramePr>
          <p:nvPr>
            <p:extLst>
              <p:ext uri="{D42A27DB-BD31-4B8C-83A1-F6EECF244321}">
                <p14:modId xmlns:p14="http://schemas.microsoft.com/office/powerpoint/2010/main" val="2278703622"/>
              </p:ext>
            </p:extLst>
          </p:nvPr>
        </p:nvGraphicFramePr>
        <p:xfrm>
          <a:off x="1443832" y="432498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16" name="Straight Connector 15">
            <a:extLst>
              <a:ext uri="{FF2B5EF4-FFF2-40B4-BE49-F238E27FC236}">
                <a16:creationId xmlns:a16="http://schemas.microsoft.com/office/drawing/2014/main" id="{355EFBE6-6983-FE5E-840E-363034A53C18}"/>
              </a:ext>
            </a:extLst>
          </p:cNvPr>
          <p:cNvCxnSpPr/>
          <p:nvPr/>
        </p:nvCxnSpPr>
        <p:spPr bwMode="auto">
          <a:xfrm>
            <a:off x="7052044" y="395119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17" name="Table 16">
            <a:extLst>
              <a:ext uri="{FF2B5EF4-FFF2-40B4-BE49-F238E27FC236}">
                <a16:creationId xmlns:a16="http://schemas.microsoft.com/office/drawing/2014/main" id="{A62E6691-2110-AAD2-378D-3A99F8F1F7BC}"/>
              </a:ext>
            </a:extLst>
          </p:cNvPr>
          <p:cNvGraphicFramePr>
            <a:graphicFrameLocks noGrp="1"/>
          </p:cNvGraphicFramePr>
          <p:nvPr>
            <p:extLst>
              <p:ext uri="{D42A27DB-BD31-4B8C-83A1-F6EECF244321}">
                <p14:modId xmlns:p14="http://schemas.microsoft.com/office/powerpoint/2010/main" val="1888712922"/>
              </p:ext>
            </p:extLst>
          </p:nvPr>
        </p:nvGraphicFramePr>
        <p:xfrm>
          <a:off x="3218396" y="4355465"/>
          <a:ext cx="3089523" cy="975360"/>
        </p:xfrm>
        <a:graphic>
          <a:graphicData uri="http://schemas.openxmlformats.org/drawingml/2006/table">
            <a:tbl>
              <a:tblPr firstRow="1" bandRow="1">
                <a:tableStyleId>{F5AB1C69-6EDB-4FF4-983F-18BD219EF322}</a:tableStyleId>
              </a:tblPr>
              <a:tblGrid>
                <a:gridCol w="3089523">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3A36D798-D557-2D66-5172-D49B331B0AB9}"/>
              </a:ext>
            </a:extLst>
          </p:cNvPr>
          <p:cNvSpPr txBox="1"/>
          <p:nvPr/>
        </p:nvSpPr>
        <p:spPr>
          <a:xfrm rot="16200000">
            <a:off x="1230085" y="462784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19" name="Table 18">
            <a:extLst>
              <a:ext uri="{FF2B5EF4-FFF2-40B4-BE49-F238E27FC236}">
                <a16:creationId xmlns:a16="http://schemas.microsoft.com/office/drawing/2014/main" id="{9F8AF20D-A03B-0D89-0DF2-20EFD02B8ADD}"/>
              </a:ext>
            </a:extLst>
          </p:cNvPr>
          <p:cNvGraphicFramePr>
            <a:graphicFrameLocks noGrp="1"/>
          </p:cNvGraphicFramePr>
          <p:nvPr>
            <p:extLst>
              <p:ext uri="{D42A27DB-BD31-4B8C-83A1-F6EECF244321}">
                <p14:modId xmlns:p14="http://schemas.microsoft.com/office/powerpoint/2010/main" val="2575076995"/>
              </p:ext>
            </p:extLst>
          </p:nvPr>
        </p:nvGraphicFramePr>
        <p:xfrm>
          <a:off x="6576085" y="434144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0" name="TextBox 19">
            <a:extLst>
              <a:ext uri="{FF2B5EF4-FFF2-40B4-BE49-F238E27FC236}">
                <a16:creationId xmlns:a16="http://schemas.microsoft.com/office/drawing/2014/main" id="{38A5E4A6-2EE5-780D-ABD9-23EC2C4218B7}"/>
              </a:ext>
            </a:extLst>
          </p:cNvPr>
          <p:cNvSpPr txBox="1"/>
          <p:nvPr/>
        </p:nvSpPr>
        <p:spPr>
          <a:xfrm rot="16200000">
            <a:off x="6199474" y="467735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21" name="Straight Connector 20">
            <a:extLst>
              <a:ext uri="{FF2B5EF4-FFF2-40B4-BE49-F238E27FC236}">
                <a16:creationId xmlns:a16="http://schemas.microsoft.com/office/drawing/2014/main" id="{DC6F3FF3-BBD2-1F64-8E46-91C69D7B83C5}"/>
              </a:ext>
            </a:extLst>
          </p:cNvPr>
          <p:cNvCxnSpPr/>
          <p:nvPr/>
        </p:nvCxnSpPr>
        <p:spPr bwMode="auto">
          <a:xfrm>
            <a:off x="3218396" y="4193633"/>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2" name="Freeform: Shape 21">
            <a:extLst>
              <a:ext uri="{FF2B5EF4-FFF2-40B4-BE49-F238E27FC236}">
                <a16:creationId xmlns:a16="http://schemas.microsoft.com/office/drawing/2014/main" id="{537C778C-CA74-6416-9054-65982C35D730}"/>
              </a:ext>
            </a:extLst>
          </p:cNvPr>
          <p:cNvSpPr/>
          <p:nvPr/>
        </p:nvSpPr>
        <p:spPr bwMode="auto">
          <a:xfrm>
            <a:off x="1938878" y="5330084"/>
            <a:ext cx="1279374"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3" name="Right Brace 22">
            <a:extLst>
              <a:ext uri="{FF2B5EF4-FFF2-40B4-BE49-F238E27FC236}">
                <a16:creationId xmlns:a16="http://schemas.microsoft.com/office/drawing/2014/main" id="{2371992F-6AB2-DBC3-6099-C0BE1D0FE5EA}"/>
              </a:ext>
            </a:extLst>
          </p:cNvPr>
          <p:cNvSpPr/>
          <p:nvPr/>
        </p:nvSpPr>
        <p:spPr bwMode="auto">
          <a:xfrm>
            <a:off x="7526390" y="507058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4" name="TextBox 23">
            <a:extLst>
              <a:ext uri="{FF2B5EF4-FFF2-40B4-BE49-F238E27FC236}">
                <a16:creationId xmlns:a16="http://schemas.microsoft.com/office/drawing/2014/main" id="{1B150CA6-D9D7-CE83-C785-079758D02D2A}"/>
              </a:ext>
            </a:extLst>
          </p:cNvPr>
          <p:cNvSpPr txBox="1"/>
          <p:nvPr/>
        </p:nvSpPr>
        <p:spPr>
          <a:xfrm>
            <a:off x="7648989" y="505417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30" name="Table 29">
            <a:extLst>
              <a:ext uri="{FF2B5EF4-FFF2-40B4-BE49-F238E27FC236}">
                <a16:creationId xmlns:a16="http://schemas.microsoft.com/office/drawing/2014/main" id="{E1998E22-E31B-24C4-7C1B-A7C6D55EDAC2}"/>
              </a:ext>
            </a:extLst>
          </p:cNvPr>
          <p:cNvGraphicFramePr>
            <a:graphicFrameLocks noGrp="1"/>
          </p:cNvGraphicFramePr>
          <p:nvPr>
            <p:extLst>
              <p:ext uri="{D42A27DB-BD31-4B8C-83A1-F6EECF244321}">
                <p14:modId xmlns:p14="http://schemas.microsoft.com/office/powerpoint/2010/main" val="373103888"/>
              </p:ext>
            </p:extLst>
          </p:nvPr>
        </p:nvGraphicFramePr>
        <p:xfrm>
          <a:off x="2133600" y="4332269"/>
          <a:ext cx="892308" cy="997316"/>
        </p:xfrm>
        <a:graphic>
          <a:graphicData uri="http://schemas.openxmlformats.org/drawingml/2006/table">
            <a:tbl>
              <a:tblPr firstRow="1" bandRow="1">
                <a:tableStyleId>{F5AB1C69-6EDB-4FF4-983F-18BD219EF322}</a:tableStyleId>
              </a:tblPr>
              <a:tblGrid>
                <a:gridCol w="892308">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31" name="TextBox 30">
            <a:extLst>
              <a:ext uri="{FF2B5EF4-FFF2-40B4-BE49-F238E27FC236}">
                <a16:creationId xmlns:a16="http://schemas.microsoft.com/office/drawing/2014/main" id="{AC19005A-A82D-F7D9-E346-16D1875658A1}"/>
              </a:ext>
            </a:extLst>
          </p:cNvPr>
          <p:cNvSpPr txBox="1"/>
          <p:nvPr/>
        </p:nvSpPr>
        <p:spPr>
          <a:xfrm rot="16200000">
            <a:off x="2192924" y="4461795"/>
            <a:ext cx="771283" cy="707886"/>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Follow-up frame with necessary padding</a:t>
            </a:r>
          </a:p>
        </p:txBody>
      </p:sp>
    </p:spTree>
    <p:extLst>
      <p:ext uri="{BB962C8B-B14F-4D97-AF65-F5344CB8AC3E}">
        <p14:creationId xmlns:p14="http://schemas.microsoft.com/office/powerpoint/2010/main" val="868419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follow-up frame</a:t>
            </a:r>
            <a:endParaRPr lang="en-GB" dirty="0"/>
          </a:p>
        </p:txBody>
      </p:sp>
      <p:sp>
        <p:nvSpPr>
          <p:cNvPr id="3" name="Content Placeholder 2"/>
          <p:cNvSpPr>
            <a:spLocks noGrp="1"/>
          </p:cNvSpPr>
          <p:nvPr>
            <p:ph idx="1"/>
          </p:nvPr>
        </p:nvSpPr>
        <p:spPr>
          <a:xfrm>
            <a:off x="685801" y="1524000"/>
            <a:ext cx="7770813" cy="4876800"/>
          </a:xfrm>
        </p:spPr>
        <p:txBody>
          <a:bodyPr/>
          <a:lstStyle/>
          <a:p>
            <a:pPr marL="342900" indent="-342900" algn="just">
              <a:buFont typeface="+mj-lt"/>
              <a:buAutoNum type="arabicPeriod"/>
            </a:pPr>
            <a:r>
              <a:rPr lang="en-US" sz="1500" dirty="0"/>
              <a:t>It can be a frame containing data to STAs that don’t need sub-band switching in MU-PPDU format. On a sub-band with no recipient STAs, the RUs may not be assigned to any STA, and padding bits can be transmitted.</a:t>
            </a:r>
          </a:p>
          <a:p>
            <a:pPr marL="228600" indent="-228600" algn="just">
              <a:buFont typeface="+mj-lt"/>
              <a:buAutoNum type="arabicPeriod"/>
            </a:pPr>
            <a:endParaRPr lang="en-US" sz="1500" dirty="0"/>
          </a:p>
          <a:p>
            <a:pPr marL="228600" indent="-228600" algn="just">
              <a:buFont typeface="+mj-lt"/>
              <a:buAutoNum type="arabicPeriod"/>
            </a:pPr>
            <a:endParaRPr lang="en-US" sz="1500" dirty="0"/>
          </a:p>
          <a:p>
            <a:pPr marL="0" indent="0" algn="just"/>
            <a:endParaRPr lang="en-US" sz="1500" dirty="0"/>
          </a:p>
          <a:p>
            <a:pPr marL="228600" indent="-228600" algn="just">
              <a:buFont typeface="+mj-lt"/>
              <a:buAutoNum type="arabicPeriod"/>
            </a:pPr>
            <a:endParaRPr lang="en-US" sz="1100" dirty="0"/>
          </a:p>
          <a:p>
            <a:pPr marL="228600" indent="-228600" algn="just">
              <a:buFont typeface="+mj-lt"/>
              <a:buAutoNum type="arabicPeriod"/>
            </a:pPr>
            <a:endParaRPr lang="en-US" sz="1500" dirty="0"/>
          </a:p>
          <a:p>
            <a:pPr marL="228600" indent="-228600" algn="just">
              <a:buFont typeface="+mj-lt"/>
              <a:buAutoNum type="arabicPeriod"/>
            </a:pPr>
            <a:endParaRPr lang="en-US" sz="1500" dirty="0"/>
          </a:p>
          <a:p>
            <a:pPr marL="342900" indent="-342900" algn="just">
              <a:buFont typeface="+mj-lt"/>
              <a:buAutoNum type="arabicPeriod" startAt="2"/>
            </a:pPr>
            <a:r>
              <a:rPr lang="en-US" sz="1500" dirty="0"/>
              <a:t>It can be an SBS IC frame meant for the STAs to be served later within the TXOP/SP. These frames may include the pre-FCS padding (if necessary) for covering the sub-band switch of the first set of indicated STAs.</a:t>
            </a:r>
          </a:p>
          <a:p>
            <a:pPr marL="171450" indent="-171450" algn="just">
              <a:buFont typeface="Arial" panose="020B0604020202020204" pitchFamily="34" charset="0"/>
              <a:buChar char="•"/>
            </a:pPr>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28" name="Picture 27">
            <a:extLst>
              <a:ext uri="{FF2B5EF4-FFF2-40B4-BE49-F238E27FC236}">
                <a16:creationId xmlns:a16="http://schemas.microsoft.com/office/drawing/2014/main" id="{4B1ED965-05E7-950A-3A95-CF7F80ED6717}"/>
              </a:ext>
            </a:extLst>
          </p:cNvPr>
          <p:cNvPicPr>
            <a:picLocks noChangeAspect="1"/>
          </p:cNvPicPr>
          <p:nvPr/>
        </p:nvPicPr>
        <p:blipFill>
          <a:blip r:embed="rId3"/>
          <a:stretch>
            <a:fillRect/>
          </a:stretch>
        </p:blipFill>
        <p:spPr>
          <a:xfrm>
            <a:off x="1176784" y="4656502"/>
            <a:ext cx="7164539" cy="1794445"/>
          </a:xfrm>
          <a:prstGeom prst="rect">
            <a:avLst/>
          </a:prstGeom>
        </p:spPr>
      </p:pic>
      <p:pic>
        <p:nvPicPr>
          <p:cNvPr id="8" name="Picture 7">
            <a:extLst>
              <a:ext uri="{FF2B5EF4-FFF2-40B4-BE49-F238E27FC236}">
                <a16:creationId xmlns:a16="http://schemas.microsoft.com/office/drawing/2014/main" id="{0D4BEAF7-F04B-4EBB-B3EB-089757DD65E4}"/>
              </a:ext>
            </a:extLst>
          </p:cNvPr>
          <p:cNvPicPr>
            <a:picLocks noChangeAspect="1"/>
          </p:cNvPicPr>
          <p:nvPr/>
        </p:nvPicPr>
        <p:blipFill>
          <a:blip r:embed="rId4"/>
          <a:stretch>
            <a:fillRect/>
          </a:stretch>
        </p:blipFill>
        <p:spPr>
          <a:xfrm>
            <a:off x="1371600" y="2275880"/>
            <a:ext cx="6774909" cy="1686520"/>
          </a:xfrm>
          <a:prstGeom prst="rect">
            <a:avLst/>
          </a:prstGeom>
        </p:spPr>
      </p:pic>
    </p:spTree>
    <p:extLst>
      <p:ext uri="{BB962C8B-B14F-4D97-AF65-F5344CB8AC3E}">
        <p14:creationId xmlns:p14="http://schemas.microsoft.com/office/powerpoint/2010/main" val="2094964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504</TotalTime>
  <Words>1741</Words>
  <Application>Microsoft Office PowerPoint</Application>
  <PresentationFormat>On-screen Show (4:3)</PresentationFormat>
  <Paragraphs>266</Paragraphs>
  <Slides>14</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Cambria Math</vt:lpstr>
      <vt:lpstr>Times New Roman</vt:lpstr>
      <vt:lpstr>Office Theme</vt:lpstr>
      <vt:lpstr>Document</vt:lpstr>
      <vt:lpstr>Considerations for DSO Sub-band switch delay</vt:lpstr>
      <vt:lpstr>Abstract</vt:lpstr>
      <vt:lpstr>Dynamic Sub-band Operation - Recap</vt:lpstr>
      <vt:lpstr>Existing proposals in UHR</vt:lpstr>
      <vt:lpstr>Problem 1: Padding overhead</vt:lpstr>
      <vt:lpstr>Proposed solution 1</vt:lpstr>
      <vt:lpstr>Problem 2: Performing FCS check</vt:lpstr>
      <vt:lpstr>Proposed solution 2</vt:lpstr>
      <vt:lpstr>Examples of follow-up frame</vt:lpstr>
      <vt:lpstr>Alternative solutions</vt:lpstr>
      <vt:lpstr>Overhead comparison in an example scenario</vt:lpstr>
      <vt:lpstr>Overhead comparison results</vt:lpstr>
      <vt:lpstr>Conclusion</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TXOP during DSO subband switch</dc:title>
  <dc:creator>Vishnu Vardhan Ratnam</dc:creator>
  <cp:lastModifiedBy>Vishnu Vardhan Ratnam</cp:lastModifiedBy>
  <cp:revision>28</cp:revision>
  <cp:lastPrinted>1601-01-01T00:00:00Z</cp:lastPrinted>
  <dcterms:created xsi:type="dcterms:W3CDTF">2023-10-26T23:59:45Z</dcterms:created>
  <dcterms:modified xsi:type="dcterms:W3CDTF">2023-11-11T04:46:30Z</dcterms:modified>
</cp:coreProperties>
</file>