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83" r:id="rId2"/>
    <p:sldId id="554" r:id="rId3"/>
    <p:sldId id="717" r:id="rId4"/>
    <p:sldId id="721" r:id="rId5"/>
    <p:sldId id="725" r:id="rId6"/>
    <p:sldId id="732" r:id="rId7"/>
    <p:sldId id="722" r:id="rId8"/>
    <p:sldId id="726" r:id="rId9"/>
    <p:sldId id="723" r:id="rId10"/>
    <p:sldId id="724" r:id="rId11"/>
    <p:sldId id="730" r:id="rId12"/>
    <p:sldId id="731" r:id="rId13"/>
    <p:sldId id="728" r:id="rId14"/>
    <p:sldId id="727" r:id="rId15"/>
    <p:sldId id="729" r:id="rId16"/>
  </p:sldIdLst>
  <p:sldSz cx="9144000" cy="6858000" type="screen4x3"/>
  <p:notesSz cx="9312275" cy="7026275"/>
  <p:defaultTextStyle>
    <a:defPPr>
      <a:defRPr lang="en-US"/>
    </a:defPPr>
    <a:lvl1pPr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1pPr>
    <a:lvl2pPr marL="4572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2pPr>
    <a:lvl3pPr marL="9144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3pPr>
    <a:lvl4pPr marL="13716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4pPr>
    <a:lvl5pPr marL="18288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5pPr>
    <a:lvl6pPr marL="22860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6pPr>
    <a:lvl7pPr marL="27432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7pPr>
    <a:lvl8pPr marL="32004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8pPr>
    <a:lvl9pPr marL="36576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5" userDrawn="1">
          <p15:clr>
            <a:srgbClr val="A4A3A4"/>
          </p15:clr>
        </p15:guide>
        <p15:guide id="2" pos="3132" userDrawn="1">
          <p15:clr>
            <a:srgbClr val="A4A3A4"/>
          </p15:clr>
        </p15:guide>
        <p15:guide id="3" orient="horz" pos="2213" userDrawn="1">
          <p15:clr>
            <a:srgbClr val="A4A3A4"/>
          </p15:clr>
        </p15:guide>
        <p15:guide id="4" pos="2933"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9933FF"/>
    <a:srgbClr val="0000CC"/>
    <a:srgbClr val="FF5050"/>
    <a:srgbClr val="006C31"/>
    <a:srgbClr val="00863D"/>
    <a:srgbClr val="168420"/>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5034" autoAdjust="0"/>
  </p:normalViewPr>
  <p:slideViewPr>
    <p:cSldViewPr>
      <p:cViewPr varScale="1">
        <p:scale>
          <a:sx n="68" d="100"/>
          <a:sy n="68" d="100"/>
        </p:scale>
        <p:origin x="1372" y="64"/>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1740" y="36"/>
      </p:cViewPr>
      <p:guideLst>
        <p:guide orient="horz" pos="2145"/>
        <p:guide pos="3132"/>
        <p:guide orient="horz" pos="2213"/>
        <p:guide pos="293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81616" y="79405"/>
            <a:ext cx="2196607" cy="215541"/>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73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34054" y="79405"/>
            <a:ext cx="916332" cy="215541"/>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73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6833655" y="6800150"/>
            <a:ext cx="1651656" cy="18474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73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292307" y="6800150"/>
            <a:ext cx="517947" cy="18474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730" eaLnBrk="0" latinLnBrk="0" hangingPunct="0">
              <a:defRPr kumimoji="0"/>
            </a:lvl1pPr>
          </a:lstStyle>
          <a:p>
            <a:r>
              <a:rPr lang="en-US" altLang="ko-KR"/>
              <a:t>Page </a:t>
            </a:r>
            <a:fld id="{9D68F29A-2A8F-4CE4-9C95-E32B956C45C1}" type="slidenum">
              <a:rPr lang="en-US" altLang="ko-KR"/>
              <a:pPr/>
              <a:t>‹#›</a:t>
            </a:fld>
            <a:endParaRPr lang="en-US" altLang="ko-KR"/>
          </a:p>
        </p:txBody>
      </p:sp>
      <p:sp>
        <p:nvSpPr>
          <p:cNvPr id="22534" name="Line 6"/>
          <p:cNvSpPr>
            <a:spLocks noChangeShapeType="1"/>
          </p:cNvSpPr>
          <p:nvPr/>
        </p:nvSpPr>
        <p:spPr bwMode="auto">
          <a:xfrm>
            <a:off x="931080" y="293309"/>
            <a:ext cx="745011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467" tIns="45734" rIns="91467" bIns="45734" anchor="ctr"/>
          <a:lstStyle/>
          <a:p>
            <a:endParaRPr lang="en-US"/>
          </a:p>
        </p:txBody>
      </p:sp>
      <p:sp>
        <p:nvSpPr>
          <p:cNvPr id="10247" name="Rectangle 7"/>
          <p:cNvSpPr>
            <a:spLocks noChangeArrowheads="1"/>
          </p:cNvSpPr>
          <p:nvPr/>
        </p:nvSpPr>
        <p:spPr bwMode="auto">
          <a:xfrm>
            <a:off x="931079" y="6800150"/>
            <a:ext cx="718390" cy="184749"/>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2536" name="Line 8"/>
          <p:cNvSpPr>
            <a:spLocks noChangeShapeType="1"/>
          </p:cNvSpPr>
          <p:nvPr/>
        </p:nvSpPr>
        <p:spPr bwMode="auto">
          <a:xfrm>
            <a:off x="931080" y="6791957"/>
            <a:ext cx="765537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467" tIns="45734" rIns="91467" bIns="45734" anchor="ctr"/>
          <a:lstStyle/>
          <a:p>
            <a:endParaRPr lang="en-US"/>
          </a:p>
        </p:txBody>
      </p:sp>
    </p:spTree>
    <p:extLst>
      <p:ext uri="{BB962C8B-B14F-4D97-AF65-F5344CB8AC3E}">
        <p14:creationId xmlns:p14="http://schemas.microsoft.com/office/powerpoint/2010/main" val="5879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41108" y="20416"/>
            <a:ext cx="2196607" cy="215541"/>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73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877534" y="20416"/>
            <a:ext cx="916332" cy="215541"/>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730" eaLnBrk="0" latinLnBrk="0" hangingPunct="0">
              <a:defRPr kumimoji="0" sz="1400" b="1">
                <a:ea typeface="+mn-ea"/>
                <a:cs typeface="+mn-cs"/>
              </a:defRPr>
            </a:lvl1pPr>
          </a:lstStyle>
          <a:p>
            <a:pPr>
              <a:defRPr/>
            </a:pPr>
            <a:r>
              <a:rPr lang="en-US"/>
              <a:t>Month Year</a:t>
            </a:r>
          </a:p>
        </p:txBody>
      </p:sp>
      <p:sp>
        <p:nvSpPr>
          <p:cNvPr id="20484" name="Rectangle 4"/>
          <p:cNvSpPr>
            <a:spLocks noGrp="1" noRot="1" noChangeAspect="1" noChangeArrowheads="1" noTextEdit="1"/>
          </p:cNvSpPr>
          <p:nvPr>
            <p:ph type="sldImg" idx="2"/>
          </p:nvPr>
        </p:nvSpPr>
        <p:spPr bwMode="auto">
          <a:xfrm>
            <a:off x="2905125" y="530225"/>
            <a:ext cx="3502025" cy="262731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0447" y="3337809"/>
            <a:ext cx="6831381" cy="3162479"/>
          </a:xfrm>
          <a:prstGeom prst="rect">
            <a:avLst/>
          </a:prstGeom>
          <a:noFill/>
          <a:ln w="9525">
            <a:noFill/>
            <a:miter lim="800000"/>
            <a:headEnd/>
            <a:tailEnd/>
          </a:ln>
          <a:effectLst/>
        </p:spPr>
        <p:txBody>
          <a:bodyPr vert="horz" wrap="square" lIns="93690" tIns="46052" rIns="93690" bIns="4605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324237" y="6803427"/>
            <a:ext cx="2113479" cy="18474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337" lvl="4" algn="r" defTabSz="93373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498873" y="6803427"/>
            <a:ext cx="517947" cy="18474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730" eaLnBrk="0" latinLnBrk="0" hangingPunct="0">
              <a:defRPr kumimoji="0"/>
            </a:lvl1pPr>
          </a:lstStyle>
          <a:p>
            <a:r>
              <a:rPr lang="en-US" altLang="ko-KR"/>
              <a:t>Page </a:t>
            </a:r>
            <a:fld id="{56A4E747-0965-469B-B28B-55B02AB0B5B0}" type="slidenum">
              <a:rPr lang="en-US" altLang="ko-KR"/>
              <a:pPr/>
              <a:t>‹#›</a:t>
            </a:fld>
            <a:endParaRPr lang="en-US" altLang="ko-KR"/>
          </a:p>
        </p:txBody>
      </p:sp>
      <p:sp>
        <p:nvSpPr>
          <p:cNvPr id="8200" name="Rectangle 8"/>
          <p:cNvSpPr>
            <a:spLocks noChangeArrowheads="1"/>
          </p:cNvSpPr>
          <p:nvPr/>
        </p:nvSpPr>
        <p:spPr bwMode="auto">
          <a:xfrm>
            <a:off x="972725" y="6803427"/>
            <a:ext cx="718390" cy="184749"/>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0489" name="Line 9"/>
          <p:cNvSpPr>
            <a:spLocks noChangeShapeType="1"/>
          </p:cNvSpPr>
          <p:nvPr/>
        </p:nvSpPr>
        <p:spPr bwMode="auto">
          <a:xfrm>
            <a:off x="972725" y="6801789"/>
            <a:ext cx="736682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467" tIns="45734" rIns="91467" bIns="45734" anchor="ctr"/>
          <a:lstStyle/>
          <a:p>
            <a:endParaRPr lang="en-US"/>
          </a:p>
        </p:txBody>
      </p:sp>
      <p:sp>
        <p:nvSpPr>
          <p:cNvPr id="20490" name="Line 10"/>
          <p:cNvSpPr>
            <a:spLocks noChangeShapeType="1"/>
          </p:cNvSpPr>
          <p:nvPr/>
        </p:nvSpPr>
        <p:spPr bwMode="auto">
          <a:xfrm>
            <a:off x="871586" y="224487"/>
            <a:ext cx="756910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467" tIns="45734" rIns="91467" bIns="45734" anchor="ctr"/>
          <a:lstStyle/>
          <a:p>
            <a:endParaRPr lang="en-US"/>
          </a:p>
        </p:txBody>
      </p:sp>
    </p:spTree>
    <p:extLst>
      <p:ext uri="{BB962C8B-B14F-4D97-AF65-F5344CB8AC3E}">
        <p14:creationId xmlns:p14="http://schemas.microsoft.com/office/powerpoint/2010/main" val="35863577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21509" name="Rectangle 7"/>
          <p:cNvSpPr>
            <a:spLocks noGrp="1" noChangeArrowheads="1"/>
          </p:cNvSpPr>
          <p:nvPr>
            <p:ph type="sldNum" sz="quarter" idx="5"/>
          </p:nvPr>
        </p:nvSpPr>
        <p:spPr>
          <a:xfrm>
            <a:off x="4601500" y="6803427"/>
            <a:ext cx="415320" cy="18474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730" eaLnBrk="0" hangingPunct="0">
              <a:spcBef>
                <a:spcPct val="30000"/>
              </a:spcBef>
              <a:defRPr sz="1200">
                <a:solidFill>
                  <a:schemeClr val="tx1"/>
                </a:solidFill>
                <a:latin typeface="Times New Roman" panose="02020603050405020304" pitchFamily="18" charset="0"/>
              </a:defRPr>
            </a:lvl1pPr>
            <a:lvl2pPr marL="743173" indent="-285836" defTabSz="933730" eaLnBrk="0" hangingPunct="0">
              <a:spcBef>
                <a:spcPct val="30000"/>
              </a:spcBef>
              <a:defRPr sz="1200">
                <a:solidFill>
                  <a:schemeClr val="tx1"/>
                </a:solidFill>
                <a:latin typeface="Times New Roman" panose="02020603050405020304" pitchFamily="18" charset="0"/>
              </a:defRPr>
            </a:lvl2pPr>
            <a:lvl3pPr marL="1143343" indent="-228669" defTabSz="933730" eaLnBrk="0" hangingPunct="0">
              <a:spcBef>
                <a:spcPct val="30000"/>
              </a:spcBef>
              <a:defRPr sz="1200">
                <a:solidFill>
                  <a:schemeClr val="tx1"/>
                </a:solidFill>
                <a:latin typeface="Times New Roman" panose="02020603050405020304" pitchFamily="18" charset="0"/>
              </a:defRPr>
            </a:lvl3pPr>
            <a:lvl4pPr marL="1600680" indent="-228669" defTabSz="933730" eaLnBrk="0" hangingPunct="0">
              <a:spcBef>
                <a:spcPct val="30000"/>
              </a:spcBef>
              <a:defRPr sz="1200">
                <a:solidFill>
                  <a:schemeClr val="tx1"/>
                </a:solidFill>
                <a:latin typeface="Times New Roman" panose="02020603050405020304" pitchFamily="18" charset="0"/>
              </a:defRPr>
            </a:lvl4pPr>
            <a:lvl5pPr marL="2058017" indent="-228669" defTabSz="933730" eaLnBrk="0" hangingPunct="0">
              <a:spcBef>
                <a:spcPct val="30000"/>
              </a:spcBef>
              <a:defRPr sz="1200">
                <a:solidFill>
                  <a:schemeClr val="tx1"/>
                </a:solidFill>
                <a:latin typeface="Times New Roman" panose="02020603050405020304" pitchFamily="18" charset="0"/>
              </a:defRPr>
            </a:lvl5pPr>
            <a:lvl6pPr marL="2515354" indent="-228669" defTabSz="933730" eaLnBrk="0" fontAlgn="base" hangingPunct="0">
              <a:spcBef>
                <a:spcPct val="30000"/>
              </a:spcBef>
              <a:spcAft>
                <a:spcPct val="0"/>
              </a:spcAft>
              <a:defRPr sz="1200">
                <a:solidFill>
                  <a:schemeClr val="tx1"/>
                </a:solidFill>
                <a:latin typeface="Times New Roman" panose="02020603050405020304" pitchFamily="18" charset="0"/>
              </a:defRPr>
            </a:lvl6pPr>
            <a:lvl7pPr marL="2972692" indent="-228669" defTabSz="933730" eaLnBrk="0" fontAlgn="base" hangingPunct="0">
              <a:spcBef>
                <a:spcPct val="30000"/>
              </a:spcBef>
              <a:spcAft>
                <a:spcPct val="0"/>
              </a:spcAft>
              <a:defRPr sz="1200">
                <a:solidFill>
                  <a:schemeClr val="tx1"/>
                </a:solidFill>
                <a:latin typeface="Times New Roman" panose="02020603050405020304" pitchFamily="18" charset="0"/>
              </a:defRPr>
            </a:lvl7pPr>
            <a:lvl8pPr marL="3430029" indent="-228669" defTabSz="933730" eaLnBrk="0" fontAlgn="base" hangingPunct="0">
              <a:spcBef>
                <a:spcPct val="30000"/>
              </a:spcBef>
              <a:spcAft>
                <a:spcPct val="0"/>
              </a:spcAft>
              <a:defRPr sz="1200">
                <a:solidFill>
                  <a:schemeClr val="tx1"/>
                </a:solidFill>
                <a:latin typeface="Times New Roman" panose="02020603050405020304" pitchFamily="18" charset="0"/>
              </a:defRPr>
            </a:lvl8pPr>
            <a:lvl9pPr marL="3887366" indent="-228669" defTabSz="93373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t>Page </a:t>
            </a:r>
            <a:fld id="{BE3C6F66-609F-4E52-9182-10CA20887C34}" type="slidenum">
              <a:rPr lang="en-US" altLang="ko-KR"/>
              <a:pPr>
                <a:spcBef>
                  <a:spcPct val="0"/>
                </a:spcBef>
              </a:pPr>
              <a:t>1</a:t>
            </a:fld>
            <a:endParaRPr lang="en-US" altLang="ko-KR"/>
          </a:p>
        </p:txBody>
      </p:sp>
      <p:sp>
        <p:nvSpPr>
          <p:cNvPr id="21510" name="Rectangle 2"/>
          <p:cNvSpPr>
            <a:spLocks noGrp="1" noRot="1" noChangeAspect="1" noChangeArrowheads="1" noTextEdit="1"/>
          </p:cNvSpPr>
          <p:nvPr>
            <p:ph type="sldImg"/>
          </p:nvPr>
        </p:nvSpPr>
        <p:spPr>
          <a:ln/>
        </p:spPr>
      </p:sp>
      <p:sp>
        <p:nvSpPr>
          <p:cNvPr id="215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a:p>
        </p:txBody>
      </p:sp>
    </p:spTree>
    <p:extLst>
      <p:ext uri="{BB962C8B-B14F-4D97-AF65-F5344CB8AC3E}">
        <p14:creationId xmlns:p14="http://schemas.microsoft.com/office/powerpoint/2010/main" val="2854733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prstGeom prst="rect">
            <a:avLst/>
          </a:prstGeom>
        </p:spPr>
        <p:txBody>
          <a:bodyPr/>
          <a:lstStyle>
            <a:lvl1pPr>
              <a:defRPr/>
            </a:lvl1pPr>
          </a:lstStyle>
          <a:p>
            <a:pPr>
              <a:defRPr/>
            </a:pPr>
            <a:r>
              <a:rPr lang="en-US" altLang="zh-CN"/>
              <a:t>Mar 2020</a:t>
            </a:r>
            <a:endParaRPr lang="en-US" altLang="ko-KR"/>
          </a:p>
        </p:txBody>
      </p:sp>
      <p:sp>
        <p:nvSpPr>
          <p:cNvPr id="5" name="Rectangle 5"/>
          <p:cNvSpPr>
            <a:spLocks noGrp="1" noChangeArrowheads="1"/>
          </p:cNvSpPr>
          <p:nvPr>
            <p:ph type="ftr" sz="quarter" idx="11"/>
          </p:nvPr>
        </p:nvSpPr>
        <p:spPr>
          <a:xfrm>
            <a:off x="6581913" y="6475413"/>
            <a:ext cx="1962012" cy="184666"/>
          </a:xfrm>
        </p:spPr>
        <p:txBody>
          <a:bodyPr/>
          <a:lstStyle>
            <a:lvl1pPr>
              <a:defRPr/>
            </a:lvl1pPr>
          </a:lstStyle>
          <a:p>
            <a:pPr>
              <a:defRPr/>
            </a:pPr>
            <a:r>
              <a:rPr lang="en-US" altLang="ko-KR" dirty="0"/>
              <a:t>Yan Xin, Huawei Technologies</a:t>
            </a: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C28A0236-B5DF-490A-A892-6F233A4F337A}" type="slidenum">
              <a:rPr lang="en-US" altLang="ko-KR"/>
              <a:pPr/>
              <a:t>‹#›</a:t>
            </a:fld>
            <a:endParaRPr lang="en-US" altLang="ko-KR"/>
          </a:p>
        </p:txBody>
      </p:sp>
    </p:spTree>
    <p:extLst>
      <p:ext uri="{BB962C8B-B14F-4D97-AF65-F5344CB8AC3E}">
        <p14:creationId xmlns:p14="http://schemas.microsoft.com/office/powerpoint/2010/main" val="150631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dirty="0"/>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a:xfrm>
            <a:off x="6581913" y="6475413"/>
            <a:ext cx="1962012" cy="184666"/>
          </a:xfrm>
        </p:spPr>
        <p:txBody>
          <a:bodyPr/>
          <a:lstStyle>
            <a:lvl1pPr>
              <a:defRPr/>
            </a:lvl1pPr>
          </a:lstStyle>
          <a:p>
            <a:pPr>
              <a:defRPr/>
            </a:pPr>
            <a:r>
              <a:rPr lang="en-US" altLang="ko-KR" dirty="0"/>
              <a:t>Yan Xin, Huawei Technologies</a:t>
            </a: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E792CD62-9AAA-4B66-A216-7F1F565D5B47}" type="slidenum">
              <a:rPr lang="en-US" altLang="ko-KR"/>
              <a:pPr/>
              <a:t>‹#›</a:t>
            </a:fld>
            <a:endParaRPr lang="en-US" altLang="ko-KR"/>
          </a:p>
        </p:txBody>
      </p:sp>
    </p:spTree>
    <p:extLst>
      <p:ext uri="{BB962C8B-B14F-4D97-AF65-F5344CB8AC3E}">
        <p14:creationId xmlns:p14="http://schemas.microsoft.com/office/powerpoint/2010/main" val="21694113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9" name="Rectangle 5"/>
          <p:cNvSpPr>
            <a:spLocks noGrp="1" noChangeArrowheads="1"/>
          </p:cNvSpPr>
          <p:nvPr>
            <p:ph type="ftr" sz="quarter" idx="3"/>
          </p:nvPr>
        </p:nvSpPr>
        <p:spPr bwMode="auto">
          <a:xfrm>
            <a:off x="6627421" y="6475413"/>
            <a:ext cx="192354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Yan Xin, Huawei Technologies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r>
              <a:rPr lang="en-US" altLang="ko-KR"/>
              <a:t>Slide </a:t>
            </a:r>
            <a:fld id="{CE1EFD5B-DAAE-4F28-8ABE-8E333BF19C97}" type="slidenum">
              <a:rPr lang="en-US" altLang="ko-KR"/>
              <a:pPr/>
              <a:t>‹#›</a:t>
            </a:fld>
            <a:endParaRPr lang="en-US" altLang="ko-KR"/>
          </a:p>
        </p:txBody>
      </p:sp>
      <p:sp>
        <p:nvSpPr>
          <p:cNvPr id="1031" name="Rectangle 7"/>
          <p:cNvSpPr>
            <a:spLocks noChangeArrowheads="1"/>
          </p:cNvSpPr>
          <p:nvPr/>
        </p:nvSpPr>
        <p:spPr bwMode="auto">
          <a:xfrm>
            <a:off x="6249112" y="381000"/>
            <a:ext cx="2195858" cy="215444"/>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802.11-23/2025</a:t>
            </a:r>
            <a:r>
              <a:rPr kumimoji="0" lang="en-US" altLang="zh-CN"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r3</a:t>
            </a:r>
            <a:endPar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032" name="Line 8"/>
          <p:cNvSpPr>
            <a:spLocks noChangeShapeType="1"/>
          </p:cNvSpPr>
          <p:nvPr/>
        </p:nvSpPr>
        <p:spPr bwMode="auto">
          <a:xfrm>
            <a:off x="673100" y="60420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673099" y="332450"/>
            <a:ext cx="1370055" cy="246221"/>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2023</a:t>
            </a:r>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emf"/><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 Id="rId4" Type="http://schemas.openxmlformats.org/officeDocument/2006/relationships/image" Target="../media/image13.emf"/></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B32CC73A-E011-458C-B5ED-8C393FEEF80B}" type="slidenum">
              <a:rPr lang="en-US" altLang="ko-KR" sz="1200" b="0"/>
              <a:pPr>
                <a:spcBef>
                  <a:spcPct val="0"/>
                </a:spcBef>
                <a:buFontTx/>
                <a:buNone/>
              </a:pPr>
              <a:t>1</a:t>
            </a:fld>
            <a:endParaRPr lang="en-US" altLang="ko-KR" sz="1200" b="0"/>
          </a:p>
        </p:txBody>
      </p:sp>
      <p:sp>
        <p:nvSpPr>
          <p:cNvPr id="4101" name="Rectangle 2"/>
          <p:cNvSpPr>
            <a:spLocks noGrp="1" noChangeArrowheads="1"/>
          </p:cNvSpPr>
          <p:nvPr>
            <p:ph type="title"/>
          </p:nvPr>
        </p:nvSpPr>
        <p:spPr>
          <a:xfrm>
            <a:off x="609600" y="766724"/>
            <a:ext cx="8153400" cy="990600"/>
          </a:xfrm>
        </p:spPr>
        <p:txBody>
          <a:bodyPr/>
          <a:lstStyle/>
          <a:p>
            <a:r>
              <a:rPr lang="en-US" sz="2800" dirty="0"/>
              <a:t>Parallel coordinated DMG monostatic sensing over multiple channels</a:t>
            </a:r>
            <a:endParaRPr lang="en-US" altLang="ko-KR" sz="2800" dirty="0">
              <a:ea typeface="Gulim" panose="020B0600000101010101" pitchFamily="34" charset="-127"/>
            </a:endParaRPr>
          </a:p>
        </p:txBody>
      </p:sp>
      <p:sp>
        <p:nvSpPr>
          <p:cNvPr id="4102" name="Rectangle 6"/>
          <p:cNvSpPr>
            <a:spLocks noGrp="1" noChangeArrowheads="1"/>
          </p:cNvSpPr>
          <p:nvPr>
            <p:ph type="body" idx="1"/>
          </p:nvPr>
        </p:nvSpPr>
        <p:spPr>
          <a:xfrm>
            <a:off x="685800" y="2005416"/>
            <a:ext cx="7772400" cy="381000"/>
          </a:xfrm>
        </p:spPr>
        <p:txBody>
          <a:bodyPr/>
          <a:lstStyle/>
          <a:p>
            <a:pPr algn="ctr">
              <a:buFontTx/>
              <a:buNone/>
            </a:pPr>
            <a:r>
              <a:rPr lang="en-US" altLang="ko-KR" sz="2000" dirty="0">
                <a:ea typeface="Gulim" panose="020B0600000101010101" pitchFamily="34" charset="-127"/>
              </a:rPr>
              <a:t>Date:</a:t>
            </a:r>
            <a:r>
              <a:rPr lang="en-US" altLang="ko-KR" sz="2000" b="0" dirty="0">
                <a:ea typeface="Gulim" panose="020B0600000101010101" pitchFamily="34" charset="-127"/>
              </a:rPr>
              <a:t> 2023-11-14</a:t>
            </a:r>
          </a:p>
        </p:txBody>
      </p:sp>
      <p:sp>
        <p:nvSpPr>
          <p:cNvPr id="4103" name="Rectangle 12"/>
          <p:cNvSpPr>
            <a:spLocks noChangeArrowheads="1"/>
          </p:cNvSpPr>
          <p:nvPr/>
        </p:nvSpPr>
        <p:spPr bwMode="auto">
          <a:xfrm>
            <a:off x="609600" y="2453216"/>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11" name="Table 12"/>
          <p:cNvGraphicFramePr>
            <a:graphicFrameLocks noGrp="1"/>
          </p:cNvGraphicFramePr>
          <p:nvPr>
            <p:extLst>
              <p:ext uri="{D42A27DB-BD31-4B8C-83A1-F6EECF244321}">
                <p14:modId xmlns:p14="http://schemas.microsoft.com/office/powerpoint/2010/main" val="497905735"/>
              </p:ext>
            </p:extLst>
          </p:nvPr>
        </p:nvGraphicFramePr>
        <p:xfrm>
          <a:off x="762000" y="3015509"/>
          <a:ext cx="7620000" cy="1081699"/>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16075">
                  <a:extLst>
                    <a:ext uri="{9D8B030D-6E8A-4147-A177-3AD203B41FA5}">
                      <a16:colId xmlns:a16="http://schemas.microsoft.com/office/drawing/2014/main" val="20002"/>
                    </a:ext>
                  </a:extLst>
                </a:gridCol>
                <a:gridCol w="838200">
                  <a:extLst>
                    <a:ext uri="{9D8B030D-6E8A-4147-A177-3AD203B41FA5}">
                      <a16:colId xmlns:a16="http://schemas.microsoft.com/office/drawing/2014/main" val="20003"/>
                    </a:ext>
                  </a:extLst>
                </a:gridCol>
                <a:gridCol w="2438400">
                  <a:extLst>
                    <a:ext uri="{9D8B030D-6E8A-4147-A177-3AD203B41FA5}">
                      <a16:colId xmlns:a16="http://schemas.microsoft.com/office/drawing/2014/main" val="20004"/>
                    </a:ext>
                  </a:extLst>
                </a:gridCol>
              </a:tblGrid>
              <a:tr h="208153">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42840">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a:ln>
                            <a:noFill/>
                          </a:ln>
                          <a:solidFill>
                            <a:srgbClr val="000000"/>
                          </a:solidFill>
                          <a:effectLst/>
                          <a:latin typeface="Calibri" panose="020F0502020204030204" pitchFamily="34" charset="0"/>
                          <a:ea typeface="Gulim" panose="020B0600000101010101" pitchFamily="34" charset="-127"/>
                          <a:cs typeface="Calibri" panose="020F0502020204030204" pitchFamily="34" charset="0"/>
                        </a:rPr>
                        <a:t>Yan Xin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dirty="0">
                          <a:ln>
                            <a:noFill/>
                          </a:ln>
                          <a:solidFill>
                            <a:srgbClr val="000000"/>
                          </a:solidFill>
                          <a:effectLst/>
                          <a:latin typeface="Calibri" panose="020F0502020204030204" pitchFamily="34" charset="0"/>
                          <a:ea typeface="Gulim" panose="020B0600000101010101" pitchFamily="34" charset="-127"/>
                          <a:cs typeface="Calibri" panose="020F0502020204030204" pitchFamily="34" charset="0"/>
                        </a:rPr>
                        <a:t>Huawei Technologies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dirty="0">
                          <a:ln>
                            <a:noFill/>
                          </a:ln>
                          <a:solidFill>
                            <a:srgbClr val="000000"/>
                          </a:solidFill>
                          <a:effectLst/>
                          <a:latin typeface="Calibri" panose="020F0502020204030204" pitchFamily="34" charset="0"/>
                          <a:ea typeface="Gulim" panose="020B0600000101010101" pitchFamily="34" charset="-127"/>
                          <a:cs typeface="Calibri" panose="020F0502020204030204" pitchFamily="34" charset="0"/>
                        </a:rPr>
                        <a:t>Ottawa, ON, Canada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400" b="0" i="0" u="none" strike="noStrike" cap="none" normalizeH="0" baseline="0" dirty="0">
                        <a:ln>
                          <a:noFill/>
                        </a:ln>
                        <a:solidFill>
                          <a:srgbClr val="000000"/>
                        </a:solidFill>
                        <a:effectLst/>
                        <a:latin typeface="Calibri" panose="020F0502020204030204" pitchFamily="34" charset="0"/>
                        <a:ea typeface="Gulim" panose="020B0600000101010101" pitchFamily="34" charset="-127"/>
                        <a:cs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Calibri" panose="020F0502020204030204" pitchFamily="34" charset="0"/>
                          <a:ea typeface="Gulim" panose="020B0600000101010101" pitchFamily="34" charset="-127"/>
                          <a:cs typeface="Calibri" panose="020F0502020204030204" pitchFamily="34" charset="0"/>
                        </a:rPr>
                        <a:t>yan.xin@huawei.com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5899">
                <a:tc>
                  <a:txBody>
                    <a:bodyPr/>
                    <a:lstStyle/>
                    <a:p>
                      <a:pPr algn="ctr"/>
                      <a:endParaRPr lang="en-US" sz="1400" dirty="0">
                        <a:latin typeface="Calibri" panose="020F0502020204030204" pitchFamily="34" charset="0"/>
                        <a:cs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endParaRPr lang="en-US" sz="1200" dirty="0">
                        <a:latin typeface="Calibri" panose="020F0502020204030204" pitchFamily="34" charset="0"/>
                        <a:cs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9" name="Footer Placeholder 4"/>
          <p:cNvSpPr>
            <a:spLocks noGrp="1"/>
          </p:cNvSpPr>
          <p:nvPr>
            <p:ph type="ftr" sz="quarter" idx="11"/>
          </p:nvPr>
        </p:nvSpPr>
        <p:spPr>
          <a:xfrm>
            <a:off x="6581913" y="6475413"/>
            <a:ext cx="1962012" cy="184666"/>
          </a:xfrm>
        </p:spPr>
        <p:txBody>
          <a:bodyPr/>
          <a:lstStyle/>
          <a:p>
            <a:pPr>
              <a:defRPr/>
            </a:pPr>
            <a:r>
              <a:rPr lang="en-US" altLang="ko-KR" dirty="0"/>
              <a:t>Yan Xin, Huawei Technologies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07784" y="762000"/>
            <a:ext cx="8470740" cy="685800"/>
          </a:xfrm>
        </p:spPr>
        <p:txBody>
          <a:bodyPr/>
          <a:lstStyle/>
          <a:p>
            <a:br>
              <a:rPr lang="en-US" altLang="zh-CN" sz="2800" b="0" dirty="0"/>
            </a:br>
            <a:r>
              <a:rPr lang="en-US" altLang="zh-CN" sz="2800" dirty="0"/>
              <a:t>Parallel coordinated DMG monostatic sensing over multiple channel in CBAP with a TXOP</a:t>
            </a:r>
            <a:br>
              <a:rPr lang="en-US" altLang="zh-CN" sz="2800" dirty="0"/>
            </a:br>
            <a:endParaRPr lang="ko-KR" altLang="en-US" dirty="0">
              <a:ea typeface="Gulim" panose="020B0600000101010101" pitchFamily="34" charset="-127"/>
            </a:endParaRPr>
          </a:p>
        </p:txBody>
      </p:sp>
      <p:sp>
        <p:nvSpPr>
          <p:cNvPr id="5126" name="슬라이드 번호 개체 틀 5"/>
          <p:cNvSpPr>
            <a:spLocks noGrp="1"/>
          </p:cNvSpPr>
          <p:nvPr>
            <p:ph type="sldNum" sz="quarter" idx="12"/>
          </p:nvPr>
        </p:nvSpPr>
        <p:spPr>
          <a:xfrm>
            <a:off x="3962400" y="6558666"/>
            <a:ext cx="475589" cy="16275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10</a:t>
            </a:fld>
            <a:endParaRPr lang="en-US" altLang="ko-KR" sz="1200" b="0"/>
          </a:p>
        </p:txBody>
      </p:sp>
      <p:sp>
        <p:nvSpPr>
          <p:cNvPr id="8" name="Footer Placeholder 4"/>
          <p:cNvSpPr>
            <a:spLocks noGrp="1"/>
          </p:cNvSpPr>
          <p:nvPr>
            <p:ph type="ftr" sz="quarter" idx="11"/>
          </p:nvPr>
        </p:nvSpPr>
        <p:spPr>
          <a:xfrm>
            <a:off x="6242077" y="6475413"/>
            <a:ext cx="2064658" cy="164630"/>
          </a:xfrm>
        </p:spPr>
        <p:txBody>
          <a:bodyPr/>
          <a:lstStyle/>
          <a:p>
            <a:pPr>
              <a:defRPr/>
            </a:pPr>
            <a:r>
              <a:rPr lang="en-US" altLang="ko-KR" dirty="0"/>
              <a:t>Yan Xin, </a:t>
            </a:r>
            <a:r>
              <a:rPr lang="en-US" altLang="ko-KR" i="1" dirty="0"/>
              <a:t>et. al</a:t>
            </a:r>
            <a:r>
              <a:rPr lang="en-US" altLang="ko-KR" dirty="0"/>
              <a:t>, Huawei Technologies</a:t>
            </a:r>
          </a:p>
        </p:txBody>
      </p:sp>
      <p:pic>
        <p:nvPicPr>
          <p:cNvPr id="3" name="Picture 2"/>
          <p:cNvPicPr>
            <a:picLocks noChangeAspect="1"/>
          </p:cNvPicPr>
          <p:nvPr/>
        </p:nvPicPr>
        <p:blipFill>
          <a:blip r:embed="rId2"/>
          <a:stretch>
            <a:fillRect/>
          </a:stretch>
        </p:blipFill>
        <p:spPr>
          <a:xfrm>
            <a:off x="1981200" y="3352800"/>
            <a:ext cx="5181600" cy="3084414"/>
          </a:xfrm>
          <a:prstGeom prst="rect">
            <a:avLst/>
          </a:prstGeom>
        </p:spPr>
      </p:pic>
      <p:sp>
        <p:nvSpPr>
          <p:cNvPr id="11" name="내용 개체 틀 2"/>
          <p:cNvSpPr txBox="1">
            <a:spLocks/>
          </p:cNvSpPr>
          <p:nvPr/>
        </p:nvSpPr>
        <p:spPr bwMode="auto">
          <a:xfrm>
            <a:off x="507784" y="1523206"/>
            <a:ext cx="8358027" cy="1949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buSzPct val="120000"/>
              <a:buFont typeface="Arial" panose="020B0604020202020204" pitchFamily="34" charset="0"/>
              <a:buChar char="•"/>
              <a:defRPr/>
            </a:pPr>
            <a:r>
              <a:rPr kumimoji="0" lang="en-US" sz="1400" b="0" kern="0" dirty="0">
                <a:cs typeface="Calibri" panose="020F0502020204030204" pitchFamily="34" charset="0"/>
              </a:rPr>
              <a:t>In the sounding phase, the responder that receives the last Request frame in order transmits monostatic sensing PPDU over the primary channel no later than a SIFS after transmitting the Response frame without performing CCA. This responder can be polled first by the Initiator (no channel switching is needed) to allow more time for other responders to switch the channel.</a:t>
            </a:r>
          </a:p>
          <a:p>
            <a:pPr algn="just" latinLnBrk="0">
              <a:spcBef>
                <a:spcPts val="600"/>
              </a:spcBef>
              <a:buSzPct val="120000"/>
              <a:buFont typeface="Arial" panose="020B0604020202020204" pitchFamily="34" charset="0"/>
              <a:buChar char="•"/>
              <a:defRPr/>
            </a:pPr>
            <a:r>
              <a:rPr kumimoji="0" lang="en-US" sz="1400" b="0" kern="0" dirty="0">
                <a:cs typeface="Calibri" panose="020F0502020204030204" pitchFamily="34" charset="0"/>
              </a:rPr>
              <a:t>The Responder that receives a DMG Sensing Request frame with an assigned STA ID that is not the highest one,  may perform CCA on one of the secondary channels, which is indicated in the BW field in the correspondent DMG Sensing Request frame, during an interval of PIFS immediately proceeding the start of the monostatic sounding PPDU transmission.</a:t>
            </a:r>
          </a:p>
          <a:p>
            <a:pPr marL="0" indent="0" algn="just" latinLnBrk="0">
              <a:spcBef>
                <a:spcPts val="600"/>
              </a:spcBef>
              <a:buSzPct val="120000"/>
              <a:buNone/>
              <a:defRPr/>
            </a:pPr>
            <a:endParaRPr kumimoji="0" lang="en-US" sz="1400" b="0" kern="0" dirty="0">
              <a:cs typeface="Calibri" panose="020F0502020204030204" pitchFamily="34" charset="0"/>
            </a:endParaRPr>
          </a:p>
          <a:p>
            <a:pPr marL="0" indent="0" algn="just" latinLnBrk="0">
              <a:spcBef>
                <a:spcPts val="600"/>
              </a:spcBef>
              <a:buSzPct val="120000"/>
              <a:buNone/>
              <a:defRPr/>
            </a:pPr>
            <a:endParaRPr kumimoji="0" lang="en-US" sz="1400" b="0" kern="0" dirty="0">
              <a:cs typeface="Calibri" panose="020F0502020204030204" pitchFamily="34" charset="0"/>
            </a:endParaRPr>
          </a:p>
        </p:txBody>
      </p:sp>
      <p:sp>
        <p:nvSpPr>
          <p:cNvPr id="4" name="Rectangle 3">
            <a:extLst>
              <a:ext uri="{FF2B5EF4-FFF2-40B4-BE49-F238E27FC236}">
                <a16:creationId xmlns:a16="http://schemas.microsoft.com/office/drawing/2014/main" id="{3BB6E8DD-D7A9-4AF2-B043-98CCE957D055}"/>
              </a:ext>
            </a:extLst>
          </p:cNvPr>
          <p:cNvSpPr/>
          <p:nvPr/>
        </p:nvSpPr>
        <p:spPr bwMode="auto">
          <a:xfrm>
            <a:off x="6427432" y="4154451"/>
            <a:ext cx="457200" cy="381000"/>
          </a:xfrm>
          <a:prstGeom prst="rect">
            <a:avLst/>
          </a:prstGeom>
          <a:solidFill>
            <a:schemeClr val="accent3"/>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600" dirty="0"/>
              <a:t>DMG sensing report</a:t>
            </a:r>
            <a:endParaRPr kumimoji="0" lang="en-US" sz="600" b="0" i="0" u="none" strike="noStrike" cap="none" normalizeH="0" baseline="0" dirty="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58DC4C60-C014-4795-B12E-1528DE55309E}"/>
              </a:ext>
            </a:extLst>
          </p:cNvPr>
          <p:cNvSpPr/>
          <p:nvPr/>
        </p:nvSpPr>
        <p:spPr bwMode="auto">
          <a:xfrm>
            <a:off x="5593873" y="4895007"/>
            <a:ext cx="457200" cy="381000"/>
          </a:xfrm>
          <a:prstGeom prst="rect">
            <a:avLst/>
          </a:prstGeom>
          <a:solidFill>
            <a:schemeClr val="accent3"/>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600" dirty="0"/>
              <a:t>DMG sensing report</a:t>
            </a:r>
            <a:endParaRPr kumimoji="0" lang="en-US" sz="600" b="0" i="0" u="none" strike="noStrike" cap="none" normalizeH="0" baseline="0" dirty="0">
              <a:ln>
                <a:noFill/>
              </a:ln>
              <a:solidFill>
                <a:schemeClr val="tx1"/>
              </a:solidFill>
              <a:effectLst/>
              <a:latin typeface="Times New Roman" pitchFamily="18" charset="0"/>
            </a:endParaRPr>
          </a:p>
        </p:txBody>
      </p:sp>
      <p:sp>
        <p:nvSpPr>
          <p:cNvPr id="5" name="Rectangle 4">
            <a:extLst>
              <a:ext uri="{FF2B5EF4-FFF2-40B4-BE49-F238E27FC236}">
                <a16:creationId xmlns:a16="http://schemas.microsoft.com/office/drawing/2014/main" id="{1D9991A3-0991-4630-83C8-13A40582B38B}"/>
              </a:ext>
            </a:extLst>
          </p:cNvPr>
          <p:cNvSpPr/>
          <p:nvPr/>
        </p:nvSpPr>
        <p:spPr bwMode="auto">
          <a:xfrm>
            <a:off x="5460230" y="4149627"/>
            <a:ext cx="609600" cy="381000"/>
          </a:xfrm>
          <a:prstGeom prst="rect">
            <a:avLst/>
          </a:prstGeom>
          <a:solidFill>
            <a:schemeClr val="accent3"/>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2" name="Rectangle 11">
            <a:extLst>
              <a:ext uri="{FF2B5EF4-FFF2-40B4-BE49-F238E27FC236}">
                <a16:creationId xmlns:a16="http://schemas.microsoft.com/office/drawing/2014/main" id="{EDE78454-27C1-4959-9C41-FA3530EC3292}"/>
              </a:ext>
            </a:extLst>
          </p:cNvPr>
          <p:cNvSpPr/>
          <p:nvPr/>
        </p:nvSpPr>
        <p:spPr bwMode="auto">
          <a:xfrm>
            <a:off x="6334122" y="4886311"/>
            <a:ext cx="550747" cy="381000"/>
          </a:xfrm>
          <a:prstGeom prst="rect">
            <a:avLst/>
          </a:prstGeom>
          <a:solidFill>
            <a:schemeClr val="accent3"/>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3154377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07784" y="762000"/>
            <a:ext cx="8470740" cy="685800"/>
          </a:xfrm>
        </p:spPr>
        <p:txBody>
          <a:bodyPr/>
          <a:lstStyle/>
          <a:p>
            <a:br>
              <a:rPr lang="en-US" altLang="zh-CN" sz="2800" b="0" dirty="0"/>
            </a:br>
            <a:r>
              <a:rPr lang="en-US" altLang="zh-CN" sz="2800" dirty="0"/>
              <a:t>Summary</a:t>
            </a:r>
            <a:br>
              <a:rPr lang="en-US" altLang="zh-CN" sz="2800" dirty="0"/>
            </a:br>
            <a:endParaRPr lang="ko-KR" altLang="en-US" dirty="0">
              <a:ea typeface="Gulim" panose="020B0600000101010101" pitchFamily="34" charset="-127"/>
            </a:endParaRPr>
          </a:p>
        </p:txBody>
      </p:sp>
      <p:sp>
        <p:nvSpPr>
          <p:cNvPr id="5126" name="슬라이드 번호 개체 틀 5"/>
          <p:cNvSpPr>
            <a:spLocks noGrp="1"/>
          </p:cNvSpPr>
          <p:nvPr>
            <p:ph type="sldNum" sz="quarter" idx="12"/>
          </p:nvPr>
        </p:nvSpPr>
        <p:spPr>
          <a:xfrm>
            <a:off x="4344988" y="6475413"/>
            <a:ext cx="475589" cy="16275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11</a:t>
            </a:fld>
            <a:endParaRPr lang="en-US" altLang="ko-KR" sz="1200" b="0"/>
          </a:p>
        </p:txBody>
      </p:sp>
      <p:sp>
        <p:nvSpPr>
          <p:cNvPr id="8" name="Footer Placeholder 4"/>
          <p:cNvSpPr>
            <a:spLocks noGrp="1"/>
          </p:cNvSpPr>
          <p:nvPr>
            <p:ph type="ftr" sz="quarter" idx="11"/>
          </p:nvPr>
        </p:nvSpPr>
        <p:spPr>
          <a:xfrm>
            <a:off x="6242077" y="6475413"/>
            <a:ext cx="2064658" cy="164630"/>
          </a:xfrm>
        </p:spPr>
        <p:txBody>
          <a:bodyPr/>
          <a:lstStyle/>
          <a:p>
            <a:pPr>
              <a:defRPr/>
            </a:pPr>
            <a:r>
              <a:rPr lang="en-US" altLang="ko-KR" dirty="0"/>
              <a:t>Yan Xin, </a:t>
            </a:r>
            <a:r>
              <a:rPr lang="en-US" altLang="ko-KR" i="1" dirty="0"/>
              <a:t>et. al</a:t>
            </a:r>
            <a:r>
              <a:rPr lang="en-US" altLang="ko-KR" dirty="0"/>
              <a:t>, Huawei Technologies</a:t>
            </a:r>
          </a:p>
        </p:txBody>
      </p:sp>
      <p:sp>
        <p:nvSpPr>
          <p:cNvPr id="11" name="내용 개체 틀 2"/>
          <p:cNvSpPr txBox="1">
            <a:spLocks/>
          </p:cNvSpPr>
          <p:nvPr/>
        </p:nvSpPr>
        <p:spPr bwMode="auto">
          <a:xfrm>
            <a:off x="507785" y="1523206"/>
            <a:ext cx="7950416" cy="2972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buSzPct val="120000"/>
              <a:buFont typeface="Arial" panose="020B0604020202020204" pitchFamily="34" charset="0"/>
              <a:buChar char="•"/>
              <a:defRPr/>
            </a:pPr>
            <a:r>
              <a:rPr kumimoji="0" lang="en-US" b="0" kern="0" dirty="0">
                <a:cs typeface="Calibri" panose="020F0502020204030204" pitchFamily="34" charset="0"/>
              </a:rPr>
              <a:t>Parallel coordinated DMG monostatic sensing over multiple channels was proposed.</a:t>
            </a:r>
          </a:p>
          <a:p>
            <a:pPr algn="just" latinLnBrk="0">
              <a:spcBef>
                <a:spcPts val="600"/>
              </a:spcBef>
              <a:buSzPct val="120000"/>
              <a:buFont typeface="Arial" panose="020B0604020202020204" pitchFamily="34" charset="0"/>
              <a:buChar char="•"/>
              <a:defRPr/>
            </a:pPr>
            <a:r>
              <a:rPr kumimoji="0" lang="en-US" b="0" kern="0" dirty="0">
                <a:cs typeface="Calibri" panose="020F0502020204030204" pitchFamily="34" charset="0"/>
              </a:rPr>
              <a:t>Sounding channel indication by specifying the BW field in DMG Sensing Request frame was considered.</a:t>
            </a:r>
          </a:p>
          <a:p>
            <a:pPr algn="just" latinLnBrk="0">
              <a:spcBef>
                <a:spcPts val="600"/>
              </a:spcBef>
              <a:buSzPct val="120000"/>
              <a:buFont typeface="Arial" panose="020B0604020202020204" pitchFamily="34" charset="0"/>
              <a:buChar char="•"/>
              <a:defRPr/>
            </a:pPr>
            <a:r>
              <a:rPr kumimoji="0" lang="en-US" b="0" kern="0" dirty="0">
                <a:cs typeface="Calibri" panose="020F0502020204030204" pitchFamily="34" charset="0"/>
              </a:rPr>
              <a:t>Channel access methods for SP allocation and TXOP operation in CBAP allocation for parallel coordinated DMG monostatic sensing over multiple channels were discussed.</a:t>
            </a:r>
          </a:p>
          <a:p>
            <a:pPr marL="0" indent="0" algn="just" latinLnBrk="0">
              <a:spcBef>
                <a:spcPts val="600"/>
              </a:spcBef>
              <a:buSzPct val="120000"/>
              <a:buNone/>
              <a:defRPr/>
            </a:pPr>
            <a:endParaRPr kumimoji="0" lang="en-US" b="0" kern="0" dirty="0">
              <a:cs typeface="Calibri" panose="020F0502020204030204" pitchFamily="34" charset="0"/>
            </a:endParaRPr>
          </a:p>
          <a:p>
            <a:pPr marL="0" indent="0" algn="just" latinLnBrk="0">
              <a:spcBef>
                <a:spcPts val="600"/>
              </a:spcBef>
              <a:buSzPct val="120000"/>
              <a:buNone/>
              <a:defRPr/>
            </a:pPr>
            <a:endParaRPr kumimoji="0" lang="en-US" b="0" kern="0" dirty="0">
              <a:cs typeface="Calibri" panose="020F0502020204030204" pitchFamily="34" charset="0"/>
            </a:endParaRPr>
          </a:p>
        </p:txBody>
      </p:sp>
    </p:spTree>
    <p:extLst>
      <p:ext uri="{BB962C8B-B14F-4D97-AF65-F5344CB8AC3E}">
        <p14:creationId xmlns:p14="http://schemas.microsoft.com/office/powerpoint/2010/main" val="1972930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07784" y="762000"/>
            <a:ext cx="8470740" cy="685800"/>
          </a:xfrm>
        </p:spPr>
        <p:txBody>
          <a:bodyPr/>
          <a:lstStyle/>
          <a:p>
            <a:br>
              <a:rPr lang="en-US" altLang="zh-CN" sz="2800" b="0" dirty="0"/>
            </a:br>
            <a:r>
              <a:rPr lang="en-US" altLang="zh-CN" sz="2800" dirty="0"/>
              <a:t>SP</a:t>
            </a:r>
            <a:br>
              <a:rPr lang="en-US" altLang="zh-CN" sz="2800" dirty="0"/>
            </a:br>
            <a:endParaRPr lang="ko-KR" altLang="en-US" dirty="0">
              <a:ea typeface="Gulim" panose="020B0600000101010101" pitchFamily="34" charset="-127"/>
            </a:endParaRPr>
          </a:p>
        </p:txBody>
      </p:sp>
      <p:sp>
        <p:nvSpPr>
          <p:cNvPr id="5126" name="슬라이드 번호 개체 틀 5"/>
          <p:cNvSpPr>
            <a:spLocks noGrp="1"/>
          </p:cNvSpPr>
          <p:nvPr>
            <p:ph type="sldNum" sz="quarter" idx="12"/>
          </p:nvPr>
        </p:nvSpPr>
        <p:spPr>
          <a:xfrm>
            <a:off x="4344988" y="6475413"/>
            <a:ext cx="475589" cy="16275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12</a:t>
            </a:fld>
            <a:endParaRPr lang="en-US" altLang="ko-KR" sz="1200" b="0"/>
          </a:p>
        </p:txBody>
      </p:sp>
      <p:sp>
        <p:nvSpPr>
          <p:cNvPr id="8" name="Footer Placeholder 4"/>
          <p:cNvSpPr>
            <a:spLocks noGrp="1"/>
          </p:cNvSpPr>
          <p:nvPr>
            <p:ph type="ftr" sz="quarter" idx="11"/>
          </p:nvPr>
        </p:nvSpPr>
        <p:spPr>
          <a:xfrm>
            <a:off x="6242077" y="6475413"/>
            <a:ext cx="2064658" cy="164630"/>
          </a:xfrm>
        </p:spPr>
        <p:txBody>
          <a:bodyPr/>
          <a:lstStyle/>
          <a:p>
            <a:pPr>
              <a:defRPr/>
            </a:pPr>
            <a:r>
              <a:rPr lang="en-US" altLang="ko-KR" dirty="0"/>
              <a:t>Yan Xin, </a:t>
            </a:r>
            <a:r>
              <a:rPr lang="en-US" altLang="ko-KR" i="1" dirty="0"/>
              <a:t>et. al</a:t>
            </a:r>
            <a:r>
              <a:rPr lang="en-US" altLang="ko-KR" dirty="0"/>
              <a:t>, Huawei Technologies</a:t>
            </a:r>
          </a:p>
        </p:txBody>
      </p:sp>
      <p:sp>
        <p:nvSpPr>
          <p:cNvPr id="11" name="내용 개체 틀 2"/>
          <p:cNvSpPr txBox="1">
            <a:spLocks/>
          </p:cNvSpPr>
          <p:nvPr/>
        </p:nvSpPr>
        <p:spPr bwMode="auto">
          <a:xfrm>
            <a:off x="507785" y="1523206"/>
            <a:ext cx="7950416" cy="3810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buSzPct val="120000"/>
              <a:buFont typeface="Arial" panose="020B0604020202020204" pitchFamily="34" charset="0"/>
              <a:buChar char="•"/>
              <a:defRPr/>
            </a:pPr>
            <a:r>
              <a:rPr kumimoji="0" lang="en-US" b="0" kern="0" dirty="0">
                <a:cs typeface="Calibri" panose="020F0502020204030204" pitchFamily="34" charset="0"/>
              </a:rPr>
              <a:t>Do you support the parallel coordinated DMG monostatic sensing over multiple channels mechanism proposed in 802.11-23/2025r2?</a:t>
            </a:r>
          </a:p>
          <a:p>
            <a:pPr marL="0" indent="0" algn="just" latinLnBrk="0">
              <a:spcBef>
                <a:spcPts val="600"/>
              </a:spcBef>
              <a:buSzPct val="120000"/>
              <a:buNone/>
              <a:defRPr/>
            </a:pPr>
            <a:endParaRPr kumimoji="0" lang="en-US" b="0" kern="0" dirty="0">
              <a:cs typeface="Calibri" panose="020F0502020204030204" pitchFamily="34" charset="0"/>
            </a:endParaRPr>
          </a:p>
          <a:p>
            <a:pPr marL="0" indent="0" algn="just" latinLnBrk="0">
              <a:spcBef>
                <a:spcPts val="600"/>
              </a:spcBef>
              <a:buSzPct val="120000"/>
              <a:buNone/>
              <a:defRPr/>
            </a:pPr>
            <a:r>
              <a:rPr kumimoji="0" lang="en-US" b="0" kern="0" dirty="0">
                <a:cs typeface="Calibri" panose="020F0502020204030204" pitchFamily="34" charset="0"/>
              </a:rPr>
              <a:t>     -  Yes</a:t>
            </a:r>
          </a:p>
          <a:p>
            <a:pPr marL="0" indent="0" algn="just" latinLnBrk="0">
              <a:spcBef>
                <a:spcPts val="600"/>
              </a:spcBef>
              <a:buSzPct val="120000"/>
              <a:buNone/>
              <a:defRPr/>
            </a:pPr>
            <a:r>
              <a:rPr kumimoji="0" lang="en-US" b="0" kern="0" dirty="0">
                <a:cs typeface="Calibri" panose="020F0502020204030204" pitchFamily="34" charset="0"/>
              </a:rPr>
              <a:t>     -  No</a:t>
            </a:r>
          </a:p>
          <a:p>
            <a:pPr marL="0" indent="0" algn="just" latinLnBrk="0">
              <a:spcBef>
                <a:spcPts val="600"/>
              </a:spcBef>
              <a:buSzPct val="120000"/>
              <a:buNone/>
              <a:defRPr/>
            </a:pPr>
            <a:r>
              <a:rPr kumimoji="0" lang="en-US" b="0" kern="0" dirty="0">
                <a:cs typeface="Calibri" panose="020F0502020204030204" pitchFamily="34" charset="0"/>
              </a:rPr>
              <a:t>     -  Abstain</a:t>
            </a:r>
          </a:p>
          <a:p>
            <a:pPr marL="0" indent="0" algn="just" latinLnBrk="0">
              <a:spcBef>
                <a:spcPts val="600"/>
              </a:spcBef>
              <a:buSzPct val="120000"/>
              <a:buNone/>
              <a:defRPr/>
            </a:pPr>
            <a:endParaRPr kumimoji="0" lang="en-US" b="0" kern="0" dirty="0">
              <a:cs typeface="Calibri" panose="020F0502020204030204" pitchFamily="34" charset="0"/>
            </a:endParaRPr>
          </a:p>
          <a:p>
            <a:pPr marL="0" indent="0" algn="just" latinLnBrk="0">
              <a:spcBef>
                <a:spcPts val="600"/>
              </a:spcBef>
              <a:buSzPct val="120000"/>
              <a:buNone/>
              <a:defRPr/>
            </a:pPr>
            <a:r>
              <a:rPr kumimoji="0" lang="en-US" b="0" kern="0" dirty="0">
                <a:cs typeface="Calibri" panose="020F0502020204030204" pitchFamily="34" charset="0"/>
              </a:rPr>
              <a:t>SP: unanimous consent</a:t>
            </a:r>
          </a:p>
        </p:txBody>
      </p:sp>
    </p:spTree>
    <p:extLst>
      <p:ext uri="{BB962C8B-B14F-4D97-AF65-F5344CB8AC3E}">
        <p14:creationId xmlns:p14="http://schemas.microsoft.com/office/powerpoint/2010/main" val="2321636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6" name="슬라이드 번호 개체 틀 5"/>
          <p:cNvSpPr>
            <a:spLocks noGrp="1"/>
          </p:cNvSpPr>
          <p:nvPr>
            <p:ph type="sldNum" sz="quarter" idx="12"/>
          </p:nvPr>
        </p:nvSpPr>
        <p:spPr>
          <a:xfrm>
            <a:off x="4344988" y="6475413"/>
            <a:ext cx="475589" cy="16275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13</a:t>
            </a:fld>
            <a:endParaRPr lang="en-US" altLang="ko-KR" sz="1200" b="0"/>
          </a:p>
        </p:txBody>
      </p:sp>
      <p:sp>
        <p:nvSpPr>
          <p:cNvPr id="8" name="Footer Placeholder 4"/>
          <p:cNvSpPr>
            <a:spLocks noGrp="1"/>
          </p:cNvSpPr>
          <p:nvPr>
            <p:ph type="ftr" sz="quarter" idx="11"/>
          </p:nvPr>
        </p:nvSpPr>
        <p:spPr>
          <a:xfrm>
            <a:off x="6242077" y="6475413"/>
            <a:ext cx="2064658" cy="164630"/>
          </a:xfrm>
        </p:spPr>
        <p:txBody>
          <a:bodyPr/>
          <a:lstStyle/>
          <a:p>
            <a:pPr>
              <a:defRPr/>
            </a:pPr>
            <a:r>
              <a:rPr lang="en-US" altLang="ko-KR" dirty="0"/>
              <a:t>Yan Xin, </a:t>
            </a:r>
            <a:r>
              <a:rPr lang="en-US" altLang="ko-KR" i="1" dirty="0"/>
              <a:t>et. al</a:t>
            </a:r>
            <a:r>
              <a:rPr lang="en-US" altLang="ko-KR" dirty="0"/>
              <a:t>, Huawei Technologies</a:t>
            </a:r>
          </a:p>
        </p:txBody>
      </p:sp>
      <p:sp>
        <p:nvSpPr>
          <p:cNvPr id="11" name="내용 개체 틀 2"/>
          <p:cNvSpPr txBox="1">
            <a:spLocks/>
          </p:cNvSpPr>
          <p:nvPr/>
        </p:nvSpPr>
        <p:spPr bwMode="auto">
          <a:xfrm>
            <a:off x="3429000" y="2895600"/>
            <a:ext cx="1972677" cy="610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latinLnBrk="0">
              <a:spcBef>
                <a:spcPts val="600"/>
              </a:spcBef>
              <a:buSzPct val="120000"/>
              <a:buNone/>
              <a:defRPr/>
            </a:pPr>
            <a:r>
              <a:rPr kumimoji="0" lang="en-US" sz="3600" b="0" kern="0" dirty="0">
                <a:cs typeface="Calibri" panose="020F0502020204030204" pitchFamily="34" charset="0"/>
              </a:rPr>
              <a:t>Backup</a:t>
            </a:r>
          </a:p>
          <a:p>
            <a:pPr marL="0" indent="0" algn="ctr" latinLnBrk="0">
              <a:spcBef>
                <a:spcPts val="600"/>
              </a:spcBef>
              <a:buSzPct val="120000"/>
              <a:buNone/>
              <a:defRPr/>
            </a:pPr>
            <a:endParaRPr kumimoji="0" lang="en-US" sz="3600" b="0" kern="0" dirty="0">
              <a:cs typeface="Calibri" panose="020F0502020204030204" pitchFamily="34" charset="0"/>
            </a:endParaRPr>
          </a:p>
          <a:p>
            <a:pPr marL="0" indent="0" algn="ctr" latinLnBrk="0">
              <a:spcBef>
                <a:spcPts val="600"/>
              </a:spcBef>
              <a:buSzPct val="120000"/>
              <a:buNone/>
              <a:defRPr/>
            </a:pPr>
            <a:endParaRPr kumimoji="0" lang="en-US" sz="3600" b="0" kern="0" dirty="0">
              <a:cs typeface="Calibri" panose="020F0502020204030204" pitchFamily="34" charset="0"/>
            </a:endParaRPr>
          </a:p>
        </p:txBody>
      </p:sp>
    </p:spTree>
    <p:extLst>
      <p:ext uri="{BB962C8B-B14F-4D97-AF65-F5344CB8AC3E}">
        <p14:creationId xmlns:p14="http://schemas.microsoft.com/office/powerpoint/2010/main" val="42045811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480411" y="656232"/>
            <a:ext cx="8470740" cy="685800"/>
          </a:xfrm>
        </p:spPr>
        <p:txBody>
          <a:bodyPr/>
          <a:lstStyle/>
          <a:p>
            <a:br>
              <a:rPr lang="en-US" altLang="zh-CN" sz="2800" b="0" dirty="0"/>
            </a:br>
            <a:r>
              <a:rPr lang="en-US" altLang="zh-CN" sz="2800" dirty="0"/>
              <a:t>Extended Schedule element </a:t>
            </a:r>
            <a:r>
              <a:rPr lang="en-US" altLang="zh-CN" sz="2000" dirty="0"/>
              <a:t>(9.4.2.130, 802.11REVme D4.0)</a:t>
            </a:r>
            <a:br>
              <a:rPr lang="en-US" altLang="zh-CN" sz="2000" dirty="0"/>
            </a:br>
            <a:endParaRPr lang="ko-KR" altLang="en-US" sz="2000" dirty="0">
              <a:ea typeface="Gulim" panose="020B0600000101010101" pitchFamily="34" charset="-127"/>
            </a:endParaRPr>
          </a:p>
        </p:txBody>
      </p:sp>
      <p:sp>
        <p:nvSpPr>
          <p:cNvPr id="5126" name="슬라이드 번호 개체 틀 5"/>
          <p:cNvSpPr>
            <a:spLocks noGrp="1"/>
          </p:cNvSpPr>
          <p:nvPr>
            <p:ph type="sldNum" sz="quarter" idx="12"/>
          </p:nvPr>
        </p:nvSpPr>
        <p:spPr>
          <a:xfrm>
            <a:off x="4351311" y="6477000"/>
            <a:ext cx="475589" cy="16275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t>Slide </a:t>
            </a:r>
            <a:fld id="{5128BAC4-F7E3-4930-9F5B-4136CA8B6505}" type="slidenum">
              <a:rPr lang="en-US" altLang="ko-KR" sz="1200" b="0"/>
              <a:pPr>
                <a:spcBef>
                  <a:spcPct val="0"/>
                </a:spcBef>
                <a:buFontTx/>
                <a:buNone/>
              </a:pPr>
              <a:t>14</a:t>
            </a:fld>
            <a:endParaRPr lang="en-US" altLang="ko-KR" sz="1200" b="0" dirty="0"/>
          </a:p>
        </p:txBody>
      </p:sp>
      <p:sp>
        <p:nvSpPr>
          <p:cNvPr id="8" name="Footer Placeholder 4"/>
          <p:cNvSpPr>
            <a:spLocks noGrp="1"/>
          </p:cNvSpPr>
          <p:nvPr>
            <p:ph type="ftr" sz="quarter" idx="11"/>
          </p:nvPr>
        </p:nvSpPr>
        <p:spPr>
          <a:xfrm>
            <a:off x="6248400" y="6477000"/>
            <a:ext cx="2064658" cy="164630"/>
          </a:xfrm>
        </p:spPr>
        <p:txBody>
          <a:bodyPr/>
          <a:lstStyle/>
          <a:p>
            <a:pPr>
              <a:defRPr/>
            </a:pPr>
            <a:r>
              <a:rPr lang="en-US" altLang="ko-KR" dirty="0"/>
              <a:t>Yan Xin, </a:t>
            </a:r>
            <a:r>
              <a:rPr lang="en-US" altLang="ko-KR" i="1" dirty="0"/>
              <a:t>et. al</a:t>
            </a:r>
            <a:r>
              <a:rPr lang="en-US" altLang="ko-KR" dirty="0"/>
              <a:t>, Huawei Technologies</a:t>
            </a:r>
          </a:p>
        </p:txBody>
      </p:sp>
      <p:sp>
        <p:nvSpPr>
          <p:cNvPr id="7" name="TextBox 8"/>
          <p:cNvSpPr txBox="1">
            <a:spLocks noChangeArrowheads="1"/>
          </p:cNvSpPr>
          <p:nvPr/>
        </p:nvSpPr>
        <p:spPr bwMode="auto">
          <a:xfrm>
            <a:off x="635905" y="1388964"/>
            <a:ext cx="815975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defRPr sz="1400" b="1">
                <a:solidFill>
                  <a:schemeClr val="tx1"/>
                </a:solidFill>
                <a:latin typeface="Arial" panose="020B0604020202020204" pitchFamily="34" charset="0"/>
                <a:ea typeface="宋体" panose="02010600030101010101" pitchFamily="2" charset="-122"/>
              </a:defRPr>
            </a:lvl1pPr>
            <a:lvl2pPr marL="742950" indent="-285750">
              <a:defRPr sz="1400" b="1">
                <a:solidFill>
                  <a:schemeClr val="tx1"/>
                </a:solidFill>
                <a:latin typeface="Arial" panose="020B0604020202020204" pitchFamily="34" charset="0"/>
                <a:ea typeface="宋体" panose="02010600030101010101" pitchFamily="2" charset="-122"/>
              </a:defRPr>
            </a:lvl2pPr>
            <a:lvl3pPr marL="1143000" indent="-228600">
              <a:defRPr sz="1400" b="1">
                <a:solidFill>
                  <a:schemeClr val="tx1"/>
                </a:solidFill>
                <a:latin typeface="Arial" panose="020B0604020202020204" pitchFamily="34" charset="0"/>
                <a:ea typeface="宋体" panose="02010600030101010101" pitchFamily="2" charset="-122"/>
              </a:defRPr>
            </a:lvl3pPr>
            <a:lvl4pPr marL="1600200" indent="-228600">
              <a:defRPr sz="1400" b="1">
                <a:solidFill>
                  <a:schemeClr val="tx1"/>
                </a:solidFill>
                <a:latin typeface="Arial" panose="020B0604020202020204" pitchFamily="34" charset="0"/>
                <a:ea typeface="宋体" panose="02010600030101010101" pitchFamily="2" charset="-122"/>
              </a:defRPr>
            </a:lvl4pPr>
            <a:lvl5pPr marL="2057400" indent="-228600">
              <a:defRPr sz="1400" b="1">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9pPr>
          </a:lstStyle>
          <a:p>
            <a:pPr>
              <a:buFontTx/>
              <a:buChar char="-"/>
            </a:pPr>
            <a:r>
              <a:rPr lang="en-US" altLang="zh-CN" sz="1600" b="0" dirty="0">
                <a:latin typeface="+mn-lt"/>
              </a:rPr>
              <a:t>Extended Schedule element carried in DMG Beacon frame in BTI or Announce frame in ATI</a:t>
            </a:r>
          </a:p>
        </p:txBody>
      </p:sp>
      <p:pic>
        <p:nvPicPr>
          <p:cNvPr id="9"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38432" y="1789872"/>
            <a:ext cx="4027487" cy="77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36594" y="2640772"/>
            <a:ext cx="7138988"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2" name="Straight Connector 7"/>
          <p:cNvCxnSpPr>
            <a:cxnSpLocks noChangeShapeType="1"/>
          </p:cNvCxnSpPr>
          <p:nvPr/>
        </p:nvCxnSpPr>
        <p:spPr bwMode="auto">
          <a:xfrm flipH="1">
            <a:off x="1616044" y="2326447"/>
            <a:ext cx="4060825" cy="314325"/>
          </a:xfrm>
          <a:prstGeom prst="line">
            <a:avLst/>
          </a:prstGeom>
          <a:noFill/>
          <a:ln w="12700"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13" name="Straight Connector 12"/>
          <p:cNvCxnSpPr>
            <a:cxnSpLocks noChangeShapeType="1"/>
          </p:cNvCxnSpPr>
          <p:nvPr/>
        </p:nvCxnSpPr>
        <p:spPr bwMode="auto">
          <a:xfrm>
            <a:off x="6924644" y="2326447"/>
            <a:ext cx="1074738" cy="314325"/>
          </a:xfrm>
          <a:prstGeom prst="line">
            <a:avLst/>
          </a:prstGeom>
          <a:noFill/>
          <a:ln w="12700" algn="ctr">
            <a:solidFill>
              <a:schemeClr val="tx1"/>
            </a:solidFill>
            <a:prstDash val="dash"/>
            <a:round/>
            <a:headEnd/>
            <a:tailEnd/>
          </a:ln>
          <a:extLst>
            <a:ext uri="{909E8E84-426E-40DD-AFC4-6F175D3DCCD1}">
              <a14:hiddenFill xmlns:a14="http://schemas.microsoft.com/office/drawing/2010/main">
                <a:noFill/>
              </a14:hiddenFill>
            </a:ext>
          </a:extLst>
        </p:spPr>
      </p:cxnSp>
      <p:pic>
        <p:nvPicPr>
          <p:cNvPr id="14" name="Picture 1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84194" y="3921884"/>
            <a:ext cx="7105650" cy="1138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5" name="Straight Connector 19"/>
          <p:cNvCxnSpPr>
            <a:cxnSpLocks noChangeShapeType="1"/>
          </p:cNvCxnSpPr>
          <p:nvPr/>
        </p:nvCxnSpPr>
        <p:spPr bwMode="auto">
          <a:xfrm flipH="1">
            <a:off x="1195357" y="3491672"/>
            <a:ext cx="420687" cy="593725"/>
          </a:xfrm>
          <a:prstGeom prst="line">
            <a:avLst/>
          </a:prstGeom>
          <a:noFill/>
          <a:ln w="12700"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16" name="Straight Connector 21"/>
          <p:cNvCxnSpPr>
            <a:cxnSpLocks noChangeShapeType="1"/>
          </p:cNvCxnSpPr>
          <p:nvPr/>
        </p:nvCxnSpPr>
        <p:spPr bwMode="auto">
          <a:xfrm>
            <a:off x="2471707" y="3493259"/>
            <a:ext cx="5345112" cy="555625"/>
          </a:xfrm>
          <a:prstGeom prst="line">
            <a:avLst/>
          </a:prstGeom>
          <a:noFill/>
          <a:ln w="12700" algn="ctr">
            <a:solidFill>
              <a:schemeClr val="tx1"/>
            </a:solidFill>
            <a:prstDash val="dash"/>
            <a:round/>
            <a:headEnd/>
            <a:tailEnd/>
          </a:ln>
          <a:extLst>
            <a:ext uri="{909E8E84-426E-40DD-AFC4-6F175D3DCCD1}">
              <a14:hiddenFill xmlns:a14="http://schemas.microsoft.com/office/drawing/2010/main">
                <a:noFill/>
              </a14:hiddenFill>
            </a:ext>
          </a:extLst>
        </p:spPr>
      </p:cxnSp>
      <p:pic>
        <p:nvPicPr>
          <p:cNvPr id="17" name="Picture 1"/>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140886" y="5244387"/>
            <a:ext cx="5312249" cy="123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8"/>
          <p:cNvSpPr txBox="1">
            <a:spLocks noChangeArrowheads="1"/>
          </p:cNvSpPr>
          <p:nvPr/>
        </p:nvSpPr>
        <p:spPr bwMode="auto">
          <a:xfrm>
            <a:off x="480411" y="5680661"/>
            <a:ext cx="178197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defRPr sz="1400" b="1">
                <a:solidFill>
                  <a:schemeClr val="tx1"/>
                </a:solidFill>
                <a:latin typeface="Arial" panose="020B0604020202020204" pitchFamily="34" charset="0"/>
                <a:ea typeface="宋体" panose="02010600030101010101" pitchFamily="2" charset="-122"/>
              </a:defRPr>
            </a:lvl1pPr>
            <a:lvl2pPr marL="742950" indent="-285750">
              <a:defRPr sz="1400" b="1">
                <a:solidFill>
                  <a:schemeClr val="tx1"/>
                </a:solidFill>
                <a:latin typeface="Arial" panose="020B0604020202020204" pitchFamily="34" charset="0"/>
                <a:ea typeface="宋体" panose="02010600030101010101" pitchFamily="2" charset="-122"/>
              </a:defRPr>
            </a:lvl2pPr>
            <a:lvl3pPr marL="1143000" indent="-228600">
              <a:defRPr sz="1400" b="1">
                <a:solidFill>
                  <a:schemeClr val="tx1"/>
                </a:solidFill>
                <a:latin typeface="Arial" panose="020B0604020202020204" pitchFamily="34" charset="0"/>
                <a:ea typeface="宋体" panose="02010600030101010101" pitchFamily="2" charset="-122"/>
              </a:defRPr>
            </a:lvl3pPr>
            <a:lvl4pPr marL="1600200" indent="-228600">
              <a:defRPr sz="1400" b="1">
                <a:solidFill>
                  <a:schemeClr val="tx1"/>
                </a:solidFill>
                <a:latin typeface="Arial" panose="020B0604020202020204" pitchFamily="34" charset="0"/>
                <a:ea typeface="宋体" panose="02010600030101010101" pitchFamily="2" charset="-122"/>
              </a:defRPr>
            </a:lvl4pPr>
            <a:lvl5pPr marL="2057400" indent="-228600">
              <a:defRPr sz="1400" b="1">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9pPr>
          </a:lstStyle>
          <a:p>
            <a:pPr marL="0" indent="0"/>
            <a:r>
              <a:rPr lang="en-US" altLang="zh-CN" sz="1600" b="0" dirty="0">
                <a:latin typeface="+mn-lt"/>
              </a:rPr>
              <a:t>Allocation type:</a:t>
            </a:r>
          </a:p>
        </p:txBody>
      </p:sp>
    </p:spTree>
    <p:extLst>
      <p:ext uri="{BB962C8B-B14F-4D97-AF65-F5344CB8AC3E}">
        <p14:creationId xmlns:p14="http://schemas.microsoft.com/office/powerpoint/2010/main" val="8536849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0" y="605005"/>
            <a:ext cx="9067800" cy="685800"/>
          </a:xfrm>
        </p:spPr>
        <p:txBody>
          <a:bodyPr/>
          <a:lstStyle/>
          <a:p>
            <a:br>
              <a:rPr lang="en-US" altLang="zh-CN" sz="2800" b="0" dirty="0"/>
            </a:br>
            <a:r>
              <a:rPr lang="en-US" altLang="zh-CN" sz="2800" dirty="0"/>
              <a:t>EDMG Extended Schedule element </a:t>
            </a:r>
            <a:br>
              <a:rPr lang="en-US" altLang="zh-CN" sz="2800" dirty="0"/>
            </a:br>
            <a:r>
              <a:rPr lang="en-US" altLang="zh-CN" sz="2000" dirty="0"/>
              <a:t>(9.4.2.267, 802.11REVme D4.0)</a:t>
            </a:r>
            <a:br>
              <a:rPr lang="en-US" altLang="zh-CN" sz="2000" dirty="0"/>
            </a:br>
            <a:endParaRPr lang="ko-KR" altLang="en-US" sz="2000" dirty="0">
              <a:ea typeface="Gulim" panose="020B0600000101010101" pitchFamily="34" charset="-127"/>
            </a:endParaRPr>
          </a:p>
        </p:txBody>
      </p:sp>
      <p:sp>
        <p:nvSpPr>
          <p:cNvPr id="5126" name="슬라이드 번호 개체 틀 5"/>
          <p:cNvSpPr>
            <a:spLocks noGrp="1"/>
          </p:cNvSpPr>
          <p:nvPr>
            <p:ph type="sldNum" sz="quarter" idx="12"/>
          </p:nvPr>
        </p:nvSpPr>
        <p:spPr>
          <a:xfrm>
            <a:off x="4351311" y="6477000"/>
            <a:ext cx="475589" cy="16275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t>Slide </a:t>
            </a:r>
            <a:fld id="{5128BAC4-F7E3-4930-9F5B-4136CA8B6505}" type="slidenum">
              <a:rPr lang="en-US" altLang="ko-KR" sz="1200" b="0"/>
              <a:pPr>
                <a:spcBef>
                  <a:spcPct val="0"/>
                </a:spcBef>
                <a:buFontTx/>
                <a:buNone/>
              </a:pPr>
              <a:t>15</a:t>
            </a:fld>
            <a:endParaRPr lang="en-US" altLang="ko-KR" sz="1200" b="0" dirty="0"/>
          </a:p>
        </p:txBody>
      </p:sp>
      <p:sp>
        <p:nvSpPr>
          <p:cNvPr id="8" name="Footer Placeholder 4"/>
          <p:cNvSpPr>
            <a:spLocks noGrp="1"/>
          </p:cNvSpPr>
          <p:nvPr>
            <p:ph type="ftr" sz="quarter" idx="11"/>
          </p:nvPr>
        </p:nvSpPr>
        <p:spPr>
          <a:xfrm>
            <a:off x="6248400" y="6477000"/>
            <a:ext cx="2064658" cy="164630"/>
          </a:xfrm>
        </p:spPr>
        <p:txBody>
          <a:bodyPr/>
          <a:lstStyle/>
          <a:p>
            <a:pPr>
              <a:defRPr/>
            </a:pPr>
            <a:r>
              <a:rPr lang="en-US" altLang="ko-KR" dirty="0"/>
              <a:t>Yan Xin, </a:t>
            </a:r>
            <a:r>
              <a:rPr lang="en-US" altLang="ko-KR" i="1" dirty="0"/>
              <a:t>et. al</a:t>
            </a:r>
            <a:r>
              <a:rPr lang="en-US" altLang="ko-KR" dirty="0"/>
              <a:t>, Huawei Technologies</a:t>
            </a:r>
          </a:p>
        </p:txBody>
      </p:sp>
      <p:sp>
        <p:nvSpPr>
          <p:cNvPr id="7" name="TextBox 8"/>
          <p:cNvSpPr txBox="1">
            <a:spLocks noChangeArrowheads="1"/>
          </p:cNvSpPr>
          <p:nvPr/>
        </p:nvSpPr>
        <p:spPr bwMode="auto">
          <a:xfrm>
            <a:off x="271435" y="1447800"/>
            <a:ext cx="8159751"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defRPr sz="1400" b="1">
                <a:solidFill>
                  <a:schemeClr val="tx1"/>
                </a:solidFill>
                <a:latin typeface="Arial" panose="020B0604020202020204" pitchFamily="34" charset="0"/>
                <a:ea typeface="宋体" panose="02010600030101010101" pitchFamily="2" charset="-122"/>
              </a:defRPr>
            </a:lvl1pPr>
            <a:lvl2pPr marL="742950" indent="-285750">
              <a:defRPr sz="1400" b="1">
                <a:solidFill>
                  <a:schemeClr val="tx1"/>
                </a:solidFill>
                <a:latin typeface="Arial" panose="020B0604020202020204" pitchFamily="34" charset="0"/>
                <a:ea typeface="宋体" panose="02010600030101010101" pitchFamily="2" charset="-122"/>
              </a:defRPr>
            </a:lvl2pPr>
            <a:lvl3pPr marL="1143000" indent="-228600">
              <a:defRPr sz="1400" b="1">
                <a:solidFill>
                  <a:schemeClr val="tx1"/>
                </a:solidFill>
                <a:latin typeface="Arial" panose="020B0604020202020204" pitchFamily="34" charset="0"/>
                <a:ea typeface="宋体" panose="02010600030101010101" pitchFamily="2" charset="-122"/>
              </a:defRPr>
            </a:lvl3pPr>
            <a:lvl4pPr marL="1600200" indent="-228600">
              <a:defRPr sz="1400" b="1">
                <a:solidFill>
                  <a:schemeClr val="tx1"/>
                </a:solidFill>
                <a:latin typeface="Arial" panose="020B0604020202020204" pitchFamily="34" charset="0"/>
                <a:ea typeface="宋体" panose="02010600030101010101" pitchFamily="2" charset="-122"/>
              </a:defRPr>
            </a:lvl4pPr>
            <a:lvl5pPr marL="2057400" indent="-228600">
              <a:defRPr sz="1400" b="1">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9pPr>
          </a:lstStyle>
          <a:p>
            <a:pPr>
              <a:buFontTx/>
              <a:buChar char="-"/>
            </a:pPr>
            <a:r>
              <a:rPr lang="en-US" altLang="zh-CN" sz="1600" b="0" dirty="0">
                <a:latin typeface="+mn-lt"/>
              </a:rPr>
              <a:t>EDMG Extended Schedule element carried in DMG Beacon frame or Announce frame. An EDMG AP or EDMG PCP may use the EDMG Extended Schedule element to allocate an SP or a CBAP over channels with different bandwidths. For partially or fully overlapping allocations, both the source AID and the destination AID of each allocation shall be different from both the source AID and destination AID of other overlapping allocation. </a:t>
            </a:r>
          </a:p>
        </p:txBody>
      </p:sp>
      <p:grpSp>
        <p:nvGrpSpPr>
          <p:cNvPr id="19" name="Group 18"/>
          <p:cNvGrpSpPr/>
          <p:nvPr/>
        </p:nvGrpSpPr>
        <p:grpSpPr>
          <a:xfrm>
            <a:off x="1866900" y="2908999"/>
            <a:ext cx="5334000" cy="2743200"/>
            <a:chOff x="517525" y="2022475"/>
            <a:chExt cx="7580313" cy="4183063"/>
          </a:xfrm>
        </p:grpSpPr>
        <p:pic>
          <p:nvPicPr>
            <p:cNvPr id="20" name="Picture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4700" y="2022475"/>
              <a:ext cx="7323138" cy="88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9313" y="3101975"/>
              <a:ext cx="7138987" cy="203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2" name="Straight Connector 7"/>
            <p:cNvCxnSpPr>
              <a:cxnSpLocks noChangeShapeType="1"/>
            </p:cNvCxnSpPr>
            <p:nvPr/>
          </p:nvCxnSpPr>
          <p:spPr bwMode="auto">
            <a:xfrm flipH="1">
              <a:off x="1271588" y="2762250"/>
              <a:ext cx="4465637" cy="439738"/>
            </a:xfrm>
            <a:prstGeom prst="line">
              <a:avLst/>
            </a:prstGeom>
            <a:noFill/>
            <a:ln w="12700"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23" name="Straight Connector 9"/>
            <p:cNvCxnSpPr>
              <a:cxnSpLocks noChangeShapeType="1"/>
            </p:cNvCxnSpPr>
            <p:nvPr/>
          </p:nvCxnSpPr>
          <p:spPr bwMode="auto">
            <a:xfrm>
              <a:off x="6681788" y="2762250"/>
              <a:ext cx="1239837" cy="439738"/>
            </a:xfrm>
            <a:prstGeom prst="line">
              <a:avLst/>
            </a:prstGeom>
            <a:noFill/>
            <a:ln w="12700" algn="ctr">
              <a:solidFill>
                <a:schemeClr val="tx1"/>
              </a:solidFill>
              <a:prstDash val="dash"/>
              <a:round/>
              <a:headEnd/>
              <a:tailEnd/>
            </a:ln>
            <a:extLst>
              <a:ext uri="{909E8E84-426E-40DD-AFC4-6F175D3DCCD1}">
                <a14:hiddenFill xmlns:a14="http://schemas.microsoft.com/office/drawing/2010/main">
                  <a:noFill/>
                </a14:hiddenFill>
              </a:ext>
            </a:extLst>
          </p:spPr>
        </p:cxnSp>
        <p:pic>
          <p:nvPicPr>
            <p:cNvPr id="24" name="Picture 6"/>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84275" y="5364163"/>
              <a:ext cx="4311650"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5" name="Straight Connector 24"/>
            <p:cNvCxnSpPr>
              <a:cxnSpLocks noChangeShapeType="1"/>
            </p:cNvCxnSpPr>
            <p:nvPr/>
          </p:nvCxnSpPr>
          <p:spPr bwMode="auto">
            <a:xfrm flipH="1">
              <a:off x="1608138" y="3849688"/>
              <a:ext cx="893762" cy="1627187"/>
            </a:xfrm>
            <a:prstGeom prst="line">
              <a:avLst/>
            </a:prstGeom>
            <a:noFill/>
            <a:ln w="12700"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26" name="Straight Connector 16"/>
            <p:cNvCxnSpPr>
              <a:cxnSpLocks noChangeShapeType="1"/>
            </p:cNvCxnSpPr>
            <p:nvPr/>
          </p:nvCxnSpPr>
          <p:spPr bwMode="auto">
            <a:xfrm>
              <a:off x="3530600" y="3930650"/>
              <a:ext cx="1889125" cy="1546225"/>
            </a:xfrm>
            <a:prstGeom prst="line">
              <a:avLst/>
            </a:prstGeom>
            <a:noFill/>
            <a:ln w="12700" algn="ctr">
              <a:solidFill>
                <a:schemeClr val="tx1"/>
              </a:solidFill>
              <a:prstDash val="dash"/>
              <a:round/>
              <a:headEnd/>
              <a:tailEnd/>
            </a:ln>
            <a:extLst>
              <a:ext uri="{909E8E84-426E-40DD-AFC4-6F175D3DCCD1}">
                <a14:hiddenFill xmlns:a14="http://schemas.microsoft.com/office/drawing/2010/main">
                  <a:noFill/>
                </a14:hiddenFill>
              </a:ext>
            </a:extLst>
          </p:spPr>
        </p:cxnSp>
        <p:sp>
          <p:nvSpPr>
            <p:cNvPr id="27" name="Left Brace 11"/>
            <p:cNvSpPr>
              <a:spLocks/>
            </p:cNvSpPr>
            <p:nvPr/>
          </p:nvSpPr>
          <p:spPr bwMode="auto">
            <a:xfrm>
              <a:off x="517525" y="3133725"/>
              <a:ext cx="396875" cy="1909763"/>
            </a:xfrm>
            <a:prstGeom prst="leftBrace">
              <a:avLst>
                <a:gd name="adj1" fmla="val 8332"/>
                <a:gd name="adj2" fmla="val 50000"/>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78151" tIns="39081" rIns="78151" bIns="39081"/>
            <a:lstStyle>
              <a:lvl1pPr defTabSz="671513">
                <a:lnSpc>
                  <a:spcPct val="140000"/>
                </a:lnSpc>
                <a:defRPr sz="1600" b="1">
                  <a:solidFill>
                    <a:schemeClr val="tx1"/>
                  </a:solidFill>
                  <a:latin typeface="Arial" panose="020B0604020202020204" pitchFamily="34" charset="0"/>
                  <a:ea typeface="宋体" panose="02010600030101010101" pitchFamily="2" charset="-122"/>
                </a:defRPr>
              </a:lvl1pPr>
              <a:lvl2pPr marL="742950" indent="-285750" defTabSz="671513">
                <a:lnSpc>
                  <a:spcPct val="140000"/>
                </a:lnSpc>
                <a:defRPr sz="1900">
                  <a:solidFill>
                    <a:schemeClr val="tx1"/>
                  </a:solidFill>
                  <a:latin typeface="Arial" panose="020B0604020202020204" pitchFamily="34" charset="0"/>
                  <a:ea typeface="宋体" panose="02010600030101010101" pitchFamily="2" charset="-122"/>
                </a:defRPr>
              </a:lvl2pPr>
              <a:lvl3pPr marL="1143000" indent="-228600" defTabSz="671513">
                <a:lnSpc>
                  <a:spcPct val="140000"/>
                </a:lnSpc>
                <a:defRPr sz="1900">
                  <a:solidFill>
                    <a:schemeClr val="tx1"/>
                  </a:solidFill>
                  <a:latin typeface="Arial" panose="020B0604020202020204" pitchFamily="34" charset="0"/>
                  <a:ea typeface="宋体" panose="02010600030101010101" pitchFamily="2" charset="-122"/>
                </a:defRPr>
              </a:lvl3pPr>
              <a:lvl4pPr marL="1600200" indent="-228600" defTabSz="671513">
                <a:lnSpc>
                  <a:spcPct val="140000"/>
                </a:lnSpc>
                <a:defRPr sz="1900">
                  <a:solidFill>
                    <a:schemeClr val="tx1"/>
                  </a:solidFill>
                  <a:latin typeface="Arial" panose="020B0604020202020204" pitchFamily="34" charset="0"/>
                  <a:ea typeface="宋体" panose="02010600030101010101" pitchFamily="2" charset="-122"/>
                </a:defRPr>
              </a:lvl4pPr>
              <a:lvl5pPr marL="2057400" indent="-228600" defTabSz="671513">
                <a:lnSpc>
                  <a:spcPct val="140000"/>
                </a:lnSpc>
                <a:defRPr sz="1900">
                  <a:solidFill>
                    <a:schemeClr val="tx1"/>
                  </a:solidFill>
                  <a:latin typeface="Arial" panose="020B0604020202020204" pitchFamily="34" charset="0"/>
                  <a:ea typeface="宋体" panose="02010600030101010101" pitchFamily="2" charset="-122"/>
                </a:defRPr>
              </a:lvl5pPr>
              <a:lvl6pPr marL="2514600" indent="-228600" defTabSz="671513" eaLnBrk="0" fontAlgn="base" hangingPunct="0">
                <a:lnSpc>
                  <a:spcPct val="140000"/>
                </a:lnSpc>
                <a:spcBef>
                  <a:spcPct val="0"/>
                </a:spcBef>
                <a:spcAft>
                  <a:spcPct val="0"/>
                </a:spcAft>
                <a:defRPr sz="1900">
                  <a:solidFill>
                    <a:schemeClr val="tx1"/>
                  </a:solidFill>
                  <a:latin typeface="Arial" panose="020B0604020202020204" pitchFamily="34" charset="0"/>
                  <a:ea typeface="宋体" panose="02010600030101010101" pitchFamily="2" charset="-122"/>
                </a:defRPr>
              </a:lvl6pPr>
              <a:lvl7pPr marL="2971800" indent="-228600" defTabSz="671513" eaLnBrk="0" fontAlgn="base" hangingPunct="0">
                <a:lnSpc>
                  <a:spcPct val="140000"/>
                </a:lnSpc>
                <a:spcBef>
                  <a:spcPct val="0"/>
                </a:spcBef>
                <a:spcAft>
                  <a:spcPct val="0"/>
                </a:spcAft>
                <a:defRPr sz="1900">
                  <a:solidFill>
                    <a:schemeClr val="tx1"/>
                  </a:solidFill>
                  <a:latin typeface="Arial" panose="020B0604020202020204" pitchFamily="34" charset="0"/>
                  <a:ea typeface="宋体" panose="02010600030101010101" pitchFamily="2" charset="-122"/>
                </a:defRPr>
              </a:lvl7pPr>
              <a:lvl8pPr marL="3429000" indent="-228600" defTabSz="671513" eaLnBrk="0" fontAlgn="base" hangingPunct="0">
                <a:lnSpc>
                  <a:spcPct val="140000"/>
                </a:lnSpc>
                <a:spcBef>
                  <a:spcPct val="0"/>
                </a:spcBef>
                <a:spcAft>
                  <a:spcPct val="0"/>
                </a:spcAft>
                <a:defRPr sz="1900">
                  <a:solidFill>
                    <a:schemeClr val="tx1"/>
                  </a:solidFill>
                  <a:latin typeface="Arial" panose="020B0604020202020204" pitchFamily="34" charset="0"/>
                  <a:ea typeface="宋体" panose="02010600030101010101" pitchFamily="2" charset="-122"/>
                </a:defRPr>
              </a:lvl8pPr>
              <a:lvl9pPr marL="3886200" indent="-228600" defTabSz="671513" eaLnBrk="0" fontAlgn="base" hangingPunct="0">
                <a:lnSpc>
                  <a:spcPct val="140000"/>
                </a:lnSpc>
                <a:spcBef>
                  <a:spcPct val="0"/>
                </a:spcBef>
                <a:spcAft>
                  <a:spcPct val="0"/>
                </a:spcAft>
                <a:defRPr sz="1900">
                  <a:solidFill>
                    <a:schemeClr val="tx1"/>
                  </a:solidFill>
                  <a:latin typeface="Arial" panose="020B0604020202020204" pitchFamily="34" charset="0"/>
                  <a:ea typeface="宋体" panose="02010600030101010101" pitchFamily="2" charset="-122"/>
                </a:defRPr>
              </a:lvl9pPr>
            </a:lstStyle>
            <a:p>
              <a:pPr eaLnBrk="1" hangingPunct="1"/>
              <a:endParaRPr lang="en-US" altLang="en-US" sz="1400">
                <a:cs typeface="Arial" panose="020B0604020202020204" pitchFamily="34" charset="0"/>
              </a:endParaRPr>
            </a:p>
          </p:txBody>
        </p:sp>
      </p:grpSp>
      <p:sp>
        <p:nvSpPr>
          <p:cNvPr id="28" name="Oval 27"/>
          <p:cNvSpPr/>
          <p:nvPr/>
        </p:nvSpPr>
        <p:spPr bwMode="auto">
          <a:xfrm>
            <a:off x="5053080" y="3394135"/>
            <a:ext cx="585719" cy="869808"/>
          </a:xfrm>
          <a:prstGeom prst="ellipse">
            <a:avLst/>
          </a:prstGeom>
          <a:noFill/>
          <a:ln w="19050" cap="flat" cmpd="sng" algn="ctr">
            <a:solidFill>
              <a:srgbClr val="0000FF"/>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74821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609600" y="533400"/>
            <a:ext cx="7772400" cy="685800"/>
          </a:xfrm>
        </p:spPr>
        <p:txBody>
          <a:bodyPr/>
          <a:lstStyle/>
          <a:p>
            <a:r>
              <a:rPr lang="fr-FR" altLang="ko-KR" dirty="0">
                <a:ea typeface="Gulim" panose="020B0600000101010101" pitchFamily="34" charset="-127"/>
              </a:rPr>
              <a:t>Background</a:t>
            </a:r>
            <a:endParaRPr lang="ko-KR" altLang="en-US" dirty="0">
              <a:ea typeface="Gulim" panose="020B0600000101010101" pitchFamily="34" charset="-127"/>
            </a:endParaRPr>
          </a:p>
        </p:txBody>
      </p:sp>
      <p:sp>
        <p:nvSpPr>
          <p:cNvPr id="5123" name="내용 개체 틀 2"/>
          <p:cNvSpPr>
            <a:spLocks noGrp="1"/>
          </p:cNvSpPr>
          <p:nvPr>
            <p:ph idx="1"/>
          </p:nvPr>
        </p:nvSpPr>
        <p:spPr>
          <a:xfrm>
            <a:off x="333003" y="1295400"/>
            <a:ext cx="8686800" cy="1752600"/>
          </a:xfrm>
        </p:spPr>
        <p:txBody>
          <a:bodyPr/>
          <a:lstStyle/>
          <a:p>
            <a:pPr>
              <a:buSzPct val="120000"/>
              <a:buFont typeface="Arial" panose="020B0604020202020204" pitchFamily="34" charset="0"/>
              <a:buChar char="•"/>
              <a:defRPr/>
            </a:pPr>
            <a:r>
              <a:rPr lang="en-US" sz="2000" b="0" dirty="0">
                <a:cs typeface="Calibri" panose="020F0502020204030204" pitchFamily="34" charset="0"/>
              </a:rPr>
              <a:t>Parallel coordinated monostatic DMG sensing measurement exchange</a:t>
            </a:r>
            <a:r>
              <a:rPr lang="en-GB" sz="2000" b="0" dirty="0">
                <a:cs typeface="Calibri" panose="020F0502020204030204" pitchFamily="34" charset="0"/>
              </a:rPr>
              <a:t> has been specified in </a:t>
            </a:r>
            <a:r>
              <a:rPr lang="en-GB" sz="2000" b="0" dirty="0" err="1">
                <a:cs typeface="Calibri" panose="020F0502020204030204" pitchFamily="34" charset="0"/>
              </a:rPr>
              <a:t>Subclause</a:t>
            </a:r>
            <a:r>
              <a:rPr lang="en-GB" sz="2000" b="0" dirty="0">
                <a:cs typeface="Calibri" panose="020F0502020204030204" pitchFamily="34" charset="0"/>
              </a:rPr>
              <a:t> 11.55.3.6.2.3 in P802.11bf D2.1, in which in the sounding phase, as shown in Figure 11-75o (below), multiple sensing responders shall transmit DMG monostatic sensing PPDUs in parallel after the last DMG Sensing Request frame.</a:t>
            </a:r>
          </a:p>
        </p:txBody>
      </p:sp>
      <p:pic>
        <p:nvPicPr>
          <p:cNvPr id="2" name="Picture 1"/>
          <p:cNvPicPr>
            <a:picLocks noChangeAspect="1"/>
          </p:cNvPicPr>
          <p:nvPr/>
        </p:nvPicPr>
        <p:blipFill>
          <a:blip r:embed="rId2"/>
          <a:stretch>
            <a:fillRect/>
          </a:stretch>
        </p:blipFill>
        <p:spPr>
          <a:xfrm>
            <a:off x="1828800" y="3102746"/>
            <a:ext cx="5756755" cy="2057400"/>
          </a:xfrm>
          <a:prstGeom prst="rect">
            <a:avLst/>
          </a:prstGeom>
        </p:spPr>
      </p:pic>
      <p:sp>
        <p:nvSpPr>
          <p:cNvPr id="8" name="내용 개체 틀 2"/>
          <p:cNvSpPr txBox="1">
            <a:spLocks/>
          </p:cNvSpPr>
          <p:nvPr/>
        </p:nvSpPr>
        <p:spPr bwMode="auto">
          <a:xfrm>
            <a:off x="457200" y="5214892"/>
            <a:ext cx="86868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atinLnBrk="0">
              <a:buSzPct val="120000"/>
              <a:buFont typeface="Arial" panose="020B0604020202020204" pitchFamily="34" charset="0"/>
              <a:buChar char="•"/>
              <a:defRPr/>
            </a:pPr>
            <a:r>
              <a:rPr kumimoji="0" lang="en-US" sz="2000" b="0" kern="0" dirty="0">
                <a:cs typeface="Calibri" panose="020F0502020204030204" pitchFamily="34" charset="0"/>
              </a:rPr>
              <a:t>For parallel coordinated monostatic DMG sensing, the sensing initiator should assign the transmit beams to different sensing responders (e.g. to avoid interference across multiple sensing responders) (</a:t>
            </a:r>
            <a:r>
              <a:rPr kumimoji="0" lang="en-US" sz="2000" b="0" kern="0" dirty="0" err="1">
                <a:cs typeface="Calibri" panose="020F0502020204030204" pitchFamily="34" charset="0"/>
              </a:rPr>
              <a:t>subclause</a:t>
            </a:r>
            <a:r>
              <a:rPr kumimoji="0" lang="en-US" sz="2000" b="0" kern="0" dirty="0">
                <a:cs typeface="Calibri" panose="020F0502020204030204" pitchFamily="34" charset="0"/>
              </a:rPr>
              <a:t> 11.55.3.4)</a:t>
            </a:r>
            <a:endParaRPr kumimoji="0" lang="en-GB" sz="2000" b="0" kern="0" dirty="0">
              <a:cs typeface="Calibri" panose="020F050202020403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33400" y="650114"/>
            <a:ext cx="8470740" cy="685800"/>
          </a:xfrm>
        </p:spPr>
        <p:txBody>
          <a:bodyPr/>
          <a:lstStyle/>
          <a:p>
            <a:r>
              <a:rPr lang="en-US" altLang="ko-KR" dirty="0">
                <a:ea typeface="Gulim" panose="020B0600000101010101" pitchFamily="34" charset="-127"/>
              </a:rPr>
              <a:t>Improvement of existing solution</a:t>
            </a:r>
            <a:endParaRPr lang="ko-KR" altLang="en-US" dirty="0">
              <a:ea typeface="Gulim" panose="020B0600000101010101" pitchFamily="34" charset="-127"/>
            </a:endParaRP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3</a:t>
            </a:fld>
            <a:endParaRPr lang="en-US" altLang="ko-KR" sz="1200" b="0"/>
          </a:p>
        </p:txBody>
      </p:sp>
      <p:sp>
        <p:nvSpPr>
          <p:cNvPr id="8" name="Footer Placeholder 4"/>
          <p:cNvSpPr>
            <a:spLocks noGrp="1"/>
          </p:cNvSpPr>
          <p:nvPr>
            <p:ph type="ftr" sz="quarter" idx="11"/>
          </p:nvPr>
        </p:nvSpPr>
        <p:spPr>
          <a:xfrm>
            <a:off x="6242076" y="6475413"/>
            <a:ext cx="2301849" cy="184666"/>
          </a:xfrm>
        </p:spPr>
        <p:txBody>
          <a:bodyPr/>
          <a:lstStyle/>
          <a:p>
            <a:pPr>
              <a:defRPr/>
            </a:pPr>
            <a:r>
              <a:rPr lang="en-US" altLang="ko-KR" dirty="0"/>
              <a:t>Yan Xin, </a:t>
            </a:r>
            <a:r>
              <a:rPr lang="en-US" altLang="ko-KR" i="1" dirty="0"/>
              <a:t>et. al</a:t>
            </a:r>
            <a:r>
              <a:rPr lang="en-US" altLang="ko-KR" dirty="0"/>
              <a:t>, Huawei Technologies</a:t>
            </a:r>
          </a:p>
        </p:txBody>
      </p:sp>
      <p:sp>
        <p:nvSpPr>
          <p:cNvPr id="11" name="내용 개체 틀 2"/>
          <p:cNvSpPr txBox="1">
            <a:spLocks/>
          </p:cNvSpPr>
          <p:nvPr/>
        </p:nvSpPr>
        <p:spPr bwMode="auto">
          <a:xfrm>
            <a:off x="431086" y="1418863"/>
            <a:ext cx="8358027" cy="4890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buSzPct val="120000"/>
              <a:buFont typeface="Arial" panose="020B0604020202020204" pitchFamily="34" charset="0"/>
              <a:buChar char="•"/>
              <a:defRPr/>
            </a:pPr>
            <a:r>
              <a:rPr kumimoji="0" lang="en-US" sz="1800" b="0" kern="0" dirty="0">
                <a:cs typeface="Calibri" panose="020F0502020204030204" pitchFamily="34" charset="0"/>
              </a:rPr>
              <a:t>Comments in CID#3331, 3332 and 3333 outline some potential issues for existing solutions for parallel coordinated DMG monostatic sensing in 11bf D2.0</a:t>
            </a:r>
          </a:p>
          <a:p>
            <a:pPr marL="568325" indent="-568325" algn="just" latinLnBrk="0">
              <a:spcBef>
                <a:spcPts val="600"/>
              </a:spcBef>
              <a:buSzPct val="120000"/>
              <a:buNone/>
              <a:defRPr/>
            </a:pPr>
            <a:r>
              <a:rPr kumimoji="0" lang="en-US" sz="1800" b="0" kern="0" dirty="0">
                <a:cs typeface="Calibri" panose="020F0502020204030204" pitchFamily="34" charset="0"/>
              </a:rPr>
              <a:t>      -  “Transmissions of sounding PPDUs by multiple sensing responders simultaneously over a single channel in the parallel mode in coordinated monostatic sensing may impact on the synchronization of the PPDUs and/or TRN field, and the subsequent measurement results in the measurement phase.”</a:t>
            </a:r>
          </a:p>
          <a:p>
            <a:pPr marL="568325" indent="-568325" algn="just" latinLnBrk="0">
              <a:spcBef>
                <a:spcPts val="600"/>
              </a:spcBef>
              <a:buSzPct val="120000"/>
              <a:buNone/>
              <a:defRPr/>
            </a:pPr>
            <a:r>
              <a:rPr kumimoji="0" lang="en-US" sz="1800" b="0" kern="0" dirty="0">
                <a:cs typeface="Calibri" panose="020F0502020204030204" pitchFamily="34" charset="0"/>
              </a:rPr>
              <a:t>      -  “using the transmit beams assigned by the sensing initiator by setting the TX Beam List </a:t>
            </a:r>
            <a:r>
              <a:rPr kumimoji="0" lang="en-US" sz="1800" b="0" kern="0" dirty="0" err="1">
                <a:cs typeface="Calibri" panose="020F0502020204030204" pitchFamily="34" charset="0"/>
              </a:rPr>
              <a:t>subelement</a:t>
            </a:r>
            <a:r>
              <a:rPr kumimoji="0" lang="en-US" sz="1800" b="0" kern="0" dirty="0">
                <a:cs typeface="Calibri" panose="020F0502020204030204" pitchFamily="34" charset="0"/>
              </a:rPr>
              <a:t> in the DMG Sensing Measurement Session element in the DMG Sensing Measurement Request frame … cannot guarantee to fully avoid interference across multiple sensing responders for all scenarios.” The reason is that the environment-based reflected signals are ransom.  </a:t>
            </a:r>
          </a:p>
          <a:p>
            <a:pPr marL="568325" indent="-568325" algn="just" latinLnBrk="0">
              <a:spcBef>
                <a:spcPts val="600"/>
              </a:spcBef>
              <a:buSzPct val="120000"/>
              <a:buNone/>
              <a:defRPr/>
            </a:pPr>
            <a:endParaRPr kumimoji="0" lang="en-US" sz="1800" b="0" kern="0" dirty="0">
              <a:cs typeface="Calibri" panose="020F0502020204030204" pitchFamily="34" charset="0"/>
            </a:endParaRPr>
          </a:p>
          <a:p>
            <a:pPr algn="just" latinLnBrk="0">
              <a:spcBef>
                <a:spcPts val="600"/>
              </a:spcBef>
              <a:buSzPct val="120000"/>
              <a:buFont typeface="Arial" panose="020B0604020202020204" pitchFamily="34" charset="0"/>
              <a:buChar char="•"/>
              <a:defRPr/>
            </a:pPr>
            <a:r>
              <a:rPr kumimoji="0" lang="en-US" sz="1800" b="0" kern="0" dirty="0">
                <a:cs typeface="Calibri" panose="020F0502020204030204" pitchFamily="34" charset="0"/>
              </a:rPr>
              <a:t>To achieve more accurate measurement by using parallel coordinated DMG monostatic sensing, in this contribution an improved solution is considered by transmitting monostatic PPDUs in the sounding phase over multiple DMG channels.  </a:t>
            </a:r>
          </a:p>
          <a:p>
            <a:pPr marL="568325" indent="-568325" algn="just" latinLnBrk="0">
              <a:spcBef>
                <a:spcPts val="600"/>
              </a:spcBef>
              <a:buSzPct val="120000"/>
              <a:buNone/>
              <a:defRPr/>
            </a:pPr>
            <a:endParaRPr kumimoji="0" lang="en-US" sz="1800" b="0" kern="0" dirty="0">
              <a:cs typeface="Calibri" panose="020F0502020204030204" pitchFamily="34" charset="0"/>
            </a:endParaRPr>
          </a:p>
          <a:p>
            <a:pPr marL="0" indent="0" algn="just" latinLnBrk="0">
              <a:spcBef>
                <a:spcPts val="600"/>
              </a:spcBef>
              <a:buSzPct val="120000"/>
              <a:buNone/>
              <a:defRPr/>
            </a:pPr>
            <a:endParaRPr kumimoji="0" lang="en-US" sz="1800" b="0" kern="0" dirty="0">
              <a:cs typeface="Calibri" panose="020F0502020204030204" pitchFamily="34" charset="0"/>
            </a:endParaRPr>
          </a:p>
          <a:p>
            <a:pPr marL="0" indent="0" algn="just" latinLnBrk="0">
              <a:spcBef>
                <a:spcPts val="600"/>
              </a:spcBef>
              <a:buSzPct val="120000"/>
              <a:buNone/>
              <a:defRPr/>
            </a:pPr>
            <a:endParaRPr kumimoji="0" lang="en-US" sz="1800" b="0" kern="0" dirty="0">
              <a:cs typeface="Calibri" panose="020F0502020204030204" pitchFamily="34" charset="0"/>
            </a:endParaRPr>
          </a:p>
          <a:p>
            <a:pPr marL="0" indent="0" algn="just" latinLnBrk="0">
              <a:spcBef>
                <a:spcPts val="600"/>
              </a:spcBef>
              <a:buSzPct val="120000"/>
              <a:buNone/>
              <a:defRPr/>
            </a:pPr>
            <a:endParaRPr kumimoji="0" lang="en-US" sz="1800" b="0" kern="0" dirty="0">
              <a:cs typeface="Calibri" panose="020F0502020204030204" pitchFamily="34" charset="0"/>
            </a:endParaRPr>
          </a:p>
        </p:txBody>
      </p:sp>
    </p:spTree>
    <p:extLst>
      <p:ext uri="{BB962C8B-B14F-4D97-AF65-F5344CB8AC3E}">
        <p14:creationId xmlns:p14="http://schemas.microsoft.com/office/powerpoint/2010/main" val="1559203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33400" y="681009"/>
            <a:ext cx="8470740" cy="685800"/>
          </a:xfrm>
        </p:spPr>
        <p:txBody>
          <a:bodyPr/>
          <a:lstStyle/>
          <a:p>
            <a:r>
              <a:rPr lang="en-US" altLang="ko-KR" dirty="0">
                <a:ea typeface="Gulim" panose="020B0600000101010101" pitchFamily="34" charset="-127"/>
              </a:rPr>
              <a:t>Parallel coordinated DMG monostatic sensing over multiple channels</a:t>
            </a:r>
            <a:endParaRPr lang="ko-KR" altLang="en-US" dirty="0">
              <a:ea typeface="Gulim" panose="020B0600000101010101" pitchFamily="34" charset="-127"/>
            </a:endParaRP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4</a:t>
            </a:fld>
            <a:endParaRPr lang="en-US" altLang="ko-KR" sz="1200" b="0"/>
          </a:p>
        </p:txBody>
      </p:sp>
      <p:sp>
        <p:nvSpPr>
          <p:cNvPr id="8" name="Footer Placeholder 4"/>
          <p:cNvSpPr>
            <a:spLocks noGrp="1"/>
          </p:cNvSpPr>
          <p:nvPr>
            <p:ph type="ftr" sz="quarter" idx="11"/>
          </p:nvPr>
        </p:nvSpPr>
        <p:spPr>
          <a:xfrm>
            <a:off x="6242076" y="6475413"/>
            <a:ext cx="2301849" cy="184666"/>
          </a:xfrm>
        </p:spPr>
        <p:txBody>
          <a:bodyPr/>
          <a:lstStyle/>
          <a:p>
            <a:pPr>
              <a:defRPr/>
            </a:pPr>
            <a:r>
              <a:rPr lang="en-US" altLang="ko-KR" dirty="0"/>
              <a:t>Yan Xin, </a:t>
            </a:r>
            <a:r>
              <a:rPr lang="en-US" altLang="ko-KR" i="1" dirty="0"/>
              <a:t>et. al</a:t>
            </a:r>
            <a:r>
              <a:rPr lang="en-US" altLang="ko-KR" dirty="0"/>
              <a:t>, Huawei Technologies</a:t>
            </a:r>
          </a:p>
        </p:txBody>
      </p:sp>
      <p:sp>
        <p:nvSpPr>
          <p:cNvPr id="11" name="내용 개체 틀 2"/>
          <p:cNvSpPr txBox="1">
            <a:spLocks/>
          </p:cNvSpPr>
          <p:nvPr/>
        </p:nvSpPr>
        <p:spPr bwMode="auto">
          <a:xfrm>
            <a:off x="431086" y="1605988"/>
            <a:ext cx="8358027" cy="220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buSzPct val="120000"/>
              <a:buFont typeface="Arial" panose="020B0604020202020204" pitchFamily="34" charset="0"/>
              <a:buChar char="•"/>
              <a:defRPr/>
            </a:pPr>
            <a:r>
              <a:rPr kumimoji="0" lang="en-US" sz="1600" b="0" kern="0" dirty="0">
                <a:cs typeface="Calibri" panose="020F0502020204030204" pitchFamily="34" charset="0"/>
              </a:rPr>
              <a:t>In parallel coordinated DMG monostatic sensing over multiple channels, in the sounding phase the monostatic PPDUs are transmitted by respective Responders over different channels, </a:t>
            </a:r>
            <a:r>
              <a:rPr lang="en-CA" sz="1600" b="0" kern="0" dirty="0">
                <a:solidFill>
                  <a:srgbClr val="0000FF"/>
                </a:solidFill>
                <a:effectLst/>
                <a:cs typeface="TimesNewRoman"/>
              </a:rPr>
              <a:t>which are specified in the BSS Operating Channels field and Primary Channel field within the EDMG Operation element transmitted by an EDMG AP or an EDMG PCP in subclause </a:t>
            </a:r>
            <a:r>
              <a:rPr lang="en-US" sz="1600" b="0" kern="0" dirty="0">
                <a:solidFill>
                  <a:srgbClr val="0000FF"/>
                </a:solidFill>
                <a:effectLst/>
                <a:cs typeface="TimesNewRoman"/>
              </a:rPr>
              <a:t>10.23.2.14 (EDCA channel access in an EDMG BSS(11ay))</a:t>
            </a:r>
            <a:r>
              <a:rPr kumimoji="0" lang="en-US" sz="1600" b="0" kern="0" dirty="0">
                <a:solidFill>
                  <a:srgbClr val="0000FF"/>
                </a:solidFill>
                <a:cs typeface="Calibri" panose="020F0502020204030204" pitchFamily="34" charset="0"/>
              </a:rPr>
              <a:t>.</a:t>
            </a:r>
            <a:r>
              <a:rPr kumimoji="0" lang="en-US" sz="1600" b="0" kern="0" dirty="0">
                <a:cs typeface="Calibri" panose="020F0502020204030204" pitchFamily="34" charset="0"/>
              </a:rPr>
              <a:t> The procedure in the initial phase and the reporting phase remains unchanged.  </a:t>
            </a:r>
          </a:p>
          <a:p>
            <a:pPr marL="284163" indent="-284163" algn="just" latinLnBrk="0">
              <a:spcBef>
                <a:spcPts val="600"/>
              </a:spcBef>
              <a:buSzPct val="120000"/>
              <a:buNone/>
              <a:defRPr/>
            </a:pPr>
            <a:r>
              <a:rPr kumimoji="0" lang="en-US" sz="1600" b="0" kern="0" dirty="0">
                <a:cs typeface="Calibri" panose="020F0502020204030204" pitchFamily="34" charset="0"/>
              </a:rPr>
              <a:t>     An example is shown as below where the Responder STA A transmits a Monostatic PPDU over the secondary channel and the Responder STA B transmits a Monostatic PPDU over the primary channel.</a:t>
            </a:r>
          </a:p>
          <a:p>
            <a:pPr marL="568325" indent="-568325" algn="just" latinLnBrk="0">
              <a:spcBef>
                <a:spcPts val="600"/>
              </a:spcBef>
              <a:buSzPct val="120000"/>
              <a:buNone/>
              <a:defRPr/>
            </a:pPr>
            <a:endParaRPr kumimoji="0" lang="en-US" sz="1600" b="0" kern="0" dirty="0">
              <a:cs typeface="Calibri" panose="020F0502020204030204" pitchFamily="34" charset="0"/>
            </a:endParaRPr>
          </a:p>
          <a:p>
            <a:pPr marL="0" indent="0" algn="just" latinLnBrk="0">
              <a:spcBef>
                <a:spcPts val="600"/>
              </a:spcBef>
              <a:buSzPct val="120000"/>
              <a:buNone/>
              <a:defRPr/>
            </a:pPr>
            <a:endParaRPr kumimoji="0" lang="en-US" sz="1600" b="0" kern="0" dirty="0">
              <a:cs typeface="Calibri" panose="020F0502020204030204" pitchFamily="34" charset="0"/>
            </a:endParaRPr>
          </a:p>
          <a:p>
            <a:pPr marL="0" indent="0" algn="just" latinLnBrk="0">
              <a:spcBef>
                <a:spcPts val="600"/>
              </a:spcBef>
              <a:buSzPct val="120000"/>
              <a:buNone/>
              <a:defRPr/>
            </a:pPr>
            <a:endParaRPr kumimoji="0" lang="en-US" sz="1600" b="0" kern="0" dirty="0">
              <a:cs typeface="Calibri" panose="020F0502020204030204" pitchFamily="34" charset="0"/>
            </a:endParaRPr>
          </a:p>
          <a:p>
            <a:pPr marL="0" indent="0" algn="just" latinLnBrk="0">
              <a:spcBef>
                <a:spcPts val="600"/>
              </a:spcBef>
              <a:buSzPct val="120000"/>
              <a:buNone/>
              <a:defRPr/>
            </a:pPr>
            <a:endParaRPr kumimoji="0" lang="en-US" sz="1600" b="0" kern="0" dirty="0">
              <a:cs typeface="Calibri" panose="020F0502020204030204" pitchFamily="34" charset="0"/>
            </a:endParaRPr>
          </a:p>
        </p:txBody>
      </p:sp>
      <p:pic>
        <p:nvPicPr>
          <p:cNvPr id="2" name="Picture 1"/>
          <p:cNvPicPr>
            <a:picLocks noChangeAspect="1"/>
          </p:cNvPicPr>
          <p:nvPr/>
        </p:nvPicPr>
        <p:blipFill>
          <a:blip r:embed="rId2"/>
          <a:stretch>
            <a:fillRect/>
          </a:stretch>
        </p:blipFill>
        <p:spPr>
          <a:xfrm>
            <a:off x="1828800" y="4031839"/>
            <a:ext cx="5264430" cy="2440346"/>
          </a:xfrm>
          <a:prstGeom prst="rect">
            <a:avLst/>
          </a:prstGeom>
        </p:spPr>
      </p:pic>
    </p:spTree>
    <p:extLst>
      <p:ext uri="{BB962C8B-B14F-4D97-AF65-F5344CB8AC3E}">
        <p14:creationId xmlns:p14="http://schemas.microsoft.com/office/powerpoint/2010/main" val="3866488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33400" y="606725"/>
            <a:ext cx="8470740" cy="685800"/>
          </a:xfrm>
        </p:spPr>
        <p:txBody>
          <a:bodyPr/>
          <a:lstStyle/>
          <a:p>
            <a:r>
              <a:rPr lang="en-US" altLang="ko-KR" sz="2400" dirty="0">
                <a:ea typeface="Gulim" panose="020B0600000101010101" pitchFamily="34" charset="-127"/>
              </a:rPr>
              <a:t>Sounding channel indication in DMG Sensing Request frame</a:t>
            </a:r>
            <a:endParaRPr lang="ko-KR" altLang="en-US" sz="2400" dirty="0">
              <a:ea typeface="Gulim" panose="020B0600000101010101" pitchFamily="34" charset="-127"/>
            </a:endParaRP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5</a:t>
            </a:fld>
            <a:endParaRPr lang="en-US" altLang="ko-KR" sz="1200" b="0"/>
          </a:p>
        </p:txBody>
      </p:sp>
      <p:sp>
        <p:nvSpPr>
          <p:cNvPr id="8" name="Footer Placeholder 4"/>
          <p:cNvSpPr>
            <a:spLocks noGrp="1"/>
          </p:cNvSpPr>
          <p:nvPr>
            <p:ph type="ftr" sz="quarter" idx="11"/>
          </p:nvPr>
        </p:nvSpPr>
        <p:spPr>
          <a:xfrm>
            <a:off x="6242076" y="6475413"/>
            <a:ext cx="2301849" cy="184666"/>
          </a:xfrm>
        </p:spPr>
        <p:txBody>
          <a:bodyPr/>
          <a:lstStyle/>
          <a:p>
            <a:pPr>
              <a:defRPr/>
            </a:pPr>
            <a:r>
              <a:rPr lang="en-US" altLang="ko-KR" dirty="0"/>
              <a:t>Yan Xin, </a:t>
            </a:r>
            <a:r>
              <a:rPr lang="en-US" altLang="ko-KR" i="1" dirty="0"/>
              <a:t>et. al</a:t>
            </a:r>
            <a:r>
              <a:rPr lang="en-US" altLang="ko-KR" dirty="0"/>
              <a:t>, Huawei Technologies</a:t>
            </a:r>
          </a:p>
        </p:txBody>
      </p:sp>
      <p:sp>
        <p:nvSpPr>
          <p:cNvPr id="11" name="내용 개체 틀 2"/>
          <p:cNvSpPr txBox="1">
            <a:spLocks/>
          </p:cNvSpPr>
          <p:nvPr/>
        </p:nvSpPr>
        <p:spPr bwMode="auto">
          <a:xfrm>
            <a:off x="431086" y="1196758"/>
            <a:ext cx="8573054" cy="645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buSzPct val="120000"/>
              <a:buFont typeface="Arial" panose="020B0604020202020204" pitchFamily="34" charset="0"/>
              <a:buChar char="•"/>
              <a:defRPr/>
            </a:pPr>
            <a:r>
              <a:rPr kumimoji="0" lang="en-US" sz="1600" b="0" kern="0" dirty="0">
                <a:cs typeface="Calibri" panose="020F0502020204030204" pitchFamily="34" charset="0"/>
              </a:rPr>
              <a:t>TDD Beamforming Information field of a DMG Sensing Request frame </a:t>
            </a:r>
          </a:p>
          <a:p>
            <a:pPr marL="400050" indent="-400050" algn="just" latinLnBrk="0">
              <a:spcBef>
                <a:spcPts val="600"/>
              </a:spcBef>
              <a:buSzPct val="120000"/>
              <a:buNone/>
              <a:defRPr/>
            </a:pPr>
            <a:r>
              <a:rPr kumimoji="0" lang="en-US" sz="1600" b="0" kern="0" dirty="0">
                <a:cs typeface="Calibri" panose="020F0502020204030204" pitchFamily="34" charset="0"/>
              </a:rPr>
              <a:t>       In 802.11bf D2.1, BW field (an 8-bit map) is reserved if the Sensing Type is set to Coordinated Monostatic.</a:t>
            </a:r>
          </a:p>
          <a:p>
            <a:pPr marL="0" indent="0" algn="just" latinLnBrk="0">
              <a:spcBef>
                <a:spcPts val="600"/>
              </a:spcBef>
              <a:buSzPct val="120000"/>
              <a:buNone/>
              <a:defRPr/>
            </a:pPr>
            <a:endParaRPr kumimoji="0" lang="en-US" sz="1600" b="0" kern="0" dirty="0">
              <a:cs typeface="Calibri" panose="020F0502020204030204" pitchFamily="34" charset="0"/>
            </a:endParaRPr>
          </a:p>
          <a:p>
            <a:pPr marL="0" indent="0" algn="just" latinLnBrk="0">
              <a:spcBef>
                <a:spcPts val="600"/>
              </a:spcBef>
              <a:buSzPct val="120000"/>
              <a:buNone/>
              <a:defRPr/>
            </a:pPr>
            <a:endParaRPr kumimoji="0" lang="en-US" sz="1600" b="0" kern="0" dirty="0">
              <a:cs typeface="Calibri" panose="020F0502020204030204" pitchFamily="34" charset="0"/>
            </a:endParaRPr>
          </a:p>
          <a:p>
            <a:pPr marL="0" indent="0" algn="just" latinLnBrk="0">
              <a:spcBef>
                <a:spcPts val="600"/>
              </a:spcBef>
              <a:buSzPct val="120000"/>
              <a:buNone/>
              <a:defRPr/>
            </a:pPr>
            <a:endParaRPr kumimoji="0" lang="en-US" sz="1600" b="0" kern="0" dirty="0">
              <a:cs typeface="Calibri" panose="020F0502020204030204" pitchFamily="34" charset="0"/>
            </a:endParaRPr>
          </a:p>
        </p:txBody>
      </p:sp>
      <p:grpSp>
        <p:nvGrpSpPr>
          <p:cNvPr id="3" name="Group 2"/>
          <p:cNvGrpSpPr/>
          <p:nvPr/>
        </p:nvGrpSpPr>
        <p:grpSpPr>
          <a:xfrm>
            <a:off x="2292827" y="1953463"/>
            <a:ext cx="4488974" cy="2154648"/>
            <a:chOff x="1981200" y="1981200"/>
            <a:chExt cx="4925695" cy="2709545"/>
          </a:xfrm>
        </p:grpSpPr>
        <p:pic>
          <p:nvPicPr>
            <p:cNvPr id="7" name="Picture 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81200" y="1981200"/>
              <a:ext cx="4925695" cy="2709545"/>
            </a:xfrm>
            <a:prstGeom prst="rect">
              <a:avLst/>
            </a:prstGeom>
            <a:noFill/>
            <a:ln>
              <a:noFill/>
            </a:ln>
          </p:spPr>
        </p:pic>
        <p:sp>
          <p:nvSpPr>
            <p:cNvPr id="2" name="Oval 1"/>
            <p:cNvSpPr/>
            <p:nvPr/>
          </p:nvSpPr>
          <p:spPr bwMode="auto">
            <a:xfrm>
              <a:off x="5867400" y="2819400"/>
              <a:ext cx="609600" cy="899773"/>
            </a:xfrm>
            <a:prstGeom prst="ellipse">
              <a:avLst/>
            </a:prstGeom>
            <a:noFill/>
            <a:ln w="19050" cap="flat" cmpd="sng" algn="ctr">
              <a:solidFill>
                <a:srgbClr val="0000FF"/>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sp>
        <p:nvSpPr>
          <p:cNvPr id="10" name="내용 개체 틀 2"/>
          <p:cNvSpPr txBox="1">
            <a:spLocks/>
          </p:cNvSpPr>
          <p:nvPr/>
        </p:nvSpPr>
        <p:spPr bwMode="auto">
          <a:xfrm>
            <a:off x="426373" y="4158533"/>
            <a:ext cx="8573054" cy="2154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buSzPct val="120000"/>
              <a:buFont typeface="Arial" panose="020B0604020202020204" pitchFamily="34" charset="0"/>
              <a:buChar char="•"/>
              <a:defRPr/>
            </a:pPr>
            <a:r>
              <a:rPr kumimoji="0" lang="en-US" sz="1600" b="0" kern="0" dirty="0">
                <a:cs typeface="Calibri" panose="020F0502020204030204" pitchFamily="34" charset="0"/>
              </a:rPr>
              <a:t>For parallel coordinated DMG monostatic sensing over multiple channels, the Initiator can set the BW field to a non-zero value (e.g., all ‘zeros’ except one bit set to ‘one’) to indicate the operating channel to be used by the sensing Responder, </a:t>
            </a:r>
            <a:r>
              <a:rPr kumimoji="0" lang="en-US" sz="1600" b="0" kern="0" dirty="0">
                <a:solidFill>
                  <a:srgbClr val="0000FF"/>
                </a:solidFill>
                <a:cs typeface="Calibri" panose="020F0502020204030204" pitchFamily="34" charset="0"/>
              </a:rPr>
              <a:t>which is one of the primary, secondary, secondary1 or secondary2 as specified </a:t>
            </a:r>
            <a:r>
              <a:rPr lang="en-CA" sz="1600" b="0" kern="0" dirty="0">
                <a:solidFill>
                  <a:srgbClr val="0000FF"/>
                </a:solidFill>
                <a:effectLst/>
                <a:cs typeface="TimesNewRoman"/>
              </a:rPr>
              <a:t>in the BSS Operating Channels field and Primary Channel field within the EDMG Operation element </a:t>
            </a:r>
            <a:r>
              <a:rPr kumimoji="0" lang="en-US" sz="1600" b="0" kern="0" dirty="0">
                <a:cs typeface="Calibri" panose="020F0502020204030204" pitchFamily="34" charset="0"/>
              </a:rPr>
              <a:t>with the identified STA ID to perform sounding in the sounding phase. The BW fields carried in different DMG Sensing Request frames shall be set to different non-zero values for different sensing Responders with the respective STA IDs.</a:t>
            </a:r>
          </a:p>
          <a:p>
            <a:pPr algn="just" latinLnBrk="0">
              <a:spcBef>
                <a:spcPts val="600"/>
              </a:spcBef>
              <a:buSzPct val="120000"/>
              <a:buFont typeface="Arial" panose="020B0604020202020204" pitchFamily="34" charset="0"/>
              <a:buChar char="•"/>
              <a:defRPr/>
            </a:pPr>
            <a:r>
              <a:rPr kumimoji="0" lang="en-US" sz="1600" b="0" kern="0" dirty="0">
                <a:cs typeface="Calibri" panose="020F0502020204030204" pitchFamily="34" charset="0"/>
              </a:rPr>
              <a:t>For parallel coordinated DMG monostatic sensing over single channel, the Initiator shall set the BW field DMG Sensing Request frame to all ‘zeros’.</a:t>
            </a:r>
          </a:p>
          <a:p>
            <a:pPr marL="0" indent="0" algn="just" latinLnBrk="0">
              <a:spcBef>
                <a:spcPts val="600"/>
              </a:spcBef>
              <a:buSzPct val="120000"/>
              <a:buNone/>
              <a:defRPr/>
            </a:pPr>
            <a:endParaRPr kumimoji="0" lang="en-US" sz="1600" b="0" kern="0" dirty="0">
              <a:cs typeface="Calibri" panose="020F0502020204030204" pitchFamily="34" charset="0"/>
            </a:endParaRPr>
          </a:p>
          <a:p>
            <a:pPr marL="0" indent="0" algn="just" latinLnBrk="0">
              <a:spcBef>
                <a:spcPts val="600"/>
              </a:spcBef>
              <a:buSzPct val="120000"/>
              <a:buNone/>
              <a:defRPr/>
            </a:pPr>
            <a:endParaRPr kumimoji="0" lang="en-US" sz="1600" b="0" kern="0" dirty="0">
              <a:cs typeface="Calibri" panose="020F0502020204030204" pitchFamily="34" charset="0"/>
            </a:endParaRPr>
          </a:p>
        </p:txBody>
      </p:sp>
    </p:spTree>
    <p:extLst>
      <p:ext uri="{BB962C8B-B14F-4D97-AF65-F5344CB8AC3E}">
        <p14:creationId xmlns:p14="http://schemas.microsoft.com/office/powerpoint/2010/main" val="969263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33400" y="606725"/>
            <a:ext cx="8470740" cy="685800"/>
          </a:xfrm>
        </p:spPr>
        <p:txBody>
          <a:bodyPr/>
          <a:lstStyle/>
          <a:p>
            <a:r>
              <a:rPr lang="en-US" altLang="ko-KR" sz="2400" dirty="0">
                <a:ea typeface="Gulim" panose="020B0600000101010101" pitchFamily="34" charset="-127"/>
              </a:rPr>
              <a:t>DMG Sensing Response frame</a:t>
            </a:r>
            <a:endParaRPr lang="ko-KR" altLang="en-US" sz="2400" dirty="0">
              <a:ea typeface="Gulim" panose="020B0600000101010101" pitchFamily="34" charset="-127"/>
            </a:endParaRP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6</a:t>
            </a:fld>
            <a:endParaRPr lang="en-US" altLang="ko-KR" sz="1200" b="0"/>
          </a:p>
        </p:txBody>
      </p:sp>
      <p:sp>
        <p:nvSpPr>
          <p:cNvPr id="8" name="Footer Placeholder 4"/>
          <p:cNvSpPr>
            <a:spLocks noGrp="1"/>
          </p:cNvSpPr>
          <p:nvPr>
            <p:ph type="ftr" sz="quarter" idx="11"/>
          </p:nvPr>
        </p:nvSpPr>
        <p:spPr>
          <a:xfrm>
            <a:off x="6242076" y="6475413"/>
            <a:ext cx="2301849" cy="184666"/>
          </a:xfrm>
        </p:spPr>
        <p:txBody>
          <a:bodyPr/>
          <a:lstStyle/>
          <a:p>
            <a:pPr>
              <a:defRPr/>
            </a:pPr>
            <a:r>
              <a:rPr lang="en-US" altLang="ko-KR" dirty="0"/>
              <a:t>Yan Xin, </a:t>
            </a:r>
            <a:r>
              <a:rPr lang="en-US" altLang="ko-KR" i="1" dirty="0"/>
              <a:t>et. al</a:t>
            </a:r>
            <a:r>
              <a:rPr lang="en-US" altLang="ko-KR" dirty="0"/>
              <a:t>, Huawei Technologies</a:t>
            </a:r>
          </a:p>
        </p:txBody>
      </p:sp>
      <p:sp>
        <p:nvSpPr>
          <p:cNvPr id="11" name="내용 개체 틀 2"/>
          <p:cNvSpPr txBox="1">
            <a:spLocks/>
          </p:cNvSpPr>
          <p:nvPr/>
        </p:nvSpPr>
        <p:spPr bwMode="auto">
          <a:xfrm>
            <a:off x="533400" y="1233659"/>
            <a:ext cx="8027114" cy="645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buSzPct val="120000"/>
              <a:buFont typeface="Arial" panose="020B0604020202020204" pitchFamily="34" charset="0"/>
              <a:buChar char="•"/>
              <a:defRPr/>
            </a:pPr>
            <a:r>
              <a:rPr kumimoji="0" lang="en-US" sz="1600" b="0" kern="0" dirty="0">
                <a:cs typeface="Calibri" panose="020F0502020204030204" pitchFamily="34" charset="0"/>
              </a:rPr>
              <a:t>The TDD Beamforming Information field of a DMG Sensing Response frame if the Sensing Type in the DMG Sensing Request frame is set to Coordinated Monostatic (9.3.1.25.6 DMG Sensing Response frame)</a:t>
            </a:r>
          </a:p>
        </p:txBody>
      </p:sp>
      <p:sp>
        <p:nvSpPr>
          <p:cNvPr id="4" name="내용 개체 틀 2">
            <a:extLst>
              <a:ext uri="{FF2B5EF4-FFF2-40B4-BE49-F238E27FC236}">
                <a16:creationId xmlns:a16="http://schemas.microsoft.com/office/drawing/2014/main" id="{576A4C14-41DB-F7B3-2B63-C6A37E4169D7}"/>
              </a:ext>
            </a:extLst>
          </p:cNvPr>
          <p:cNvSpPr txBox="1">
            <a:spLocks/>
          </p:cNvSpPr>
          <p:nvPr/>
        </p:nvSpPr>
        <p:spPr bwMode="auto">
          <a:xfrm>
            <a:off x="558443" y="5352257"/>
            <a:ext cx="7696200" cy="1089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buSzPct val="120000"/>
              <a:buFont typeface="Arial" panose="020B0604020202020204" pitchFamily="34" charset="0"/>
              <a:buChar char="•"/>
              <a:defRPr/>
            </a:pPr>
            <a:r>
              <a:rPr kumimoji="0" lang="en-CA" sz="1600" b="0" kern="0" dirty="0">
                <a:solidFill>
                  <a:srgbClr val="0000FF"/>
                </a:solidFill>
                <a:cs typeface="Calibri" panose="020F0502020204030204" pitchFamily="34" charset="0"/>
              </a:rPr>
              <a:t>In some cases, a Responder may not be able to follow the Initiator’s indication carried within the DMG sensing request frame to perform the parallel coordinated monostatic DMG sensing over multiple channels</a:t>
            </a:r>
            <a:r>
              <a:rPr kumimoji="0" lang="en-US" sz="1600" b="0" kern="0" dirty="0">
                <a:solidFill>
                  <a:srgbClr val="0000FF"/>
                </a:solidFill>
                <a:cs typeface="Calibri" panose="020F0502020204030204" pitchFamily="34" charset="0"/>
              </a:rPr>
              <a:t>, it is proposed to set both values in the Sounding Duration field and the Report Duration field to be 0..</a:t>
            </a:r>
          </a:p>
        </p:txBody>
      </p:sp>
      <p:pic>
        <p:nvPicPr>
          <p:cNvPr id="31" name="Picture 30">
            <a:extLst>
              <a:ext uri="{FF2B5EF4-FFF2-40B4-BE49-F238E27FC236}">
                <a16:creationId xmlns:a16="http://schemas.microsoft.com/office/drawing/2014/main" id="{454CDC96-589B-CF74-D02D-624BE7D9E800}"/>
              </a:ext>
            </a:extLst>
          </p:cNvPr>
          <p:cNvPicPr>
            <a:picLocks noChangeAspect="1"/>
          </p:cNvPicPr>
          <p:nvPr/>
        </p:nvPicPr>
        <p:blipFill>
          <a:blip r:embed="rId2"/>
          <a:stretch>
            <a:fillRect/>
          </a:stretch>
        </p:blipFill>
        <p:spPr>
          <a:xfrm>
            <a:off x="893247" y="2218267"/>
            <a:ext cx="6444724" cy="1484072"/>
          </a:xfrm>
          <a:prstGeom prst="rect">
            <a:avLst/>
          </a:prstGeom>
        </p:spPr>
      </p:pic>
      <p:sp>
        <p:nvSpPr>
          <p:cNvPr id="32" name="내용 개체 틀 2">
            <a:extLst>
              <a:ext uri="{FF2B5EF4-FFF2-40B4-BE49-F238E27FC236}">
                <a16:creationId xmlns:a16="http://schemas.microsoft.com/office/drawing/2014/main" id="{756D68AE-94F5-0333-5667-CE45A199102B}"/>
              </a:ext>
            </a:extLst>
          </p:cNvPr>
          <p:cNvSpPr txBox="1">
            <a:spLocks/>
          </p:cNvSpPr>
          <p:nvPr/>
        </p:nvSpPr>
        <p:spPr bwMode="auto">
          <a:xfrm>
            <a:off x="893247" y="3727198"/>
            <a:ext cx="7696200" cy="1600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just" latinLnBrk="0">
              <a:spcBef>
                <a:spcPts val="600"/>
              </a:spcBef>
              <a:buSzPct val="120000"/>
              <a:buNone/>
              <a:defRPr/>
            </a:pPr>
            <a:r>
              <a:rPr kumimoji="0" lang="en-CA" sz="1600" b="0" kern="0" dirty="0">
                <a:cs typeface="Calibri" panose="020F0502020204030204" pitchFamily="34" charset="0"/>
              </a:rPr>
              <a:t>-  </a:t>
            </a:r>
            <a:r>
              <a:rPr kumimoji="0" lang="en-US" sz="1600" b="0" kern="0" dirty="0">
                <a:cs typeface="Calibri" panose="020F0502020204030204" pitchFamily="34" charset="0"/>
              </a:rPr>
              <a:t>The Sounding Duration field indicates the duration of sounding in the next DMG sensing measurement exchange. A value of 0 indicates that the sensing responder does not</a:t>
            </a:r>
          </a:p>
          <a:p>
            <a:pPr marL="0" indent="0" algn="just" latinLnBrk="0">
              <a:spcBef>
                <a:spcPts val="0"/>
              </a:spcBef>
              <a:buSzPct val="120000"/>
              <a:buNone/>
              <a:defRPr/>
            </a:pPr>
            <a:r>
              <a:rPr kumimoji="0" lang="en-US" sz="1600" b="0" kern="0" dirty="0">
                <a:cs typeface="Calibri" panose="020F0502020204030204" pitchFamily="34" charset="0"/>
              </a:rPr>
              <a:t>transmit any sounding PPDUs.</a:t>
            </a:r>
          </a:p>
          <a:p>
            <a:pPr marL="0" indent="0" algn="just" latinLnBrk="0">
              <a:spcBef>
                <a:spcPts val="0"/>
              </a:spcBef>
              <a:buSzPct val="120000"/>
              <a:buNone/>
              <a:defRPr/>
            </a:pPr>
            <a:r>
              <a:rPr kumimoji="0" lang="en-US" sz="1600" b="0" kern="0" dirty="0">
                <a:cs typeface="Calibri" panose="020F0502020204030204" pitchFamily="34" charset="0"/>
              </a:rPr>
              <a:t>-   The Report Duration field indicates the duration of the report frame transmitted by the sensing responder in the next DMG sensing measurement exchange. A value of 0 indicates</a:t>
            </a:r>
          </a:p>
          <a:p>
            <a:pPr marL="0" indent="0" algn="just" latinLnBrk="0">
              <a:spcBef>
                <a:spcPts val="0"/>
              </a:spcBef>
              <a:buSzPct val="120000"/>
              <a:buNone/>
              <a:defRPr/>
            </a:pPr>
            <a:r>
              <a:rPr kumimoji="0" lang="en-US" sz="1600" b="0" kern="0" dirty="0">
                <a:cs typeface="Calibri" panose="020F0502020204030204" pitchFamily="34" charset="0"/>
              </a:rPr>
              <a:t>that the sensing responder does not transmit any report frames.</a:t>
            </a:r>
          </a:p>
        </p:txBody>
      </p:sp>
    </p:spTree>
    <p:extLst>
      <p:ext uri="{BB962C8B-B14F-4D97-AF65-F5344CB8AC3E}">
        <p14:creationId xmlns:p14="http://schemas.microsoft.com/office/powerpoint/2010/main" val="33314581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07784" y="667754"/>
            <a:ext cx="8470740" cy="914400"/>
          </a:xfrm>
        </p:spPr>
        <p:txBody>
          <a:bodyPr/>
          <a:lstStyle/>
          <a:p>
            <a:r>
              <a:rPr lang="en-US" altLang="ko-KR" sz="2800" dirty="0">
                <a:ea typeface="Gulim" panose="020B0600000101010101" pitchFamily="34" charset="-127"/>
              </a:rPr>
              <a:t>Revisit of (E)DMG channel access</a:t>
            </a:r>
            <a:endParaRPr lang="ko-KR" altLang="en-US" sz="2800" dirty="0">
              <a:ea typeface="Gulim" panose="020B0600000101010101" pitchFamily="34" charset="-127"/>
            </a:endParaRP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7</a:t>
            </a:fld>
            <a:endParaRPr lang="en-US" altLang="ko-KR" sz="1200" b="0"/>
          </a:p>
        </p:txBody>
      </p:sp>
      <p:sp>
        <p:nvSpPr>
          <p:cNvPr id="8" name="Footer Placeholder 4"/>
          <p:cNvSpPr>
            <a:spLocks noGrp="1"/>
          </p:cNvSpPr>
          <p:nvPr>
            <p:ph type="ftr" sz="quarter" idx="11"/>
          </p:nvPr>
        </p:nvSpPr>
        <p:spPr>
          <a:xfrm>
            <a:off x="6242076" y="6475413"/>
            <a:ext cx="2301849" cy="184666"/>
          </a:xfrm>
        </p:spPr>
        <p:txBody>
          <a:bodyPr/>
          <a:lstStyle/>
          <a:p>
            <a:pPr>
              <a:defRPr/>
            </a:pPr>
            <a:r>
              <a:rPr lang="en-US" altLang="ko-KR" dirty="0"/>
              <a:t>Yan Xin, </a:t>
            </a:r>
            <a:r>
              <a:rPr lang="en-US" altLang="ko-KR" i="1" dirty="0"/>
              <a:t>et. al</a:t>
            </a:r>
            <a:r>
              <a:rPr lang="en-US" altLang="ko-KR" dirty="0"/>
              <a:t>, Huawei Technologies</a:t>
            </a:r>
          </a:p>
        </p:txBody>
      </p:sp>
      <p:sp>
        <p:nvSpPr>
          <p:cNvPr id="7" name="TextBox 8"/>
          <p:cNvSpPr txBox="1">
            <a:spLocks noChangeArrowheads="1"/>
          </p:cNvSpPr>
          <p:nvPr/>
        </p:nvSpPr>
        <p:spPr bwMode="auto">
          <a:xfrm>
            <a:off x="507784" y="1603607"/>
            <a:ext cx="7950416" cy="42319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defRPr sz="1400" b="1">
                <a:solidFill>
                  <a:schemeClr val="tx1"/>
                </a:solidFill>
                <a:latin typeface="Arial" panose="020B0604020202020204" pitchFamily="34" charset="0"/>
                <a:ea typeface="宋体" panose="02010600030101010101" pitchFamily="2" charset="-122"/>
              </a:defRPr>
            </a:lvl1pPr>
            <a:lvl2pPr marL="742950" indent="-285750">
              <a:defRPr sz="1400" b="1">
                <a:solidFill>
                  <a:schemeClr val="tx1"/>
                </a:solidFill>
                <a:latin typeface="Arial" panose="020B0604020202020204" pitchFamily="34" charset="0"/>
                <a:ea typeface="宋体" panose="02010600030101010101" pitchFamily="2" charset="-122"/>
              </a:defRPr>
            </a:lvl2pPr>
            <a:lvl3pPr marL="1143000" indent="-228600">
              <a:defRPr sz="1400" b="1">
                <a:solidFill>
                  <a:schemeClr val="tx1"/>
                </a:solidFill>
                <a:latin typeface="Arial" panose="020B0604020202020204" pitchFamily="34" charset="0"/>
                <a:ea typeface="宋体" panose="02010600030101010101" pitchFamily="2" charset="-122"/>
              </a:defRPr>
            </a:lvl3pPr>
            <a:lvl4pPr marL="1600200" indent="-228600">
              <a:defRPr sz="1400" b="1">
                <a:solidFill>
                  <a:schemeClr val="tx1"/>
                </a:solidFill>
                <a:latin typeface="Arial" panose="020B0604020202020204" pitchFamily="34" charset="0"/>
                <a:ea typeface="宋体" panose="02010600030101010101" pitchFamily="2" charset="-122"/>
              </a:defRPr>
            </a:lvl4pPr>
            <a:lvl5pPr marL="2057400" indent="-228600">
              <a:defRPr sz="1400" b="1">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9pPr>
          </a:lstStyle>
          <a:p>
            <a:pPr>
              <a:spcBef>
                <a:spcPts val="600"/>
              </a:spcBef>
              <a:buFont typeface="Arial" panose="020B0604020202020204" pitchFamily="34" charset="0"/>
              <a:buChar char="•"/>
            </a:pPr>
            <a:r>
              <a:rPr lang="en-US" altLang="ko-KR" sz="1800" b="0" dirty="0">
                <a:ea typeface="Gulim" panose="020B0600000101010101" pitchFamily="34" charset="-127"/>
              </a:rPr>
              <a:t>DMG channel access and EDMG channel access</a:t>
            </a:r>
          </a:p>
          <a:p>
            <a:pPr marL="0" indent="0">
              <a:spcBef>
                <a:spcPts val="600"/>
              </a:spcBef>
            </a:pPr>
            <a:r>
              <a:rPr lang="en-US" altLang="zh-CN" sz="1800" b="0" dirty="0">
                <a:ea typeface="Gulim" panose="020B0600000101010101" pitchFamily="34" charset="-127"/>
              </a:rPr>
              <a:t>     -  BTI, A-BTF, ATI and DTI (including SP and CBAP)</a:t>
            </a:r>
          </a:p>
          <a:p>
            <a:pPr marL="0" indent="0">
              <a:spcBef>
                <a:spcPts val="600"/>
              </a:spcBef>
            </a:pPr>
            <a:r>
              <a:rPr lang="en-US" altLang="zh-CN" sz="1800" b="0" dirty="0">
                <a:ea typeface="Gulim" panose="020B0600000101010101" pitchFamily="34" charset="-127"/>
              </a:rPr>
              <a:t>     -  BTI and ATI shall be transmitted on only the primary channel</a:t>
            </a:r>
          </a:p>
          <a:p>
            <a:pPr marL="0" indent="0">
              <a:spcBef>
                <a:spcPts val="600"/>
              </a:spcBef>
            </a:pPr>
            <a:r>
              <a:rPr lang="en-US" altLang="zh-CN" sz="1800" b="0" dirty="0">
                <a:ea typeface="Gulim" panose="020B0600000101010101" pitchFamily="34" charset="-127"/>
              </a:rPr>
              <a:t>     -  In EDMG, transmissions within a CBAP or an SP may span the primary </a:t>
            </a:r>
          </a:p>
          <a:p>
            <a:pPr marL="514350" indent="-514350">
              <a:spcBef>
                <a:spcPts val="0"/>
              </a:spcBef>
            </a:pPr>
            <a:r>
              <a:rPr lang="en-US" altLang="zh-CN" sz="1800" b="0" dirty="0">
                <a:ea typeface="Gulim" panose="020B0600000101010101" pitchFamily="34" charset="-127"/>
              </a:rPr>
              <a:t>        channel and the secondary channel(s). </a:t>
            </a:r>
          </a:p>
          <a:p>
            <a:pPr marL="514350" indent="-514350">
              <a:spcBef>
                <a:spcPts val="600"/>
              </a:spcBef>
            </a:pPr>
            <a:r>
              <a:rPr lang="en-US" altLang="ko-KR" sz="1800" b="0" dirty="0">
                <a:ea typeface="Gulim" panose="020B0600000101010101" pitchFamily="34" charset="-127"/>
              </a:rPr>
              <a:t>     -  The schedule of the DTI of a beacon interval shall be communicated through the Extended Schedule element and, in an EDMG BSS, also through the EDMG Extended Schedule element.</a:t>
            </a:r>
          </a:p>
          <a:p>
            <a:pPr marL="514350" indent="-514350">
              <a:spcBef>
                <a:spcPts val="600"/>
              </a:spcBef>
            </a:pPr>
            <a:r>
              <a:rPr lang="en-US" altLang="ko-KR" sz="1800" b="0" dirty="0">
                <a:ea typeface="Gulim" panose="020B0600000101010101" pitchFamily="34" charset="-127"/>
              </a:rPr>
              <a:t>     -  An EDMG AP or EDMG PCP may use the EDMG Extended Schedule element to allocate an SP or a CBAP over channels with different bandwidths and the allocations may be overlapped.</a:t>
            </a:r>
          </a:p>
          <a:p>
            <a:pPr marL="514350" indent="-514350">
              <a:spcBef>
                <a:spcPts val="600"/>
              </a:spcBef>
            </a:pPr>
            <a:endParaRPr lang="en-US" altLang="ko-KR" sz="1800" b="0" dirty="0">
              <a:ea typeface="Gulim" panose="020B0600000101010101" pitchFamily="34" charset="-127"/>
            </a:endParaRPr>
          </a:p>
          <a:p>
            <a:pPr marL="514350" indent="-514350">
              <a:spcBef>
                <a:spcPts val="600"/>
              </a:spcBef>
            </a:pPr>
            <a:r>
              <a:rPr lang="en-US" altLang="ko-KR" sz="1800" b="0" dirty="0">
                <a:ea typeface="Gulim" panose="020B0600000101010101" pitchFamily="34" charset="-127"/>
              </a:rPr>
              <a:t>     </a:t>
            </a:r>
            <a:endParaRPr lang="en-US" altLang="zh-CN" sz="1800" b="0" dirty="0"/>
          </a:p>
        </p:txBody>
      </p:sp>
    </p:spTree>
    <p:extLst>
      <p:ext uri="{BB962C8B-B14F-4D97-AF65-F5344CB8AC3E}">
        <p14:creationId xmlns:p14="http://schemas.microsoft.com/office/powerpoint/2010/main" val="7598351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33400" y="606724"/>
            <a:ext cx="8470740" cy="917275"/>
          </a:xfrm>
        </p:spPr>
        <p:txBody>
          <a:bodyPr/>
          <a:lstStyle/>
          <a:p>
            <a:r>
              <a:rPr lang="en-US" altLang="ko-KR" sz="2800" dirty="0">
                <a:ea typeface="Gulim" panose="020B0600000101010101" pitchFamily="34" charset="-127"/>
              </a:rPr>
              <a:t>Indications of parallel SP allocations and sounding channel in (EDMG) Extended Schedule element</a:t>
            </a:r>
            <a:endParaRPr lang="ko-KR" altLang="en-US" sz="2800" dirty="0">
              <a:ea typeface="Gulim" panose="020B0600000101010101" pitchFamily="34" charset="-127"/>
            </a:endParaRP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8</a:t>
            </a:fld>
            <a:endParaRPr lang="en-US" altLang="ko-KR" sz="1200" b="0"/>
          </a:p>
        </p:txBody>
      </p:sp>
      <p:sp>
        <p:nvSpPr>
          <p:cNvPr id="8" name="Footer Placeholder 4"/>
          <p:cNvSpPr>
            <a:spLocks noGrp="1"/>
          </p:cNvSpPr>
          <p:nvPr>
            <p:ph type="ftr" sz="quarter" idx="11"/>
          </p:nvPr>
        </p:nvSpPr>
        <p:spPr>
          <a:xfrm>
            <a:off x="6242076" y="6475413"/>
            <a:ext cx="2301849" cy="184666"/>
          </a:xfrm>
        </p:spPr>
        <p:txBody>
          <a:bodyPr/>
          <a:lstStyle/>
          <a:p>
            <a:pPr>
              <a:defRPr/>
            </a:pPr>
            <a:r>
              <a:rPr lang="en-US" altLang="ko-KR" dirty="0"/>
              <a:t>Yan Xin, </a:t>
            </a:r>
            <a:r>
              <a:rPr lang="en-US" altLang="ko-KR" i="1" dirty="0"/>
              <a:t>et. al</a:t>
            </a:r>
            <a:r>
              <a:rPr lang="en-US" altLang="ko-KR" dirty="0"/>
              <a:t>, Huawei Technologies</a:t>
            </a:r>
          </a:p>
        </p:txBody>
      </p:sp>
      <p:sp>
        <p:nvSpPr>
          <p:cNvPr id="11" name="내용 개체 틀 2"/>
          <p:cNvSpPr txBox="1">
            <a:spLocks/>
          </p:cNvSpPr>
          <p:nvPr/>
        </p:nvSpPr>
        <p:spPr bwMode="auto">
          <a:xfrm>
            <a:off x="304800" y="1752600"/>
            <a:ext cx="8573054" cy="4043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buSzPct val="120000"/>
              <a:buFont typeface="Arial" panose="020B0604020202020204" pitchFamily="34" charset="0"/>
              <a:buChar char="•"/>
              <a:defRPr/>
            </a:pPr>
            <a:r>
              <a:rPr kumimoji="0" lang="en-US" sz="1600" b="0" kern="0" dirty="0">
                <a:cs typeface="Calibri" panose="020F0502020204030204" pitchFamily="34" charset="0"/>
              </a:rPr>
              <a:t>During the parallel coordinated DMG monostatic sounding phase, different SP allocations with different Allocation IDs, which overlap in time but operate over multiple channels, are specified in the Extended Schedule element and/or EDMG Extended Schedule element to respective Responders for transmissions of respective monostatic PPDUs in parallel.</a:t>
            </a:r>
          </a:p>
          <a:p>
            <a:pPr algn="just" latinLnBrk="0">
              <a:spcBef>
                <a:spcPts val="600"/>
              </a:spcBef>
              <a:buSzPct val="120000"/>
              <a:buFont typeface="Arial" panose="020B0604020202020204" pitchFamily="34" charset="0"/>
              <a:buChar char="•"/>
              <a:defRPr/>
            </a:pPr>
            <a:r>
              <a:rPr kumimoji="0" lang="en-US" sz="1600" b="0" kern="0" dirty="0">
                <a:cs typeface="Calibri" panose="020F0502020204030204" pitchFamily="34" charset="0"/>
              </a:rPr>
              <a:t>In the parallel coordinated DMG monostatic sounding phase, both the Source AID and the Destination AID in the Extended Schedule element and/or in the EDMG Extended Schedule element for each SP with a unique Allocation ID are set to be the corresponding Responder AID.</a:t>
            </a:r>
          </a:p>
          <a:p>
            <a:pPr algn="just" latinLnBrk="0">
              <a:spcBef>
                <a:spcPts val="600"/>
              </a:spcBef>
              <a:buSzPct val="120000"/>
              <a:buFont typeface="Arial" panose="020B0604020202020204" pitchFamily="34" charset="0"/>
              <a:buChar char="•"/>
              <a:defRPr/>
            </a:pPr>
            <a:r>
              <a:rPr kumimoji="0" lang="en-US" sz="1600" b="0" kern="0" dirty="0">
                <a:cs typeface="Calibri" panose="020F0502020204030204" pitchFamily="34" charset="0"/>
              </a:rPr>
              <a:t>For each SP allocation, the BW subfield in the Channel Allocation subfield in the EDMG Extended Schedule element is set to different values to specify that different Responders perform sounding/measurement using different channels during the parallel coordinated monostatic sounding phase.</a:t>
            </a:r>
          </a:p>
          <a:p>
            <a:pPr algn="just" latinLnBrk="0">
              <a:spcBef>
                <a:spcPts val="600"/>
              </a:spcBef>
              <a:buSzPct val="120000"/>
              <a:buFont typeface="Arial" panose="020B0604020202020204" pitchFamily="34" charset="0"/>
              <a:buChar char="•"/>
              <a:defRPr/>
            </a:pPr>
            <a:r>
              <a:rPr kumimoji="0" lang="en-US" sz="1600" b="0" kern="0" dirty="0">
                <a:cs typeface="Calibri" panose="020F0502020204030204" pitchFamily="34" charset="0"/>
              </a:rPr>
              <a:t>In the sounding phase, the responder that receives the last Request frame in order transmits monostatic sensing PPDU over the primary channel no later than a SIFS after transmitting the Response frame without performing CCA. This responder can be polled first by the Initiator (no channel switching is needed) to allow more time for other responders to switch the channel.</a:t>
            </a:r>
          </a:p>
          <a:p>
            <a:pPr algn="just" latinLnBrk="0">
              <a:spcBef>
                <a:spcPts val="600"/>
              </a:spcBef>
              <a:buSzPct val="120000"/>
              <a:buFont typeface="Arial" panose="020B0604020202020204" pitchFamily="34" charset="0"/>
              <a:buChar char="•"/>
              <a:defRPr/>
            </a:pPr>
            <a:endParaRPr kumimoji="0" lang="en-US" sz="1600" b="0" kern="0" dirty="0">
              <a:cs typeface="Calibri" panose="020F0502020204030204" pitchFamily="34" charset="0"/>
            </a:endParaRPr>
          </a:p>
          <a:p>
            <a:pPr marL="0" indent="0" algn="just" latinLnBrk="0">
              <a:spcBef>
                <a:spcPts val="600"/>
              </a:spcBef>
              <a:buSzPct val="120000"/>
              <a:buNone/>
              <a:defRPr/>
            </a:pPr>
            <a:endParaRPr kumimoji="0" lang="en-US" sz="1600" b="0" kern="0" dirty="0">
              <a:cs typeface="Calibri" panose="020F0502020204030204" pitchFamily="34" charset="0"/>
            </a:endParaRPr>
          </a:p>
          <a:p>
            <a:pPr marL="0" indent="0" algn="just" latinLnBrk="0">
              <a:spcBef>
                <a:spcPts val="600"/>
              </a:spcBef>
              <a:buSzPct val="120000"/>
              <a:buNone/>
              <a:defRPr/>
            </a:pPr>
            <a:endParaRPr kumimoji="0" lang="en-US" sz="1600" b="0" kern="0" dirty="0">
              <a:cs typeface="Calibri" panose="020F0502020204030204" pitchFamily="34" charset="0"/>
            </a:endParaRPr>
          </a:p>
          <a:p>
            <a:pPr marL="0" indent="0" algn="just" latinLnBrk="0">
              <a:spcBef>
                <a:spcPts val="600"/>
              </a:spcBef>
              <a:buSzPct val="120000"/>
              <a:buNone/>
              <a:defRPr/>
            </a:pPr>
            <a:endParaRPr kumimoji="0" lang="en-US" sz="1600" b="0" kern="0" dirty="0">
              <a:cs typeface="Calibri" panose="020F0502020204030204" pitchFamily="34" charset="0"/>
            </a:endParaRPr>
          </a:p>
        </p:txBody>
      </p:sp>
    </p:spTree>
    <p:extLst>
      <p:ext uri="{BB962C8B-B14F-4D97-AF65-F5344CB8AC3E}">
        <p14:creationId xmlns:p14="http://schemas.microsoft.com/office/powerpoint/2010/main" val="4283135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07784" y="762000"/>
            <a:ext cx="8470740" cy="685800"/>
          </a:xfrm>
        </p:spPr>
        <p:txBody>
          <a:bodyPr/>
          <a:lstStyle/>
          <a:p>
            <a:br>
              <a:rPr lang="en-US" altLang="zh-CN" sz="2800" b="0" dirty="0"/>
            </a:br>
            <a:r>
              <a:rPr lang="en-US" altLang="zh-CN" sz="2800" dirty="0"/>
              <a:t>CCA in secondary channels in EDMG (</a:t>
            </a:r>
            <a:r>
              <a:rPr lang="en-US" altLang="zh-CN" sz="2800" dirty="0" err="1"/>
              <a:t>subclause</a:t>
            </a:r>
            <a:r>
              <a:rPr lang="en-US" altLang="zh-CN" sz="2800" dirty="0"/>
              <a:t> 10.3.2)</a:t>
            </a:r>
            <a:br>
              <a:rPr lang="en-US" altLang="zh-CN" b="0" dirty="0"/>
            </a:br>
            <a:endParaRPr lang="ko-KR" altLang="en-US" dirty="0">
              <a:ea typeface="Gulim" panose="020B0600000101010101" pitchFamily="34" charset="-127"/>
            </a:endParaRPr>
          </a:p>
        </p:txBody>
      </p:sp>
      <p:sp>
        <p:nvSpPr>
          <p:cNvPr id="5126" name="슬라이드 번호 개체 틀 5"/>
          <p:cNvSpPr>
            <a:spLocks noGrp="1"/>
          </p:cNvSpPr>
          <p:nvPr>
            <p:ph type="sldNum" sz="quarter" idx="12"/>
          </p:nvPr>
        </p:nvSpPr>
        <p:spPr>
          <a:xfrm>
            <a:off x="4344988" y="6475413"/>
            <a:ext cx="475589" cy="16275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9</a:t>
            </a:fld>
            <a:endParaRPr lang="en-US" altLang="ko-KR" sz="1200" b="0"/>
          </a:p>
        </p:txBody>
      </p:sp>
      <p:sp>
        <p:nvSpPr>
          <p:cNvPr id="8" name="Footer Placeholder 4"/>
          <p:cNvSpPr>
            <a:spLocks noGrp="1"/>
          </p:cNvSpPr>
          <p:nvPr>
            <p:ph type="ftr" sz="quarter" idx="11"/>
          </p:nvPr>
        </p:nvSpPr>
        <p:spPr>
          <a:xfrm>
            <a:off x="6242077" y="6475413"/>
            <a:ext cx="2064658" cy="164630"/>
          </a:xfrm>
        </p:spPr>
        <p:txBody>
          <a:bodyPr/>
          <a:lstStyle/>
          <a:p>
            <a:pPr>
              <a:defRPr/>
            </a:pPr>
            <a:r>
              <a:rPr lang="en-US" altLang="ko-KR" dirty="0"/>
              <a:t>Yan Xin, </a:t>
            </a:r>
            <a:r>
              <a:rPr lang="en-US" altLang="ko-KR" i="1" dirty="0"/>
              <a:t>et. al</a:t>
            </a:r>
            <a:r>
              <a:rPr lang="en-US" altLang="ko-KR" dirty="0"/>
              <a:t>, Huawei Technologies</a:t>
            </a:r>
          </a:p>
        </p:txBody>
      </p:sp>
      <p:pic>
        <p:nvPicPr>
          <p:cNvPr id="9" name="Picture 8"/>
          <p:cNvPicPr>
            <a:picLocks noChangeAspect="1"/>
          </p:cNvPicPr>
          <p:nvPr/>
        </p:nvPicPr>
        <p:blipFill>
          <a:blip r:embed="rId2"/>
          <a:stretch>
            <a:fillRect/>
          </a:stretch>
        </p:blipFill>
        <p:spPr>
          <a:xfrm>
            <a:off x="1981200" y="3886200"/>
            <a:ext cx="4419600" cy="2529990"/>
          </a:xfrm>
          <a:prstGeom prst="rect">
            <a:avLst/>
          </a:prstGeom>
        </p:spPr>
      </p:pic>
      <p:sp>
        <p:nvSpPr>
          <p:cNvPr id="10" name="내용 개체 틀 2"/>
          <p:cNvSpPr txBox="1">
            <a:spLocks/>
          </p:cNvSpPr>
          <p:nvPr/>
        </p:nvSpPr>
        <p:spPr bwMode="auto">
          <a:xfrm>
            <a:off x="431086" y="1447800"/>
            <a:ext cx="8358027"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buSzPct val="120000"/>
              <a:buFont typeface="Arial" panose="020B0604020202020204" pitchFamily="34" charset="0"/>
              <a:buChar char="•"/>
              <a:defRPr/>
            </a:pPr>
            <a:r>
              <a:rPr kumimoji="0" lang="en-US" sz="1800" b="0" kern="0" dirty="0">
                <a:cs typeface="Calibri" panose="020F0502020204030204" pitchFamily="34" charset="0"/>
              </a:rPr>
              <a:t>An EDMG STA shall maintain physical and virtual CS on a primary channel. To perform EDCA channel access in an EDMG BSS, an EDMG STA shall support performing energy detection on each of its supported channels.</a:t>
            </a:r>
          </a:p>
          <a:p>
            <a:pPr algn="just" latinLnBrk="0">
              <a:spcBef>
                <a:spcPts val="600"/>
              </a:spcBef>
              <a:buSzPct val="120000"/>
              <a:buFont typeface="Arial" panose="020B0604020202020204" pitchFamily="34" charset="0"/>
              <a:buChar char="•"/>
              <a:defRPr/>
            </a:pPr>
            <a:r>
              <a:rPr kumimoji="0" lang="en-US" sz="1800" b="0" kern="0" dirty="0">
                <a:cs typeface="Calibri" panose="020F0502020204030204" pitchFamily="34" charset="0"/>
              </a:rPr>
              <a:t>An EDCA TXOP is obtained and the slot boundaries are determined based solely on activity of the primary channel. Once an EDCA TXOP has been obtained, channel access over other secondary channels are determined based on whether or not the CCA for those channels is idle during an interval of PIFS immediately proceeding the start of the TXOP.</a:t>
            </a:r>
          </a:p>
          <a:p>
            <a:pPr marL="568325" indent="-568325" algn="just" latinLnBrk="0">
              <a:spcBef>
                <a:spcPts val="600"/>
              </a:spcBef>
              <a:buSzPct val="120000"/>
              <a:buNone/>
              <a:defRPr/>
            </a:pPr>
            <a:endParaRPr kumimoji="0" lang="en-US" sz="1800" b="0" kern="0" dirty="0">
              <a:cs typeface="Calibri" panose="020F0502020204030204" pitchFamily="34" charset="0"/>
            </a:endParaRPr>
          </a:p>
          <a:p>
            <a:pPr marL="0" indent="0" algn="just" latinLnBrk="0">
              <a:spcBef>
                <a:spcPts val="600"/>
              </a:spcBef>
              <a:buSzPct val="120000"/>
              <a:buNone/>
              <a:defRPr/>
            </a:pPr>
            <a:endParaRPr kumimoji="0" lang="en-US" sz="1800" b="0" kern="0" dirty="0">
              <a:cs typeface="Calibri" panose="020F0502020204030204" pitchFamily="34" charset="0"/>
            </a:endParaRPr>
          </a:p>
          <a:p>
            <a:pPr marL="0" indent="0" algn="just" latinLnBrk="0">
              <a:spcBef>
                <a:spcPts val="600"/>
              </a:spcBef>
              <a:buSzPct val="120000"/>
              <a:buNone/>
              <a:defRPr/>
            </a:pPr>
            <a:endParaRPr kumimoji="0" lang="en-US" sz="1800" b="0" kern="0" dirty="0">
              <a:cs typeface="Calibri" panose="020F0502020204030204" pitchFamily="34" charset="0"/>
            </a:endParaRPr>
          </a:p>
          <a:p>
            <a:pPr marL="0" indent="0" algn="just" latinLnBrk="0">
              <a:spcBef>
                <a:spcPts val="600"/>
              </a:spcBef>
              <a:buSzPct val="120000"/>
              <a:buNone/>
              <a:defRPr/>
            </a:pPr>
            <a:endParaRPr kumimoji="0" lang="en-US" sz="1800" b="0" kern="0" dirty="0">
              <a:cs typeface="Calibri" panose="020F0502020204030204" pitchFamily="34" charset="0"/>
            </a:endParaRPr>
          </a:p>
        </p:txBody>
      </p:sp>
    </p:spTree>
    <p:extLst>
      <p:ext uri="{BB962C8B-B14F-4D97-AF65-F5344CB8AC3E}">
        <p14:creationId xmlns:p14="http://schemas.microsoft.com/office/powerpoint/2010/main" val="33850933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227764</TotalTime>
  <Words>1759</Words>
  <Application>Microsoft Office PowerPoint</Application>
  <PresentationFormat>On-screen Show (4:3)</PresentationFormat>
  <Paragraphs>118</Paragraphs>
  <Slides>15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Times New Roman</vt:lpstr>
      <vt:lpstr>802-11-Submission</vt:lpstr>
      <vt:lpstr>Parallel coordinated DMG monostatic sensing over multiple channels</vt:lpstr>
      <vt:lpstr>Background</vt:lpstr>
      <vt:lpstr>Improvement of existing solution</vt:lpstr>
      <vt:lpstr>Parallel coordinated DMG monostatic sensing over multiple channels</vt:lpstr>
      <vt:lpstr>Sounding channel indication in DMG Sensing Request frame</vt:lpstr>
      <vt:lpstr>DMG Sensing Response frame</vt:lpstr>
      <vt:lpstr>Revisit of (E)DMG channel access</vt:lpstr>
      <vt:lpstr>Indications of parallel SP allocations and sounding channel in (EDMG) Extended Schedule element</vt:lpstr>
      <vt:lpstr> CCA in secondary channels in EDMG (subclause 10.3.2) </vt:lpstr>
      <vt:lpstr> Parallel coordinated DMG monostatic sensing over multiple channel in CBAP with a TXOP </vt:lpstr>
      <vt:lpstr> Summary </vt:lpstr>
      <vt:lpstr> SP </vt:lpstr>
      <vt:lpstr>PowerPoint Presentation</vt:lpstr>
      <vt:lpstr> Extended Schedule element (9.4.2.130, 802.11REVme D4.0) </vt:lpstr>
      <vt:lpstr> EDMG Extended Schedule element  (9.4.2.267, 802.11REVme D4.0) </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Yan Xin</cp:lastModifiedBy>
  <cp:revision>3896</cp:revision>
  <cp:lastPrinted>2019-10-30T14:42:18Z</cp:lastPrinted>
  <dcterms:created xsi:type="dcterms:W3CDTF">2007-05-21T21:00:37Z</dcterms:created>
  <dcterms:modified xsi:type="dcterms:W3CDTF">2023-11-16T19:19:41Z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(2)A56q1VWb31HeONRT4KPsYNh/hp5DyC+ahE2YERZ3WFOcgCI2nj85EHasTXXRokWDp6kHsF/C
8xxCohD9ok8Tu1lVri3JyCdeDIF4qy45Zu49dRHHD08pJ10mrcRqp3EHsVO/5+t+8nhQbXUP
WFHTuirM+kgLYor0+xO0YDC18ciH74YvCfEDHLZR7c3PjPGndqabkeYXcXFaBuZOidGsR55J
lSR8e70t+AbOlg+832</vt:lpwstr>
  </property>
  <property fmtid="{D5CDD505-2E9C-101B-9397-08002B2CF9AE}" pid="3" name="_2015_ms_pID_7253431">
    <vt:lpwstr>cnUm6lU5sDl21P7OhygWk9SPgEtKEGf9QcGOiBlyXtUtds6cFKvhbe
FU9z4KkMJGIZEGeYxuEV+9SjN9SPqENYF/FpC8IVBGFL2MyXv4mWbDxI92SPSNMxs6Bv6aEY
eAEEz0ytyy05WLxPLOyNzjkiyKY+lSRalUn6DPioM/vAjZ/Rhe8+YXIOrbOdePWY5wQ=</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1578421453</vt:lpwstr>
  </property>
</Properties>
</file>