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 id="2147483683" r:id="rId3"/>
  </p:sldMasterIdLst>
  <p:notesMasterIdLst>
    <p:notesMasterId r:id="rId3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3" r:id="rId29"/>
    <p:sldId id="282"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98CCC99-28E6-4F59-9943-555AC48609D3}">
  <a:tblStyle styleId="{F98CCC99-28E6-4F59-9943-555AC48609D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FBAB811-2C98-40E8-914C-690A1158C050}"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45" y="22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9ac5d9f6d4_0_79:notes"/>
          <p:cNvSpPr txBox="1">
            <a:spLocks noGrp="1"/>
          </p:cNvSpPr>
          <p:nvPr>
            <p:ph type="hdr" idx="2"/>
          </p:nvPr>
        </p:nvSpPr>
        <p:spPr>
          <a:xfrm>
            <a:off x="5564915" y="111084"/>
            <a:ext cx="647400" cy="1959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84" name="Google Shape;184;g29ac5d9f6d4_0_79:notes"/>
          <p:cNvSpPr txBox="1"/>
          <p:nvPr/>
        </p:nvSpPr>
        <p:spPr>
          <a:xfrm>
            <a:off x="647344" y="108581"/>
            <a:ext cx="1210200" cy="1983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85" name="Google Shape;185;g29ac5d9f6d4_0_79:notes"/>
          <p:cNvSpPr txBox="1">
            <a:spLocks noGrp="1"/>
          </p:cNvSpPr>
          <p:nvPr>
            <p:ph type="ftr" idx="11"/>
          </p:nvPr>
        </p:nvSpPr>
        <p:spPr>
          <a:xfrm>
            <a:off x="4070307" y="8853135"/>
            <a:ext cx="2142000" cy="170100"/>
          </a:xfrm>
          <a:prstGeom prst="rect">
            <a:avLst/>
          </a:prstGeom>
          <a:noFill/>
          <a:ln>
            <a:noFill/>
          </a:ln>
        </p:spPr>
        <p:txBody>
          <a:bodyPr spcFirstLastPara="1" wrap="square" lIns="0" tIns="0" rIns="0" bIns="0" anchor="t" anchorCtr="0">
            <a:noAutofit/>
          </a:bodyPr>
          <a:lstStyle/>
          <a:p>
            <a:pPr marL="458787"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86" name="Google Shape;186;g29ac5d9f6d4_0_79:notes"/>
          <p:cNvSpPr txBox="1">
            <a:spLocks noGrp="1"/>
          </p:cNvSpPr>
          <p:nvPr>
            <p:ph type="sldNum" idx="12"/>
          </p:nvPr>
        </p:nvSpPr>
        <p:spPr>
          <a:xfrm>
            <a:off x="3175831" y="8853135"/>
            <a:ext cx="517500" cy="1680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87" name="Google Shape;187;g29ac5d9f6d4_0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8" name="Google Shape;188;g29ac5d9f6d4_0_79:notes"/>
          <p:cNvSpPr txBox="1">
            <a:spLocks noGrp="1"/>
          </p:cNvSpPr>
          <p:nvPr>
            <p:ph type="body" idx="1"/>
          </p:nvPr>
        </p:nvSpPr>
        <p:spPr>
          <a:xfrm>
            <a:off x="913332" y="4342523"/>
            <a:ext cx="5031300" cy="411750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5feb5b52da_0_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53" name="Google Shape;253;g25feb5b52da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75cfc4f1a0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0" name="Google Shape;260;g275cfc4f1a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67c1cca0d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7" name="Google Shape;267;g267c1cca0d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25feb5b52da_0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74" name="Google Shape;274;g25feb5b52da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267c1cca0da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1" name="Google Shape;281;g267c1cca0da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5feb5b52da_0_2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8" name="Google Shape;288;g25feb5b52da_0_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25feb5b52da_0_3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95" name="Google Shape;295;g25feb5b52da_0_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27c56ab0bc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02" name="Google Shape;302;g27c56ab0bc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297d68be1e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10" name="Google Shape;310;g297d68be1e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295eaa656bb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18" name="Google Shape;318;g295eaa656bb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97" name="Google Shape;197;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24ac23fa6ce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27" name="Google Shape;327;g24ac23fa6c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4ac23fa6ce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36" name="Google Shape;336;g24ac23fa6ce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24b057da207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45" name="Google Shape;345;g24b057da207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4b057da207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54" name="Google Shape;354;g24b057da207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294b8e3113f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63" name="Google Shape;363;g294b8e3113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297f1b1bc4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72" name="Google Shape;372;g297f1b1bc4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297f1b1bc43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372" name="Google Shape;372;g297f1b1bc43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140375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2624966a6f9_0_78:notes"/>
          <p:cNvSpPr txBox="1">
            <a:spLocks noGrp="1"/>
          </p:cNvSpPr>
          <p:nvPr>
            <p:ph type="body" idx="1"/>
          </p:nvPr>
        </p:nvSpPr>
        <p:spPr>
          <a:xfrm>
            <a:off x="913332" y="4342523"/>
            <a:ext cx="5031300" cy="4117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6" name="Google Shape;386;g2624966a6f9_0_78: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a03c660c5e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04" name="Google Shape;204;g2a03c660c5e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2a03c660c5e_0_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1" name="Google Shape;211;g2a03c660c5e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63bcdba7fa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18" name="Google Shape;218;g263bcdba7fa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63bcdba7fa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25" name="Google Shape;225;g263bcdba7fa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63bcdba7fa_0_1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2" name="Google Shape;232;g263bcdba7fa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a03c660c5e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39" name="Google Shape;239;g2a03c660c5e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5feb5b52da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46" name="Google Shape;246;g25feb5b52da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8"/>
        <p:cNvGrpSpPr/>
        <p:nvPr/>
      </p:nvGrpSpPr>
      <p:grpSpPr>
        <a:xfrm>
          <a:off x="0" y="0"/>
          <a:ext cx="0" cy="0"/>
          <a:chOff x="0" y="0"/>
          <a:chExt cx="0" cy="0"/>
        </a:xfrm>
      </p:grpSpPr>
      <p:sp>
        <p:nvSpPr>
          <p:cNvPr id="59" name="Google Shape;59;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dirty="0"/>
              <a:t>Slide </a:t>
            </a:r>
            <a:fld id="{00000000-1234-1234-1234-123412341234}" type="slidenum">
              <a:rPr lang="en"/>
              <a:t>‹#›</a:t>
            </a:fld>
            <a:endParaRPr dirty="0"/>
          </a:p>
        </p:txBody>
      </p:sp>
      <p:sp>
        <p:nvSpPr>
          <p:cNvPr id="61" name="Google Shape;61;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2" name="Rectangle 1"/>
          <p:cNvSpPr/>
          <p:nvPr userDrawn="1"/>
        </p:nvSpPr>
        <p:spPr>
          <a:xfrm>
            <a:off x="5092222" y="145018"/>
            <a:ext cx="3480440" cy="369332"/>
          </a:xfrm>
          <a:prstGeom prst="rect">
            <a:avLst/>
          </a:prstGeom>
        </p:spPr>
        <p:txBody>
          <a:bodyPr wrap="none">
            <a:spAutoFit/>
          </a:bodyPr>
          <a:lstStyle/>
          <a:p>
            <a:pPr marL="457200" marR="0" lvl="4" indent="0" algn="r" rtl="0">
              <a:lnSpc>
                <a:spcPct val="100000"/>
              </a:lnSpc>
              <a:spcBef>
                <a:spcPts val="0"/>
              </a:spcBef>
              <a:spcAft>
                <a:spcPts val="0"/>
              </a:spcAft>
              <a:buClr>
                <a:srgbClr val="000000"/>
              </a:buClr>
              <a:buSzPts val="1800"/>
              <a:buFont typeface="Arial"/>
              <a:buNone/>
            </a:pPr>
            <a:r>
              <a:rPr lang="en-US" sz="1800" b="1" i="0" u="none" strike="noStrike" cap="none" dirty="0" smtClean="0">
                <a:solidFill>
                  <a:schemeClr val="dk1"/>
                </a:solidFill>
                <a:latin typeface="Times New Roman"/>
                <a:ea typeface="Times New Roman"/>
                <a:cs typeface="Times New Roman"/>
                <a:sym typeface="Times New Roman"/>
              </a:rPr>
              <a:t>doc.: IEEE 802.11-</a:t>
            </a:r>
            <a:r>
              <a:rPr lang="en-US" sz="1800" b="1" dirty="0" smtClean="0">
                <a:solidFill>
                  <a:schemeClr val="dk1"/>
                </a:solidFill>
                <a:latin typeface="Times New Roman"/>
                <a:ea typeface="Times New Roman"/>
                <a:cs typeface="Times New Roman"/>
                <a:sym typeface="Times New Roman"/>
              </a:rPr>
              <a:t>23</a:t>
            </a:r>
            <a:r>
              <a:rPr lang="en-US" sz="1800" b="1" i="0" u="none" strike="noStrike" cap="none" dirty="0" smtClean="0">
                <a:solidFill>
                  <a:schemeClr val="dk1"/>
                </a:solidFill>
                <a:latin typeface="Times New Roman"/>
                <a:ea typeface="Times New Roman"/>
                <a:cs typeface="Times New Roman"/>
                <a:sym typeface="Times New Roman"/>
              </a:rPr>
              <a:t>/</a:t>
            </a:r>
            <a:r>
              <a:rPr lang="en-US" sz="1800" b="1" dirty="0" smtClean="0">
                <a:solidFill>
                  <a:schemeClr val="dk1"/>
                </a:solidFill>
                <a:latin typeface="Times New Roman"/>
                <a:ea typeface="Times New Roman"/>
                <a:cs typeface="Times New Roman"/>
                <a:sym typeface="Times New Roman"/>
              </a:rPr>
              <a:t>2023r1</a:t>
            </a:r>
            <a:endParaRPr lang="en-US" sz="1800" b="1" i="0" u="none" strike="noStrike" cap="none" dirty="0">
              <a:solidFill>
                <a:schemeClr val="dk1"/>
              </a:solidFill>
              <a:latin typeface="Times New Roman"/>
              <a:ea typeface="Times New Roman"/>
              <a:cs typeface="Times New Roman"/>
              <a:sym typeface="Times New Roman"/>
            </a:endParaRPr>
          </a:p>
        </p:txBody>
      </p:sp>
      <p:sp>
        <p:nvSpPr>
          <p:cNvPr id="6" name="Google Shape;65;p15"/>
          <p:cNvSpPr txBox="1">
            <a:spLocks noGrp="1"/>
          </p:cNvSpPr>
          <p:nvPr>
            <p:ph type="dt" idx="10"/>
          </p:nvPr>
        </p:nvSpPr>
        <p:spPr>
          <a:xfrm>
            <a:off x="696912" y="187423"/>
            <a:ext cx="1790709" cy="269777"/>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November 2023</a:t>
            </a:r>
            <a:endParaRPr lang="en-US" dirty="0"/>
          </a:p>
        </p:txBody>
      </p:sp>
    </p:spTree>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2"/>
        <p:cNvGrpSpPr/>
        <p:nvPr/>
      </p:nvGrpSpPr>
      <p:grpSpPr>
        <a:xfrm>
          <a:off x="0" y="0"/>
          <a:ext cx="0" cy="0"/>
          <a:chOff x="0" y="0"/>
          <a:chExt cx="0" cy="0"/>
        </a:xfrm>
      </p:grpSpPr>
      <p:sp>
        <p:nvSpPr>
          <p:cNvPr id="63" name="Google Shape;63;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5" name="Google Shape;65;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6" name="Google Shape;66;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2" name="Rectangle 1"/>
          <p:cNvSpPr/>
          <p:nvPr userDrawn="1"/>
        </p:nvSpPr>
        <p:spPr>
          <a:xfrm>
            <a:off x="5535223" y="87868"/>
            <a:ext cx="3480440" cy="369332"/>
          </a:xfrm>
          <a:prstGeom prst="rect">
            <a:avLst/>
          </a:prstGeom>
        </p:spPr>
        <p:txBody>
          <a:bodyPr wrap="none">
            <a:spAutoFit/>
          </a:bodyPr>
          <a:lstStyle/>
          <a:p>
            <a:pPr marL="457200" marR="0" lvl="4" indent="0" algn="r" rtl="0">
              <a:lnSpc>
                <a:spcPct val="100000"/>
              </a:lnSpc>
              <a:spcBef>
                <a:spcPts val="0"/>
              </a:spcBef>
              <a:spcAft>
                <a:spcPts val="0"/>
              </a:spcAft>
              <a:buClr>
                <a:srgbClr val="000000"/>
              </a:buClr>
              <a:buSzPts val="1800"/>
              <a:buFont typeface="Arial"/>
              <a:buNone/>
            </a:pPr>
            <a:r>
              <a:rPr lang="en-US" sz="1800" b="1" i="0" u="none" strike="noStrike" cap="none" dirty="0" smtClean="0">
                <a:solidFill>
                  <a:schemeClr val="dk1"/>
                </a:solidFill>
                <a:latin typeface="Times New Roman"/>
                <a:ea typeface="Times New Roman"/>
                <a:cs typeface="Times New Roman"/>
                <a:sym typeface="Times New Roman"/>
              </a:rPr>
              <a:t>doc.: IEEE 802.11-</a:t>
            </a:r>
            <a:r>
              <a:rPr lang="en-US" sz="1800" b="1" dirty="0" smtClean="0">
                <a:solidFill>
                  <a:schemeClr val="dk1"/>
                </a:solidFill>
                <a:latin typeface="Times New Roman"/>
                <a:ea typeface="Times New Roman"/>
                <a:cs typeface="Times New Roman"/>
                <a:sym typeface="Times New Roman"/>
              </a:rPr>
              <a:t>23</a:t>
            </a:r>
            <a:r>
              <a:rPr lang="en-US" sz="1800" b="1" i="0" u="none" strike="noStrike" cap="none" dirty="0" smtClean="0">
                <a:solidFill>
                  <a:schemeClr val="dk1"/>
                </a:solidFill>
                <a:latin typeface="Times New Roman"/>
                <a:ea typeface="Times New Roman"/>
                <a:cs typeface="Times New Roman"/>
                <a:sym typeface="Times New Roman"/>
              </a:rPr>
              <a:t>/</a:t>
            </a:r>
            <a:r>
              <a:rPr lang="en-US" sz="1800" b="1" dirty="0" smtClean="0">
                <a:solidFill>
                  <a:schemeClr val="dk1"/>
                </a:solidFill>
                <a:latin typeface="Times New Roman"/>
                <a:ea typeface="Times New Roman"/>
                <a:cs typeface="Times New Roman"/>
                <a:sym typeface="Times New Roman"/>
              </a:rPr>
              <a:t>2023r1</a:t>
            </a:r>
            <a:endParaRPr lang="en-US" sz="1800" b="1"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7"/>
        <p:cNvGrpSpPr/>
        <p:nvPr/>
      </p:nvGrpSpPr>
      <p:grpSpPr>
        <a:xfrm>
          <a:off x="0" y="0"/>
          <a:ext cx="0" cy="0"/>
          <a:chOff x="0" y="0"/>
          <a:chExt cx="0" cy="0"/>
        </a:xfrm>
      </p:grpSpPr>
      <p:sp>
        <p:nvSpPr>
          <p:cNvPr id="68" name="Google Shape;68;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0" name="Google Shape;70;p16"/>
          <p:cNvSpPr txBox="1">
            <a:spLocks noGrp="1"/>
          </p:cNvSpPr>
          <p:nvPr>
            <p:ph type="dt" idx="10"/>
          </p:nvPr>
        </p:nvSpPr>
        <p:spPr>
          <a:xfrm>
            <a:off x="696913" y="255578"/>
            <a:ext cx="1739594" cy="201622"/>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smtClean="0"/>
              <a:t>November 2023</a:t>
            </a:r>
            <a:endParaRPr lang="en-US" dirty="0"/>
          </a:p>
        </p:txBody>
      </p:sp>
      <p:sp>
        <p:nvSpPr>
          <p:cNvPr id="71" name="Google Shape;71;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5" name="Google Shape;75;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6" name="Google Shape;76;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1" name="Google Shape;81;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2" name="Google Shape;82;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8" name="Google Shape;88;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0"/>
        <p:cNvGrpSpPr/>
        <p:nvPr/>
      </p:nvGrpSpPr>
      <p:grpSpPr>
        <a:xfrm>
          <a:off x="0" y="0"/>
          <a:ext cx="0" cy="0"/>
          <a:chOff x="0" y="0"/>
          <a:chExt cx="0" cy="0"/>
        </a:xfrm>
      </p:grpSpPr>
      <p:sp>
        <p:nvSpPr>
          <p:cNvPr id="91" name="Google Shape;91;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5" name="Google Shape;95;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6" name="Google Shape;96;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7" name="Google Shape;97;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9"/>
        <p:cNvGrpSpPr/>
        <p:nvPr/>
      </p:nvGrpSpPr>
      <p:grpSpPr>
        <a:xfrm>
          <a:off x="0" y="0"/>
          <a:ext cx="0" cy="0"/>
          <a:chOff x="0" y="0"/>
          <a:chExt cx="0" cy="0"/>
        </a:xfrm>
      </p:grpSpPr>
      <p:sp>
        <p:nvSpPr>
          <p:cNvPr id="100" name="Google Shape;100;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1" name="Google Shape;101;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2" name="Google Shape;102;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3" name="Google Shape;103;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5"/>
        <p:cNvGrpSpPr/>
        <p:nvPr/>
      </p:nvGrpSpPr>
      <p:grpSpPr>
        <a:xfrm>
          <a:off x="0" y="0"/>
          <a:ext cx="0" cy="0"/>
          <a:chOff x="0" y="0"/>
          <a:chExt cx="0" cy="0"/>
        </a:xfrm>
      </p:grpSpPr>
      <p:sp>
        <p:nvSpPr>
          <p:cNvPr id="106" name="Google Shape;106;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7" name="Google Shape;107;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8" name="Google Shape;108;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0"/>
        <p:cNvGrpSpPr/>
        <p:nvPr/>
      </p:nvGrpSpPr>
      <p:grpSpPr>
        <a:xfrm>
          <a:off x="0" y="0"/>
          <a:ext cx="0" cy="0"/>
          <a:chOff x="0" y="0"/>
          <a:chExt cx="0" cy="0"/>
        </a:xfrm>
      </p:grpSpPr>
      <p:sp>
        <p:nvSpPr>
          <p:cNvPr id="111" name="Google Shape;111;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3" name="Google Shape;113;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24"/>
        <p:cNvGrpSpPr/>
        <p:nvPr/>
      </p:nvGrpSpPr>
      <p:grpSpPr>
        <a:xfrm>
          <a:off x="0" y="0"/>
          <a:ext cx="0" cy="0"/>
          <a:chOff x="0" y="0"/>
          <a:chExt cx="0" cy="0"/>
        </a:xfrm>
      </p:grpSpPr>
      <p:sp>
        <p:nvSpPr>
          <p:cNvPr id="125" name="Google Shape;125;p26"/>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26" name="Google Shape;126;p26"/>
          <p:cNvSpPr txBox="1">
            <a:spLocks noGrp="1"/>
          </p:cNvSpPr>
          <p:nvPr>
            <p:ph type="dt" idx="10"/>
          </p:nvPr>
        </p:nvSpPr>
        <p:spPr>
          <a:xfrm>
            <a:off x="696930" y="249450"/>
            <a:ext cx="1767000" cy="207600"/>
          </a:xfrm>
          <a:prstGeom prst="rect">
            <a:avLst/>
          </a:prstGeom>
          <a:noFill/>
          <a:ln>
            <a:noFill/>
          </a:ln>
        </p:spPr>
        <p:txBody>
          <a:bodyPr spcFirstLastPara="1" wrap="square" lIns="0" tIns="0" rIns="0" bIns="0" anchor="b" anchorCtr="0">
            <a:noAutofit/>
          </a:bodyPr>
          <a:lstStyle>
            <a:lvl1pPr lvl="0" rtl="0">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27" name="Google Shape;127;p2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8" name="Google Shape;128;p26"/>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9"/>
        <p:cNvGrpSpPr/>
        <p:nvPr/>
      </p:nvGrpSpPr>
      <p:grpSpPr>
        <a:xfrm>
          <a:off x="0" y="0"/>
          <a:ext cx="0" cy="0"/>
          <a:chOff x="0" y="0"/>
          <a:chExt cx="0" cy="0"/>
        </a:xfrm>
      </p:grpSpPr>
      <p:sp>
        <p:nvSpPr>
          <p:cNvPr id="130" name="Google Shape;130;p27"/>
          <p:cNvSpPr txBox="1">
            <a:spLocks noGrp="1"/>
          </p:cNvSpPr>
          <p:nvPr>
            <p:ph type="ctrTitle"/>
          </p:nvPr>
        </p:nvSpPr>
        <p:spPr>
          <a:xfrm>
            <a:off x="685800" y="1597819"/>
            <a:ext cx="7772400" cy="11025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1" name="Google Shape;131;p27"/>
          <p:cNvSpPr txBox="1">
            <a:spLocks noGrp="1"/>
          </p:cNvSpPr>
          <p:nvPr>
            <p:ph type="subTitle" idx="1"/>
          </p:nvPr>
        </p:nvSpPr>
        <p:spPr>
          <a:xfrm>
            <a:off x="1371600" y="2914650"/>
            <a:ext cx="6400800" cy="1314300"/>
          </a:xfrm>
          <a:prstGeom prst="rect">
            <a:avLst/>
          </a:prstGeom>
          <a:noFill/>
          <a:ln>
            <a:noFill/>
          </a:ln>
        </p:spPr>
        <p:txBody>
          <a:bodyPr spcFirstLastPara="1" wrap="square" lIns="92075" tIns="46025" rIns="92075" bIns="46025" anchor="t" anchorCtr="0">
            <a:noAutofit/>
          </a:bodyPr>
          <a:lstStyle>
            <a:lvl1pPr lvl="0" algn="ctr" rtl="0">
              <a:lnSpc>
                <a:spcPct val="100000"/>
              </a:lnSpc>
              <a:spcBef>
                <a:spcPts val="480"/>
              </a:spcBef>
              <a:spcAft>
                <a:spcPts val="0"/>
              </a:spcAft>
              <a:buClr>
                <a:schemeClr val="dk1"/>
              </a:buClr>
              <a:buSzPts val="2400"/>
              <a:buFont typeface="Times New Roman"/>
              <a:buNone/>
              <a:defRPr/>
            </a:lvl1pPr>
            <a:lvl2pPr lvl="1" algn="ctr" rtl="0">
              <a:lnSpc>
                <a:spcPct val="100000"/>
              </a:lnSpc>
              <a:spcBef>
                <a:spcPts val="400"/>
              </a:spcBef>
              <a:spcAft>
                <a:spcPts val="0"/>
              </a:spcAft>
              <a:buClr>
                <a:schemeClr val="dk1"/>
              </a:buClr>
              <a:buSzPts val="2000"/>
              <a:buFont typeface="Times New Roman"/>
              <a:buNone/>
              <a:defRPr/>
            </a:lvl2pPr>
            <a:lvl3pPr lvl="2" algn="ctr" rtl="0">
              <a:lnSpc>
                <a:spcPct val="100000"/>
              </a:lnSpc>
              <a:spcBef>
                <a:spcPts val="360"/>
              </a:spcBef>
              <a:spcAft>
                <a:spcPts val="0"/>
              </a:spcAft>
              <a:buClr>
                <a:schemeClr val="dk1"/>
              </a:buClr>
              <a:buSzPts val="1800"/>
              <a:buFont typeface="Times New Roman"/>
              <a:buNone/>
              <a:defRPr/>
            </a:lvl3pPr>
            <a:lvl4pPr lvl="3" algn="ctr" rtl="0">
              <a:lnSpc>
                <a:spcPct val="100000"/>
              </a:lnSpc>
              <a:spcBef>
                <a:spcPts val="320"/>
              </a:spcBef>
              <a:spcAft>
                <a:spcPts val="0"/>
              </a:spcAft>
              <a:buClr>
                <a:schemeClr val="dk1"/>
              </a:buClr>
              <a:buSzPts val="1600"/>
              <a:buFont typeface="Times New Roman"/>
              <a:buNone/>
              <a:defRPr/>
            </a:lvl4pPr>
            <a:lvl5pPr lvl="4" algn="ctr" rtl="0">
              <a:lnSpc>
                <a:spcPct val="100000"/>
              </a:lnSpc>
              <a:spcBef>
                <a:spcPts val="320"/>
              </a:spcBef>
              <a:spcAft>
                <a:spcPts val="0"/>
              </a:spcAft>
              <a:buClr>
                <a:schemeClr val="dk1"/>
              </a:buClr>
              <a:buSzPts val="1600"/>
              <a:buFont typeface="Times New Roman"/>
              <a:buNone/>
              <a:defRPr/>
            </a:lvl5pPr>
            <a:lvl6pPr lvl="5" algn="ctr" rtl="0">
              <a:lnSpc>
                <a:spcPct val="100000"/>
              </a:lnSpc>
              <a:spcBef>
                <a:spcPts val="320"/>
              </a:spcBef>
              <a:spcAft>
                <a:spcPts val="0"/>
              </a:spcAft>
              <a:buClr>
                <a:schemeClr val="dk1"/>
              </a:buClr>
              <a:buSzPts val="1600"/>
              <a:buFont typeface="Times New Roman"/>
              <a:buNone/>
              <a:defRPr/>
            </a:lvl6pPr>
            <a:lvl7pPr lvl="6" algn="ctr" rtl="0">
              <a:lnSpc>
                <a:spcPct val="100000"/>
              </a:lnSpc>
              <a:spcBef>
                <a:spcPts val="320"/>
              </a:spcBef>
              <a:spcAft>
                <a:spcPts val="0"/>
              </a:spcAft>
              <a:buClr>
                <a:schemeClr val="dk1"/>
              </a:buClr>
              <a:buSzPts val="1600"/>
              <a:buFont typeface="Times New Roman"/>
              <a:buNone/>
              <a:defRPr/>
            </a:lvl7pPr>
            <a:lvl8pPr lvl="7" algn="ctr" rtl="0">
              <a:lnSpc>
                <a:spcPct val="100000"/>
              </a:lnSpc>
              <a:spcBef>
                <a:spcPts val="320"/>
              </a:spcBef>
              <a:spcAft>
                <a:spcPts val="0"/>
              </a:spcAft>
              <a:buClr>
                <a:schemeClr val="dk1"/>
              </a:buClr>
              <a:buSzPts val="1600"/>
              <a:buFont typeface="Times New Roman"/>
              <a:buNone/>
              <a:defRPr/>
            </a:lvl8pPr>
            <a:lvl9pPr lvl="8" algn="ctr" rtl="0">
              <a:lnSpc>
                <a:spcPct val="100000"/>
              </a:lnSpc>
              <a:spcBef>
                <a:spcPts val="320"/>
              </a:spcBef>
              <a:spcAft>
                <a:spcPts val="0"/>
              </a:spcAft>
              <a:buClr>
                <a:schemeClr val="dk1"/>
              </a:buClr>
              <a:buSzPts val="1600"/>
              <a:buFont typeface="Times New Roman"/>
              <a:buNone/>
              <a:defRPr/>
            </a:lvl9pPr>
          </a:lstStyle>
          <a:p>
            <a:endParaRPr/>
          </a:p>
        </p:txBody>
      </p:sp>
      <p:sp>
        <p:nvSpPr>
          <p:cNvPr id="132" name="Google Shape;132;p27"/>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3" name="Google Shape;133;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4"/>
        <p:cNvGrpSpPr/>
        <p:nvPr/>
      </p:nvGrpSpPr>
      <p:grpSpPr>
        <a:xfrm>
          <a:off x="0" y="0"/>
          <a:ext cx="0" cy="0"/>
          <a:chOff x="0" y="0"/>
          <a:chExt cx="0" cy="0"/>
        </a:xfrm>
      </p:grpSpPr>
      <p:sp>
        <p:nvSpPr>
          <p:cNvPr id="135" name="Google Shape;135;p28"/>
          <p:cNvSpPr txBox="1">
            <a:spLocks noGrp="1"/>
          </p:cNvSpPr>
          <p:nvPr>
            <p:ph type="title"/>
          </p:nvPr>
        </p:nvSpPr>
        <p:spPr>
          <a:xfrm>
            <a:off x="722313" y="3305175"/>
            <a:ext cx="7772400" cy="1021500"/>
          </a:xfrm>
          <a:prstGeom prst="rect">
            <a:avLst/>
          </a:prstGeom>
          <a:noFill/>
          <a:ln>
            <a:noFill/>
          </a:ln>
        </p:spPr>
        <p:txBody>
          <a:bodyPr spcFirstLastPara="1" wrap="square" lIns="92075" tIns="46025" rIns="92075" bIns="46025" anchor="t" anchorCtr="0">
            <a:noAutofit/>
          </a:bodyPr>
          <a:lstStyle>
            <a:lvl1pPr lvl="0" algn="l" rtl="0">
              <a:lnSpc>
                <a:spcPct val="100000"/>
              </a:lnSpc>
              <a:spcBef>
                <a:spcPts val="0"/>
              </a:spcBef>
              <a:spcAft>
                <a:spcPts val="0"/>
              </a:spcAft>
              <a:buSzPts val="1400"/>
              <a:buNone/>
              <a:defRPr sz="4000" b="1" cap="none"/>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6" name="Google Shape;136;p28"/>
          <p:cNvSpPr txBox="1">
            <a:spLocks noGrp="1"/>
          </p:cNvSpPr>
          <p:nvPr>
            <p:ph type="body" idx="1"/>
          </p:nvPr>
        </p:nvSpPr>
        <p:spPr>
          <a:xfrm>
            <a:off x="722313" y="2180035"/>
            <a:ext cx="7772400" cy="11250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00"/>
              </a:spcBef>
              <a:spcAft>
                <a:spcPts val="0"/>
              </a:spcAft>
              <a:buClr>
                <a:schemeClr val="dk1"/>
              </a:buClr>
              <a:buSzPts val="2000"/>
              <a:buFont typeface="Times New Roman"/>
              <a:buNone/>
              <a:defRPr sz="2000"/>
            </a:lvl1pPr>
            <a:lvl2pPr marL="914400" lvl="1" indent="-228600" algn="l" rtl="0">
              <a:lnSpc>
                <a:spcPct val="100000"/>
              </a:lnSpc>
              <a:spcBef>
                <a:spcPts val="360"/>
              </a:spcBef>
              <a:spcAft>
                <a:spcPts val="0"/>
              </a:spcAft>
              <a:buClr>
                <a:schemeClr val="dk1"/>
              </a:buClr>
              <a:buSzPts val="1800"/>
              <a:buFont typeface="Times New Roman"/>
              <a:buNone/>
              <a:defRPr sz="1800"/>
            </a:lvl2pPr>
            <a:lvl3pPr marL="1371600" lvl="2" indent="-228600" algn="l" rtl="0">
              <a:lnSpc>
                <a:spcPct val="100000"/>
              </a:lnSpc>
              <a:spcBef>
                <a:spcPts val="320"/>
              </a:spcBef>
              <a:spcAft>
                <a:spcPts val="0"/>
              </a:spcAft>
              <a:buClr>
                <a:schemeClr val="dk1"/>
              </a:buClr>
              <a:buSzPts val="1600"/>
              <a:buFont typeface="Times New Roman"/>
              <a:buNone/>
              <a:defRPr sz="1600"/>
            </a:lvl3pPr>
            <a:lvl4pPr marL="1828800" lvl="3" indent="-228600" algn="l" rtl="0">
              <a:lnSpc>
                <a:spcPct val="100000"/>
              </a:lnSpc>
              <a:spcBef>
                <a:spcPts val="280"/>
              </a:spcBef>
              <a:spcAft>
                <a:spcPts val="0"/>
              </a:spcAft>
              <a:buClr>
                <a:schemeClr val="dk1"/>
              </a:buClr>
              <a:buSzPts val="1400"/>
              <a:buFont typeface="Times New Roman"/>
              <a:buNone/>
              <a:defRPr sz="1400"/>
            </a:lvl4pPr>
            <a:lvl5pPr marL="2286000" lvl="4" indent="-228600" algn="l" rtl="0">
              <a:lnSpc>
                <a:spcPct val="100000"/>
              </a:lnSpc>
              <a:spcBef>
                <a:spcPts val="280"/>
              </a:spcBef>
              <a:spcAft>
                <a:spcPts val="0"/>
              </a:spcAft>
              <a:buClr>
                <a:schemeClr val="dk1"/>
              </a:buClr>
              <a:buSzPts val="1400"/>
              <a:buFont typeface="Times New Roman"/>
              <a:buNone/>
              <a:defRPr sz="1400"/>
            </a:lvl5pPr>
            <a:lvl6pPr marL="2743200" lvl="5" indent="-228600" algn="l" rtl="0">
              <a:lnSpc>
                <a:spcPct val="100000"/>
              </a:lnSpc>
              <a:spcBef>
                <a:spcPts val="280"/>
              </a:spcBef>
              <a:spcAft>
                <a:spcPts val="0"/>
              </a:spcAft>
              <a:buClr>
                <a:schemeClr val="dk1"/>
              </a:buClr>
              <a:buSzPts val="1400"/>
              <a:buFont typeface="Times New Roman"/>
              <a:buNone/>
              <a:defRPr sz="1400"/>
            </a:lvl6pPr>
            <a:lvl7pPr marL="3200400" lvl="6" indent="-228600" algn="l" rtl="0">
              <a:lnSpc>
                <a:spcPct val="100000"/>
              </a:lnSpc>
              <a:spcBef>
                <a:spcPts val="280"/>
              </a:spcBef>
              <a:spcAft>
                <a:spcPts val="0"/>
              </a:spcAft>
              <a:buClr>
                <a:schemeClr val="dk1"/>
              </a:buClr>
              <a:buSzPts val="1400"/>
              <a:buFont typeface="Times New Roman"/>
              <a:buNone/>
              <a:defRPr sz="1400"/>
            </a:lvl7pPr>
            <a:lvl8pPr marL="3657600" lvl="7" indent="-228600" algn="l" rtl="0">
              <a:lnSpc>
                <a:spcPct val="100000"/>
              </a:lnSpc>
              <a:spcBef>
                <a:spcPts val="280"/>
              </a:spcBef>
              <a:spcAft>
                <a:spcPts val="0"/>
              </a:spcAft>
              <a:buClr>
                <a:schemeClr val="dk1"/>
              </a:buClr>
              <a:buSzPts val="1400"/>
              <a:buFont typeface="Times New Roman"/>
              <a:buNone/>
              <a:defRPr sz="1400"/>
            </a:lvl8pPr>
            <a:lvl9pPr marL="4114800" lvl="8" indent="-228600" algn="l" rtl="0">
              <a:lnSpc>
                <a:spcPct val="100000"/>
              </a:lnSpc>
              <a:spcBef>
                <a:spcPts val="280"/>
              </a:spcBef>
              <a:spcAft>
                <a:spcPts val="0"/>
              </a:spcAft>
              <a:buClr>
                <a:schemeClr val="dk1"/>
              </a:buClr>
              <a:buSzPts val="1400"/>
              <a:buFont typeface="Times New Roman"/>
              <a:buNone/>
              <a:defRPr sz="1400"/>
            </a:lvl9pPr>
          </a:lstStyle>
          <a:p>
            <a:endParaRPr/>
          </a:p>
        </p:txBody>
      </p:sp>
      <p:sp>
        <p:nvSpPr>
          <p:cNvPr id="137" name="Google Shape;137;p28"/>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38" name="Google Shape;138;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39"/>
        <p:cNvGrpSpPr/>
        <p:nvPr/>
      </p:nvGrpSpPr>
      <p:grpSpPr>
        <a:xfrm>
          <a:off x="0" y="0"/>
          <a:ext cx="0" cy="0"/>
          <a:chOff x="0" y="0"/>
          <a:chExt cx="0" cy="0"/>
        </a:xfrm>
      </p:grpSpPr>
      <p:sp>
        <p:nvSpPr>
          <p:cNvPr id="140" name="Google Shape;140;p2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1" name="Google Shape;141;p29"/>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142" name="Google Shape;142;p29"/>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rtl="0">
              <a:lnSpc>
                <a:spcPct val="100000"/>
              </a:lnSpc>
              <a:spcBef>
                <a:spcPts val="560"/>
              </a:spcBef>
              <a:spcAft>
                <a:spcPts val="0"/>
              </a:spcAft>
              <a:buClr>
                <a:schemeClr val="dk1"/>
              </a:buClr>
              <a:buSzPts val="2800"/>
              <a:buFont typeface="Times New Roman"/>
              <a:buChar char="•"/>
              <a:defRPr sz="2800"/>
            </a:lvl1pPr>
            <a:lvl2pPr marL="914400" lvl="1" indent="-381000" algn="l" rtl="0">
              <a:lnSpc>
                <a:spcPct val="100000"/>
              </a:lnSpc>
              <a:spcBef>
                <a:spcPts val="480"/>
              </a:spcBef>
              <a:spcAft>
                <a:spcPts val="0"/>
              </a:spcAft>
              <a:buClr>
                <a:schemeClr val="dk1"/>
              </a:buClr>
              <a:buSzPts val="2400"/>
              <a:buFont typeface="Times New Roman"/>
              <a:buChar char="–"/>
              <a:defRPr sz="2400"/>
            </a:lvl2pPr>
            <a:lvl3pPr marL="1371600" lvl="2" indent="-355600" algn="l" rtl="0">
              <a:lnSpc>
                <a:spcPct val="100000"/>
              </a:lnSpc>
              <a:spcBef>
                <a:spcPts val="400"/>
              </a:spcBef>
              <a:spcAft>
                <a:spcPts val="0"/>
              </a:spcAft>
              <a:buClr>
                <a:schemeClr val="dk1"/>
              </a:buClr>
              <a:buSzPts val="2000"/>
              <a:buFont typeface="Times New Roman"/>
              <a:buChar char="•"/>
              <a:defRPr sz="2000"/>
            </a:lvl3pPr>
            <a:lvl4pPr marL="1828800" lvl="3" indent="-342900" algn="l" rtl="0">
              <a:lnSpc>
                <a:spcPct val="100000"/>
              </a:lnSpc>
              <a:spcBef>
                <a:spcPts val="360"/>
              </a:spcBef>
              <a:spcAft>
                <a:spcPts val="0"/>
              </a:spcAft>
              <a:buClr>
                <a:schemeClr val="dk1"/>
              </a:buClr>
              <a:buSzPts val="1800"/>
              <a:buFont typeface="Times New Roman"/>
              <a:buChar char="–"/>
              <a:defRPr sz="1800"/>
            </a:lvl4pPr>
            <a:lvl5pPr marL="2286000" lvl="4" indent="-342900" algn="l" rtl="0">
              <a:lnSpc>
                <a:spcPct val="100000"/>
              </a:lnSpc>
              <a:spcBef>
                <a:spcPts val="360"/>
              </a:spcBef>
              <a:spcAft>
                <a:spcPts val="0"/>
              </a:spcAft>
              <a:buClr>
                <a:schemeClr val="dk1"/>
              </a:buClr>
              <a:buSzPts val="1800"/>
              <a:buFont typeface="Times New Roman"/>
              <a:buChar char="•"/>
              <a:defRPr sz="1800"/>
            </a:lvl5pPr>
            <a:lvl6pPr marL="2743200" lvl="5" indent="-342900" algn="l" rtl="0">
              <a:lnSpc>
                <a:spcPct val="100000"/>
              </a:lnSpc>
              <a:spcBef>
                <a:spcPts val="360"/>
              </a:spcBef>
              <a:spcAft>
                <a:spcPts val="0"/>
              </a:spcAft>
              <a:buClr>
                <a:schemeClr val="dk1"/>
              </a:buClr>
              <a:buSzPts val="1800"/>
              <a:buFont typeface="Times New Roman"/>
              <a:buChar char="•"/>
              <a:defRPr sz="1800"/>
            </a:lvl6pPr>
            <a:lvl7pPr marL="3200400" lvl="6" indent="-342900" algn="l" rtl="0">
              <a:lnSpc>
                <a:spcPct val="100000"/>
              </a:lnSpc>
              <a:spcBef>
                <a:spcPts val="360"/>
              </a:spcBef>
              <a:spcAft>
                <a:spcPts val="0"/>
              </a:spcAft>
              <a:buClr>
                <a:schemeClr val="dk1"/>
              </a:buClr>
              <a:buSzPts val="1800"/>
              <a:buFont typeface="Times New Roman"/>
              <a:buChar char="•"/>
              <a:defRPr sz="1800"/>
            </a:lvl7pPr>
            <a:lvl8pPr marL="3657600" lvl="7" indent="-342900" algn="l" rtl="0">
              <a:lnSpc>
                <a:spcPct val="100000"/>
              </a:lnSpc>
              <a:spcBef>
                <a:spcPts val="360"/>
              </a:spcBef>
              <a:spcAft>
                <a:spcPts val="0"/>
              </a:spcAft>
              <a:buClr>
                <a:schemeClr val="dk1"/>
              </a:buClr>
              <a:buSzPts val="1800"/>
              <a:buFont typeface="Times New Roman"/>
              <a:buChar char="•"/>
              <a:defRPr sz="1800"/>
            </a:lvl8pPr>
            <a:lvl9pPr marL="4114800" lvl="8" indent="-342900" algn="l" rtl="0">
              <a:lnSpc>
                <a:spcPct val="100000"/>
              </a:lnSpc>
              <a:spcBef>
                <a:spcPts val="360"/>
              </a:spcBef>
              <a:spcAft>
                <a:spcPts val="0"/>
              </a:spcAft>
              <a:buClr>
                <a:schemeClr val="dk1"/>
              </a:buClr>
              <a:buSzPts val="1800"/>
              <a:buFont typeface="Times New Roman"/>
              <a:buChar char="•"/>
              <a:defRPr sz="1800"/>
            </a:lvl9pPr>
          </a:lstStyle>
          <a:p>
            <a:endParaRPr/>
          </a:p>
        </p:txBody>
      </p:sp>
      <p:sp>
        <p:nvSpPr>
          <p:cNvPr id="143" name="Google Shape;143;p29"/>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44" name="Google Shape;144;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5"/>
        <p:cNvGrpSpPr/>
        <p:nvPr/>
      </p:nvGrpSpPr>
      <p:grpSpPr>
        <a:xfrm>
          <a:off x="0" y="0"/>
          <a:ext cx="0" cy="0"/>
          <a:chOff x="0" y="0"/>
          <a:chExt cx="0" cy="0"/>
        </a:xfrm>
      </p:grpSpPr>
      <p:sp>
        <p:nvSpPr>
          <p:cNvPr id="146" name="Google Shape;146;p30"/>
          <p:cNvSpPr txBox="1">
            <a:spLocks noGrp="1"/>
          </p:cNvSpPr>
          <p:nvPr>
            <p:ph type="title"/>
          </p:nvPr>
        </p:nvSpPr>
        <p:spPr>
          <a:xfrm>
            <a:off x="457200" y="205978"/>
            <a:ext cx="8229600" cy="8574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47" name="Google Shape;147;p30"/>
          <p:cNvSpPr txBox="1">
            <a:spLocks noGrp="1"/>
          </p:cNvSpPr>
          <p:nvPr>
            <p:ph type="body" idx="1"/>
          </p:nvPr>
        </p:nvSpPr>
        <p:spPr>
          <a:xfrm>
            <a:off x="457200" y="1151335"/>
            <a:ext cx="40401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148" name="Google Shape;148;p30"/>
          <p:cNvSpPr txBox="1">
            <a:spLocks noGrp="1"/>
          </p:cNvSpPr>
          <p:nvPr>
            <p:ph type="body" idx="2"/>
          </p:nvPr>
        </p:nvSpPr>
        <p:spPr>
          <a:xfrm>
            <a:off x="457200" y="1631156"/>
            <a:ext cx="40401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149" name="Google Shape;149;p30"/>
          <p:cNvSpPr txBox="1">
            <a:spLocks noGrp="1"/>
          </p:cNvSpPr>
          <p:nvPr>
            <p:ph type="body" idx="3"/>
          </p:nvPr>
        </p:nvSpPr>
        <p:spPr>
          <a:xfrm>
            <a:off x="4645025" y="1151335"/>
            <a:ext cx="4041900" cy="479700"/>
          </a:xfrm>
          <a:prstGeom prst="rect">
            <a:avLst/>
          </a:prstGeom>
          <a:noFill/>
          <a:ln>
            <a:noFill/>
          </a:ln>
        </p:spPr>
        <p:txBody>
          <a:bodyPr spcFirstLastPara="1" wrap="square" lIns="92075" tIns="46025" rIns="92075" bIns="46025" anchor="b" anchorCtr="0">
            <a:noAutofit/>
          </a:bodyPr>
          <a:lstStyle>
            <a:lvl1pPr marL="457200" lvl="0" indent="-228600" algn="l" rtl="0">
              <a:lnSpc>
                <a:spcPct val="100000"/>
              </a:lnSpc>
              <a:spcBef>
                <a:spcPts val="480"/>
              </a:spcBef>
              <a:spcAft>
                <a:spcPts val="0"/>
              </a:spcAft>
              <a:buClr>
                <a:schemeClr val="dk1"/>
              </a:buClr>
              <a:buSzPts val="2400"/>
              <a:buFont typeface="Times New Roman"/>
              <a:buNone/>
              <a:defRPr sz="2400" b="1"/>
            </a:lvl1pPr>
            <a:lvl2pPr marL="914400" lvl="1" indent="-228600" algn="l" rtl="0">
              <a:lnSpc>
                <a:spcPct val="100000"/>
              </a:lnSpc>
              <a:spcBef>
                <a:spcPts val="400"/>
              </a:spcBef>
              <a:spcAft>
                <a:spcPts val="0"/>
              </a:spcAft>
              <a:buClr>
                <a:schemeClr val="dk1"/>
              </a:buClr>
              <a:buSzPts val="2000"/>
              <a:buFont typeface="Times New Roman"/>
              <a:buNone/>
              <a:defRPr sz="2000" b="1"/>
            </a:lvl2pPr>
            <a:lvl3pPr marL="1371600" lvl="2" indent="-228600" algn="l" rtl="0">
              <a:lnSpc>
                <a:spcPct val="100000"/>
              </a:lnSpc>
              <a:spcBef>
                <a:spcPts val="360"/>
              </a:spcBef>
              <a:spcAft>
                <a:spcPts val="0"/>
              </a:spcAft>
              <a:buClr>
                <a:schemeClr val="dk1"/>
              </a:buClr>
              <a:buSzPts val="1800"/>
              <a:buFont typeface="Times New Roman"/>
              <a:buNone/>
              <a:defRPr sz="1800" b="1"/>
            </a:lvl3pPr>
            <a:lvl4pPr marL="1828800" lvl="3" indent="-228600" algn="l" rtl="0">
              <a:lnSpc>
                <a:spcPct val="100000"/>
              </a:lnSpc>
              <a:spcBef>
                <a:spcPts val="320"/>
              </a:spcBef>
              <a:spcAft>
                <a:spcPts val="0"/>
              </a:spcAft>
              <a:buClr>
                <a:schemeClr val="dk1"/>
              </a:buClr>
              <a:buSzPts val="1600"/>
              <a:buFont typeface="Times New Roman"/>
              <a:buNone/>
              <a:defRPr sz="1600" b="1"/>
            </a:lvl4pPr>
            <a:lvl5pPr marL="2286000" lvl="4" indent="-228600" algn="l" rtl="0">
              <a:lnSpc>
                <a:spcPct val="100000"/>
              </a:lnSpc>
              <a:spcBef>
                <a:spcPts val="320"/>
              </a:spcBef>
              <a:spcAft>
                <a:spcPts val="0"/>
              </a:spcAft>
              <a:buClr>
                <a:schemeClr val="dk1"/>
              </a:buClr>
              <a:buSzPts val="1600"/>
              <a:buFont typeface="Times New Roman"/>
              <a:buNone/>
              <a:defRPr sz="1600" b="1"/>
            </a:lvl5pPr>
            <a:lvl6pPr marL="2743200" lvl="5" indent="-228600" algn="l" rtl="0">
              <a:lnSpc>
                <a:spcPct val="100000"/>
              </a:lnSpc>
              <a:spcBef>
                <a:spcPts val="320"/>
              </a:spcBef>
              <a:spcAft>
                <a:spcPts val="0"/>
              </a:spcAft>
              <a:buClr>
                <a:schemeClr val="dk1"/>
              </a:buClr>
              <a:buSzPts val="1600"/>
              <a:buFont typeface="Times New Roman"/>
              <a:buNone/>
              <a:defRPr sz="1600" b="1"/>
            </a:lvl6pPr>
            <a:lvl7pPr marL="3200400" lvl="6" indent="-228600" algn="l" rtl="0">
              <a:lnSpc>
                <a:spcPct val="100000"/>
              </a:lnSpc>
              <a:spcBef>
                <a:spcPts val="320"/>
              </a:spcBef>
              <a:spcAft>
                <a:spcPts val="0"/>
              </a:spcAft>
              <a:buClr>
                <a:schemeClr val="dk1"/>
              </a:buClr>
              <a:buSzPts val="1600"/>
              <a:buFont typeface="Times New Roman"/>
              <a:buNone/>
              <a:defRPr sz="1600" b="1"/>
            </a:lvl7pPr>
            <a:lvl8pPr marL="3657600" lvl="7" indent="-228600" algn="l" rtl="0">
              <a:lnSpc>
                <a:spcPct val="100000"/>
              </a:lnSpc>
              <a:spcBef>
                <a:spcPts val="320"/>
              </a:spcBef>
              <a:spcAft>
                <a:spcPts val="0"/>
              </a:spcAft>
              <a:buClr>
                <a:schemeClr val="dk1"/>
              </a:buClr>
              <a:buSzPts val="1600"/>
              <a:buFont typeface="Times New Roman"/>
              <a:buNone/>
              <a:defRPr sz="1600" b="1"/>
            </a:lvl8pPr>
            <a:lvl9pPr marL="4114800" lvl="8" indent="-228600" algn="l" rtl="0">
              <a:lnSpc>
                <a:spcPct val="100000"/>
              </a:lnSpc>
              <a:spcBef>
                <a:spcPts val="320"/>
              </a:spcBef>
              <a:spcAft>
                <a:spcPts val="0"/>
              </a:spcAft>
              <a:buClr>
                <a:schemeClr val="dk1"/>
              </a:buClr>
              <a:buSzPts val="1600"/>
              <a:buFont typeface="Times New Roman"/>
              <a:buNone/>
              <a:defRPr sz="1600" b="1"/>
            </a:lvl9pPr>
          </a:lstStyle>
          <a:p>
            <a:endParaRPr/>
          </a:p>
        </p:txBody>
      </p:sp>
      <p:sp>
        <p:nvSpPr>
          <p:cNvPr id="150" name="Google Shape;150;p30"/>
          <p:cNvSpPr txBox="1">
            <a:spLocks noGrp="1"/>
          </p:cNvSpPr>
          <p:nvPr>
            <p:ph type="body" idx="4"/>
          </p:nvPr>
        </p:nvSpPr>
        <p:spPr>
          <a:xfrm>
            <a:off x="4645025" y="1631156"/>
            <a:ext cx="4041900" cy="2963400"/>
          </a:xfrm>
          <a:prstGeom prst="rect">
            <a:avLst/>
          </a:prstGeom>
          <a:noFill/>
          <a:ln>
            <a:noFill/>
          </a:ln>
        </p:spPr>
        <p:txBody>
          <a:bodyPr spcFirstLastPara="1" wrap="square" lIns="92075" tIns="46025" rIns="92075" bIns="46025" anchor="t" anchorCtr="0">
            <a:noAutofit/>
          </a:bodyPr>
          <a:lstStyle>
            <a:lvl1pPr marL="457200" lvl="0" indent="-381000" algn="l" rtl="0">
              <a:lnSpc>
                <a:spcPct val="100000"/>
              </a:lnSpc>
              <a:spcBef>
                <a:spcPts val="480"/>
              </a:spcBef>
              <a:spcAft>
                <a:spcPts val="0"/>
              </a:spcAft>
              <a:buClr>
                <a:schemeClr val="dk1"/>
              </a:buClr>
              <a:buSzPts val="2400"/>
              <a:buFont typeface="Times New Roman"/>
              <a:buChar char="•"/>
              <a:defRPr sz="2400"/>
            </a:lvl1pPr>
            <a:lvl2pPr marL="914400" lvl="1" indent="-355600" algn="l" rtl="0">
              <a:lnSpc>
                <a:spcPct val="100000"/>
              </a:lnSpc>
              <a:spcBef>
                <a:spcPts val="400"/>
              </a:spcBef>
              <a:spcAft>
                <a:spcPts val="0"/>
              </a:spcAft>
              <a:buClr>
                <a:schemeClr val="dk1"/>
              </a:buClr>
              <a:buSzPts val="2000"/>
              <a:buFont typeface="Times New Roman"/>
              <a:buChar char="–"/>
              <a:defRPr sz="2000"/>
            </a:lvl2pPr>
            <a:lvl3pPr marL="1371600" lvl="2" indent="-342900" algn="l" rtl="0">
              <a:lnSpc>
                <a:spcPct val="100000"/>
              </a:lnSpc>
              <a:spcBef>
                <a:spcPts val="360"/>
              </a:spcBef>
              <a:spcAft>
                <a:spcPts val="0"/>
              </a:spcAft>
              <a:buClr>
                <a:schemeClr val="dk1"/>
              </a:buClr>
              <a:buSzPts val="1800"/>
              <a:buFont typeface="Times New Roman"/>
              <a:buChar char="•"/>
              <a:defRPr sz="1800"/>
            </a:lvl3pPr>
            <a:lvl4pPr marL="1828800" lvl="3" indent="-330200" algn="l" rtl="0">
              <a:lnSpc>
                <a:spcPct val="100000"/>
              </a:lnSpc>
              <a:spcBef>
                <a:spcPts val="320"/>
              </a:spcBef>
              <a:spcAft>
                <a:spcPts val="0"/>
              </a:spcAft>
              <a:buClr>
                <a:schemeClr val="dk1"/>
              </a:buClr>
              <a:buSzPts val="1600"/>
              <a:buFont typeface="Times New Roman"/>
              <a:buChar char="–"/>
              <a:defRPr sz="1600"/>
            </a:lvl4pPr>
            <a:lvl5pPr marL="2286000" lvl="4" indent="-330200" algn="l" rtl="0">
              <a:lnSpc>
                <a:spcPct val="100000"/>
              </a:lnSpc>
              <a:spcBef>
                <a:spcPts val="320"/>
              </a:spcBef>
              <a:spcAft>
                <a:spcPts val="0"/>
              </a:spcAft>
              <a:buClr>
                <a:schemeClr val="dk1"/>
              </a:buClr>
              <a:buSzPts val="1600"/>
              <a:buFont typeface="Times New Roman"/>
              <a:buChar char="•"/>
              <a:defRPr sz="1600"/>
            </a:lvl5pPr>
            <a:lvl6pPr marL="2743200" lvl="5" indent="-330200" algn="l" rtl="0">
              <a:lnSpc>
                <a:spcPct val="100000"/>
              </a:lnSpc>
              <a:spcBef>
                <a:spcPts val="320"/>
              </a:spcBef>
              <a:spcAft>
                <a:spcPts val="0"/>
              </a:spcAft>
              <a:buClr>
                <a:schemeClr val="dk1"/>
              </a:buClr>
              <a:buSzPts val="1600"/>
              <a:buFont typeface="Times New Roman"/>
              <a:buChar char="•"/>
              <a:defRPr sz="1600"/>
            </a:lvl6pPr>
            <a:lvl7pPr marL="3200400" lvl="6" indent="-330200" algn="l" rtl="0">
              <a:lnSpc>
                <a:spcPct val="100000"/>
              </a:lnSpc>
              <a:spcBef>
                <a:spcPts val="320"/>
              </a:spcBef>
              <a:spcAft>
                <a:spcPts val="0"/>
              </a:spcAft>
              <a:buClr>
                <a:schemeClr val="dk1"/>
              </a:buClr>
              <a:buSzPts val="1600"/>
              <a:buFont typeface="Times New Roman"/>
              <a:buChar char="•"/>
              <a:defRPr sz="1600"/>
            </a:lvl7pPr>
            <a:lvl8pPr marL="3657600" lvl="7" indent="-330200" algn="l" rtl="0">
              <a:lnSpc>
                <a:spcPct val="100000"/>
              </a:lnSpc>
              <a:spcBef>
                <a:spcPts val="320"/>
              </a:spcBef>
              <a:spcAft>
                <a:spcPts val="0"/>
              </a:spcAft>
              <a:buClr>
                <a:schemeClr val="dk1"/>
              </a:buClr>
              <a:buSzPts val="1600"/>
              <a:buFont typeface="Times New Roman"/>
              <a:buChar char="•"/>
              <a:defRPr sz="1600"/>
            </a:lvl8pPr>
            <a:lvl9pPr marL="4114800" lvl="8" indent="-330200" algn="l" rtl="0">
              <a:lnSpc>
                <a:spcPct val="100000"/>
              </a:lnSpc>
              <a:spcBef>
                <a:spcPts val="320"/>
              </a:spcBef>
              <a:spcAft>
                <a:spcPts val="0"/>
              </a:spcAft>
              <a:buClr>
                <a:schemeClr val="dk1"/>
              </a:buClr>
              <a:buSzPts val="1600"/>
              <a:buFont typeface="Times New Roman"/>
              <a:buChar char="•"/>
              <a:defRPr sz="1600"/>
            </a:lvl9pPr>
          </a:lstStyle>
          <a:p>
            <a:endParaRPr/>
          </a:p>
        </p:txBody>
      </p:sp>
      <p:sp>
        <p:nvSpPr>
          <p:cNvPr id="151" name="Google Shape;151;p30"/>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2" name="Google Shape;152;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3"/>
        <p:cNvGrpSpPr/>
        <p:nvPr/>
      </p:nvGrpSpPr>
      <p:grpSpPr>
        <a:xfrm>
          <a:off x="0" y="0"/>
          <a:ext cx="0" cy="0"/>
          <a:chOff x="0" y="0"/>
          <a:chExt cx="0" cy="0"/>
        </a:xfrm>
      </p:grpSpPr>
      <p:sp>
        <p:nvSpPr>
          <p:cNvPr id="154" name="Google Shape;154;p31"/>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5" name="Google Shape;155;p31"/>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6" name="Google Shape;156;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
        <p:cNvGrpSpPr/>
        <p:nvPr/>
      </p:nvGrpSpPr>
      <p:grpSpPr>
        <a:xfrm>
          <a:off x="0" y="0"/>
          <a:ext cx="0" cy="0"/>
          <a:chOff x="0" y="0"/>
          <a:chExt cx="0" cy="0"/>
        </a:xfrm>
      </p:grpSpPr>
      <p:sp>
        <p:nvSpPr>
          <p:cNvPr id="158" name="Google Shape;158;p32"/>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9" name="Google Shape;159;p3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60"/>
        <p:cNvGrpSpPr/>
        <p:nvPr/>
      </p:nvGrpSpPr>
      <p:grpSpPr>
        <a:xfrm>
          <a:off x="0" y="0"/>
          <a:ext cx="0" cy="0"/>
          <a:chOff x="0" y="0"/>
          <a:chExt cx="0" cy="0"/>
        </a:xfrm>
      </p:grpSpPr>
      <p:sp>
        <p:nvSpPr>
          <p:cNvPr id="161" name="Google Shape;161;p33"/>
          <p:cNvSpPr txBox="1">
            <a:spLocks noGrp="1"/>
          </p:cNvSpPr>
          <p:nvPr>
            <p:ph type="title"/>
          </p:nvPr>
        </p:nvSpPr>
        <p:spPr>
          <a:xfrm>
            <a:off x="457200" y="204788"/>
            <a:ext cx="3008400" cy="8715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2" name="Google Shape;162;p33"/>
          <p:cNvSpPr txBox="1">
            <a:spLocks noGrp="1"/>
          </p:cNvSpPr>
          <p:nvPr>
            <p:ph type="body" idx="1"/>
          </p:nvPr>
        </p:nvSpPr>
        <p:spPr>
          <a:xfrm>
            <a:off x="3575050" y="204788"/>
            <a:ext cx="5111700" cy="4389900"/>
          </a:xfrm>
          <a:prstGeom prst="rect">
            <a:avLst/>
          </a:prstGeom>
          <a:noFill/>
          <a:ln>
            <a:noFill/>
          </a:ln>
        </p:spPr>
        <p:txBody>
          <a:bodyPr spcFirstLastPara="1" wrap="square" lIns="92075" tIns="46025" rIns="92075" bIns="46025" anchor="t" anchorCtr="0">
            <a:noAutofit/>
          </a:bodyPr>
          <a:lstStyle>
            <a:lvl1pPr marL="457200" lvl="0" indent="-431800" algn="l" rtl="0">
              <a:lnSpc>
                <a:spcPct val="100000"/>
              </a:lnSpc>
              <a:spcBef>
                <a:spcPts val="640"/>
              </a:spcBef>
              <a:spcAft>
                <a:spcPts val="0"/>
              </a:spcAft>
              <a:buClr>
                <a:schemeClr val="dk1"/>
              </a:buClr>
              <a:buSzPts val="3200"/>
              <a:buFont typeface="Times New Roman"/>
              <a:buChar char="•"/>
              <a:defRPr sz="3200"/>
            </a:lvl1pPr>
            <a:lvl2pPr marL="914400" lvl="1" indent="-406400" algn="l" rtl="0">
              <a:lnSpc>
                <a:spcPct val="100000"/>
              </a:lnSpc>
              <a:spcBef>
                <a:spcPts val="560"/>
              </a:spcBef>
              <a:spcAft>
                <a:spcPts val="0"/>
              </a:spcAft>
              <a:buClr>
                <a:schemeClr val="dk1"/>
              </a:buClr>
              <a:buSzPts val="2800"/>
              <a:buFont typeface="Times New Roman"/>
              <a:buChar char="–"/>
              <a:defRPr sz="2800"/>
            </a:lvl2pPr>
            <a:lvl3pPr marL="1371600" lvl="2" indent="-381000" algn="l" rtl="0">
              <a:lnSpc>
                <a:spcPct val="100000"/>
              </a:lnSpc>
              <a:spcBef>
                <a:spcPts val="480"/>
              </a:spcBef>
              <a:spcAft>
                <a:spcPts val="0"/>
              </a:spcAft>
              <a:buClr>
                <a:schemeClr val="dk1"/>
              </a:buClr>
              <a:buSzPts val="2400"/>
              <a:buFont typeface="Times New Roman"/>
              <a:buChar char="•"/>
              <a:defRPr sz="2400"/>
            </a:lvl3pPr>
            <a:lvl4pPr marL="1828800" lvl="3" indent="-355600" algn="l" rtl="0">
              <a:lnSpc>
                <a:spcPct val="100000"/>
              </a:lnSpc>
              <a:spcBef>
                <a:spcPts val="400"/>
              </a:spcBef>
              <a:spcAft>
                <a:spcPts val="0"/>
              </a:spcAft>
              <a:buClr>
                <a:schemeClr val="dk1"/>
              </a:buClr>
              <a:buSzPts val="2000"/>
              <a:buFont typeface="Times New Roman"/>
              <a:buChar char="–"/>
              <a:defRPr sz="2000"/>
            </a:lvl4pPr>
            <a:lvl5pPr marL="2286000" lvl="4" indent="-355600" algn="l" rtl="0">
              <a:lnSpc>
                <a:spcPct val="100000"/>
              </a:lnSpc>
              <a:spcBef>
                <a:spcPts val="400"/>
              </a:spcBef>
              <a:spcAft>
                <a:spcPts val="0"/>
              </a:spcAft>
              <a:buClr>
                <a:schemeClr val="dk1"/>
              </a:buClr>
              <a:buSzPts val="2000"/>
              <a:buFont typeface="Times New Roman"/>
              <a:buChar char="•"/>
              <a:defRPr sz="2000"/>
            </a:lvl5pPr>
            <a:lvl6pPr marL="2743200" lvl="5" indent="-355600" algn="l" rtl="0">
              <a:lnSpc>
                <a:spcPct val="100000"/>
              </a:lnSpc>
              <a:spcBef>
                <a:spcPts val="400"/>
              </a:spcBef>
              <a:spcAft>
                <a:spcPts val="0"/>
              </a:spcAft>
              <a:buClr>
                <a:schemeClr val="dk1"/>
              </a:buClr>
              <a:buSzPts val="2000"/>
              <a:buFont typeface="Times New Roman"/>
              <a:buChar char="•"/>
              <a:defRPr sz="2000"/>
            </a:lvl6pPr>
            <a:lvl7pPr marL="3200400" lvl="6" indent="-355600" algn="l" rtl="0">
              <a:lnSpc>
                <a:spcPct val="100000"/>
              </a:lnSpc>
              <a:spcBef>
                <a:spcPts val="400"/>
              </a:spcBef>
              <a:spcAft>
                <a:spcPts val="0"/>
              </a:spcAft>
              <a:buClr>
                <a:schemeClr val="dk1"/>
              </a:buClr>
              <a:buSzPts val="2000"/>
              <a:buFont typeface="Times New Roman"/>
              <a:buChar char="•"/>
              <a:defRPr sz="2000"/>
            </a:lvl7pPr>
            <a:lvl8pPr marL="3657600" lvl="7" indent="-355600" algn="l" rtl="0">
              <a:lnSpc>
                <a:spcPct val="100000"/>
              </a:lnSpc>
              <a:spcBef>
                <a:spcPts val="400"/>
              </a:spcBef>
              <a:spcAft>
                <a:spcPts val="0"/>
              </a:spcAft>
              <a:buClr>
                <a:schemeClr val="dk1"/>
              </a:buClr>
              <a:buSzPts val="2000"/>
              <a:buFont typeface="Times New Roman"/>
              <a:buChar char="•"/>
              <a:defRPr sz="2000"/>
            </a:lvl8pPr>
            <a:lvl9pPr marL="4114800" lvl="8" indent="-355600" algn="l" rtl="0">
              <a:lnSpc>
                <a:spcPct val="100000"/>
              </a:lnSpc>
              <a:spcBef>
                <a:spcPts val="400"/>
              </a:spcBef>
              <a:spcAft>
                <a:spcPts val="0"/>
              </a:spcAft>
              <a:buClr>
                <a:schemeClr val="dk1"/>
              </a:buClr>
              <a:buSzPts val="2000"/>
              <a:buFont typeface="Times New Roman"/>
              <a:buChar char="•"/>
              <a:defRPr sz="2000"/>
            </a:lvl9pPr>
          </a:lstStyle>
          <a:p>
            <a:endParaRPr/>
          </a:p>
        </p:txBody>
      </p:sp>
      <p:sp>
        <p:nvSpPr>
          <p:cNvPr id="163" name="Google Shape;163;p33"/>
          <p:cNvSpPr txBox="1">
            <a:spLocks noGrp="1"/>
          </p:cNvSpPr>
          <p:nvPr>
            <p:ph type="body" idx="2"/>
          </p:nvPr>
        </p:nvSpPr>
        <p:spPr>
          <a:xfrm>
            <a:off x="457200" y="1076325"/>
            <a:ext cx="3008400" cy="35184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164" name="Google Shape;164;p33"/>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65" name="Google Shape;165;p3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6"/>
        <p:cNvGrpSpPr/>
        <p:nvPr/>
      </p:nvGrpSpPr>
      <p:grpSpPr>
        <a:xfrm>
          <a:off x="0" y="0"/>
          <a:ext cx="0" cy="0"/>
          <a:chOff x="0" y="0"/>
          <a:chExt cx="0" cy="0"/>
        </a:xfrm>
      </p:grpSpPr>
      <p:sp>
        <p:nvSpPr>
          <p:cNvPr id="167" name="Google Shape;167;p34"/>
          <p:cNvSpPr txBox="1">
            <a:spLocks noGrp="1"/>
          </p:cNvSpPr>
          <p:nvPr>
            <p:ph type="title"/>
          </p:nvPr>
        </p:nvSpPr>
        <p:spPr>
          <a:xfrm>
            <a:off x="1792288" y="3600450"/>
            <a:ext cx="5486400" cy="425100"/>
          </a:xfrm>
          <a:prstGeom prst="rect">
            <a:avLst/>
          </a:prstGeom>
          <a:noFill/>
          <a:ln>
            <a:noFill/>
          </a:ln>
        </p:spPr>
        <p:txBody>
          <a:bodyPr spcFirstLastPara="1" wrap="square" lIns="92075" tIns="46025" rIns="92075" bIns="46025" anchor="b" anchorCtr="0">
            <a:noAutofit/>
          </a:bodyPr>
          <a:lstStyle>
            <a:lvl1pPr lvl="0" algn="l" rtl="0">
              <a:lnSpc>
                <a:spcPct val="100000"/>
              </a:lnSpc>
              <a:spcBef>
                <a:spcPts val="0"/>
              </a:spcBef>
              <a:spcAft>
                <a:spcPts val="0"/>
              </a:spcAft>
              <a:buSzPts val="1400"/>
              <a:buNone/>
              <a:defRPr sz="2000" b="1"/>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68" name="Google Shape;168;p34"/>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69" name="Google Shape;169;p34"/>
          <p:cNvSpPr txBox="1">
            <a:spLocks noGrp="1"/>
          </p:cNvSpPr>
          <p:nvPr>
            <p:ph type="body" idx="1"/>
          </p:nvPr>
        </p:nvSpPr>
        <p:spPr>
          <a:xfrm>
            <a:off x="1792288" y="4025503"/>
            <a:ext cx="5486400" cy="603600"/>
          </a:xfrm>
          <a:prstGeom prst="rect">
            <a:avLst/>
          </a:prstGeom>
          <a:noFill/>
          <a:ln>
            <a:noFill/>
          </a:ln>
        </p:spPr>
        <p:txBody>
          <a:bodyPr spcFirstLastPara="1" wrap="square" lIns="92075" tIns="46025" rIns="92075" bIns="46025" anchor="t" anchorCtr="0">
            <a:noAutofit/>
          </a:bodyPr>
          <a:lstStyle>
            <a:lvl1pPr marL="457200" lvl="0" indent="-228600" algn="l" rtl="0">
              <a:lnSpc>
                <a:spcPct val="100000"/>
              </a:lnSpc>
              <a:spcBef>
                <a:spcPts val="280"/>
              </a:spcBef>
              <a:spcAft>
                <a:spcPts val="0"/>
              </a:spcAft>
              <a:buClr>
                <a:schemeClr val="dk1"/>
              </a:buClr>
              <a:buSzPts val="1400"/>
              <a:buFont typeface="Times New Roman"/>
              <a:buNone/>
              <a:defRPr sz="1400"/>
            </a:lvl1pPr>
            <a:lvl2pPr marL="914400" lvl="1" indent="-228600" algn="l" rtl="0">
              <a:lnSpc>
                <a:spcPct val="100000"/>
              </a:lnSpc>
              <a:spcBef>
                <a:spcPts val="240"/>
              </a:spcBef>
              <a:spcAft>
                <a:spcPts val="0"/>
              </a:spcAft>
              <a:buClr>
                <a:schemeClr val="dk1"/>
              </a:buClr>
              <a:buSzPts val="1200"/>
              <a:buFont typeface="Times New Roman"/>
              <a:buNone/>
              <a:defRPr sz="1200"/>
            </a:lvl2pPr>
            <a:lvl3pPr marL="1371600" lvl="2" indent="-228600" algn="l" rtl="0">
              <a:lnSpc>
                <a:spcPct val="100000"/>
              </a:lnSpc>
              <a:spcBef>
                <a:spcPts val="200"/>
              </a:spcBef>
              <a:spcAft>
                <a:spcPts val="0"/>
              </a:spcAft>
              <a:buClr>
                <a:schemeClr val="dk1"/>
              </a:buClr>
              <a:buSzPts val="1000"/>
              <a:buFont typeface="Times New Roman"/>
              <a:buNone/>
              <a:defRPr sz="1000"/>
            </a:lvl3pPr>
            <a:lvl4pPr marL="1828800" lvl="3" indent="-228600" algn="l" rtl="0">
              <a:lnSpc>
                <a:spcPct val="100000"/>
              </a:lnSpc>
              <a:spcBef>
                <a:spcPts val="180"/>
              </a:spcBef>
              <a:spcAft>
                <a:spcPts val="0"/>
              </a:spcAft>
              <a:buClr>
                <a:schemeClr val="dk1"/>
              </a:buClr>
              <a:buSzPts val="900"/>
              <a:buFont typeface="Times New Roman"/>
              <a:buNone/>
              <a:defRPr sz="900"/>
            </a:lvl4pPr>
            <a:lvl5pPr marL="2286000" lvl="4" indent="-228600" algn="l" rtl="0">
              <a:lnSpc>
                <a:spcPct val="100000"/>
              </a:lnSpc>
              <a:spcBef>
                <a:spcPts val="180"/>
              </a:spcBef>
              <a:spcAft>
                <a:spcPts val="0"/>
              </a:spcAft>
              <a:buClr>
                <a:schemeClr val="dk1"/>
              </a:buClr>
              <a:buSzPts val="900"/>
              <a:buFont typeface="Times New Roman"/>
              <a:buNone/>
              <a:defRPr sz="900"/>
            </a:lvl5pPr>
            <a:lvl6pPr marL="2743200" lvl="5" indent="-228600" algn="l" rtl="0">
              <a:lnSpc>
                <a:spcPct val="100000"/>
              </a:lnSpc>
              <a:spcBef>
                <a:spcPts val="180"/>
              </a:spcBef>
              <a:spcAft>
                <a:spcPts val="0"/>
              </a:spcAft>
              <a:buClr>
                <a:schemeClr val="dk1"/>
              </a:buClr>
              <a:buSzPts val="900"/>
              <a:buFont typeface="Times New Roman"/>
              <a:buNone/>
              <a:defRPr sz="900"/>
            </a:lvl6pPr>
            <a:lvl7pPr marL="3200400" lvl="6" indent="-228600" algn="l" rtl="0">
              <a:lnSpc>
                <a:spcPct val="100000"/>
              </a:lnSpc>
              <a:spcBef>
                <a:spcPts val="180"/>
              </a:spcBef>
              <a:spcAft>
                <a:spcPts val="0"/>
              </a:spcAft>
              <a:buClr>
                <a:schemeClr val="dk1"/>
              </a:buClr>
              <a:buSzPts val="900"/>
              <a:buFont typeface="Times New Roman"/>
              <a:buNone/>
              <a:defRPr sz="900"/>
            </a:lvl7pPr>
            <a:lvl8pPr marL="3657600" lvl="7" indent="-228600" algn="l" rtl="0">
              <a:lnSpc>
                <a:spcPct val="100000"/>
              </a:lnSpc>
              <a:spcBef>
                <a:spcPts val="180"/>
              </a:spcBef>
              <a:spcAft>
                <a:spcPts val="0"/>
              </a:spcAft>
              <a:buClr>
                <a:schemeClr val="dk1"/>
              </a:buClr>
              <a:buSzPts val="900"/>
              <a:buFont typeface="Times New Roman"/>
              <a:buNone/>
              <a:defRPr sz="900"/>
            </a:lvl8pPr>
            <a:lvl9pPr marL="4114800" lvl="8" indent="-228600" algn="l" rtl="0">
              <a:lnSpc>
                <a:spcPct val="100000"/>
              </a:lnSpc>
              <a:spcBef>
                <a:spcPts val="180"/>
              </a:spcBef>
              <a:spcAft>
                <a:spcPts val="0"/>
              </a:spcAft>
              <a:buClr>
                <a:schemeClr val="dk1"/>
              </a:buClr>
              <a:buSzPts val="900"/>
              <a:buFont typeface="Times New Roman"/>
              <a:buNone/>
              <a:defRPr sz="900"/>
            </a:lvl9pPr>
          </a:lstStyle>
          <a:p>
            <a:endParaRPr/>
          </a:p>
        </p:txBody>
      </p:sp>
      <p:sp>
        <p:nvSpPr>
          <p:cNvPr id="170" name="Google Shape;170;p34"/>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1" name="Google Shape;171;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72"/>
        <p:cNvGrpSpPr/>
        <p:nvPr/>
      </p:nvGrpSpPr>
      <p:grpSpPr>
        <a:xfrm>
          <a:off x="0" y="0"/>
          <a:ext cx="0" cy="0"/>
          <a:chOff x="0" y="0"/>
          <a:chExt cx="0" cy="0"/>
        </a:xfrm>
      </p:grpSpPr>
      <p:sp>
        <p:nvSpPr>
          <p:cNvPr id="173" name="Google Shape;173;p3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4" name="Google Shape;174;p35"/>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75" name="Google Shape;175;p3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6" name="Google Shape;176;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7"/>
        <p:cNvGrpSpPr/>
        <p:nvPr/>
      </p:nvGrpSpPr>
      <p:grpSpPr>
        <a:xfrm>
          <a:off x="0" y="0"/>
          <a:ext cx="0" cy="0"/>
          <a:chOff x="0" y="0"/>
          <a:chExt cx="0" cy="0"/>
        </a:xfrm>
      </p:grpSpPr>
      <p:sp>
        <p:nvSpPr>
          <p:cNvPr id="178" name="Google Shape;178;p36"/>
          <p:cNvSpPr txBox="1">
            <a:spLocks noGrp="1"/>
          </p:cNvSpPr>
          <p:nvPr>
            <p:ph type="title"/>
          </p:nvPr>
        </p:nvSpPr>
        <p:spPr>
          <a:xfrm rot="5400000">
            <a:off x="5457750" y="1571700"/>
            <a:ext cx="4057800" cy="1943100"/>
          </a:xfrm>
          <a:prstGeom prst="rect">
            <a:avLst/>
          </a:prstGeom>
          <a:noFill/>
          <a:ln>
            <a:noFill/>
          </a:ln>
        </p:spPr>
        <p:txBody>
          <a:bodyPr spcFirstLastPara="1" wrap="square" lIns="92075" tIns="46025" rIns="92075" bIns="460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79" name="Google Shape;179;p36"/>
          <p:cNvSpPr txBox="1">
            <a:spLocks noGrp="1"/>
          </p:cNvSpPr>
          <p:nvPr>
            <p:ph type="body" idx="1"/>
          </p:nvPr>
        </p:nvSpPr>
        <p:spPr>
          <a:xfrm rot="5400000">
            <a:off x="1495350" y="-295200"/>
            <a:ext cx="4057800" cy="5676900"/>
          </a:xfrm>
          <a:prstGeom prst="rect">
            <a:avLst/>
          </a:prstGeom>
          <a:noFill/>
          <a:ln>
            <a:noFill/>
          </a:ln>
        </p:spPr>
        <p:txBody>
          <a:bodyPr spcFirstLastPara="1" wrap="square" lIns="92075" tIns="46025" rIns="92075" bIns="46025" anchor="t" anchorCtr="0">
            <a:noAutofit/>
          </a:bodyPr>
          <a:lstStyle>
            <a:lvl1pPr marL="457200" lvl="0" indent="-342900" algn="l" rtl="0">
              <a:lnSpc>
                <a:spcPct val="100000"/>
              </a:lnSpc>
              <a:spcBef>
                <a:spcPts val="360"/>
              </a:spcBef>
              <a:spcAft>
                <a:spcPts val="0"/>
              </a:spcAft>
              <a:buClr>
                <a:schemeClr val="dk1"/>
              </a:buClr>
              <a:buSzPts val="1800"/>
              <a:buChar char="•"/>
              <a:defRPr/>
            </a:lvl1pPr>
            <a:lvl2pPr marL="914400" lvl="1" indent="-342900" algn="l" rtl="0">
              <a:lnSpc>
                <a:spcPct val="100000"/>
              </a:lnSpc>
              <a:spcBef>
                <a:spcPts val="360"/>
              </a:spcBef>
              <a:spcAft>
                <a:spcPts val="0"/>
              </a:spcAft>
              <a:buClr>
                <a:schemeClr val="dk1"/>
              </a:buClr>
              <a:buSzPts val="1800"/>
              <a:buChar char="–"/>
              <a:defRPr/>
            </a:lvl2pPr>
            <a:lvl3pPr marL="1371600" lvl="2" indent="-342900" algn="l" rtl="0">
              <a:lnSpc>
                <a:spcPct val="100000"/>
              </a:lnSpc>
              <a:spcBef>
                <a:spcPts val="360"/>
              </a:spcBef>
              <a:spcAft>
                <a:spcPts val="0"/>
              </a:spcAft>
              <a:buClr>
                <a:schemeClr val="dk1"/>
              </a:buClr>
              <a:buSzPts val="1800"/>
              <a:buChar char="•"/>
              <a:defRPr/>
            </a:lvl3pPr>
            <a:lvl4pPr marL="1828800" lvl="3" indent="-342900" algn="l" rtl="0">
              <a:lnSpc>
                <a:spcPct val="100000"/>
              </a:lnSpc>
              <a:spcBef>
                <a:spcPts val="360"/>
              </a:spcBef>
              <a:spcAft>
                <a:spcPts val="0"/>
              </a:spcAft>
              <a:buClr>
                <a:schemeClr val="dk1"/>
              </a:buClr>
              <a:buSzPts val="1800"/>
              <a:buChar char="–"/>
              <a:defRPr/>
            </a:lvl4pPr>
            <a:lvl5pPr marL="2286000" lvl="4" indent="-342900" algn="l" rtl="0">
              <a:lnSpc>
                <a:spcPct val="100000"/>
              </a:lnSpc>
              <a:spcBef>
                <a:spcPts val="360"/>
              </a:spcBef>
              <a:spcAft>
                <a:spcPts val="0"/>
              </a:spcAft>
              <a:buClr>
                <a:schemeClr val="dk1"/>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180" name="Google Shape;180;p36"/>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1" name="Google Shape;181;p36"/>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cxnSp>
        <p:nvCxnSpPr>
          <p:cNvPr id="55" name="Google Shape;55;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6" name="Google Shape;56;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Submission</a:t>
            </a:r>
            <a:endParaRPr/>
          </a:p>
        </p:txBody>
      </p:sp>
      <p:cxnSp>
        <p:nvCxnSpPr>
          <p:cNvPr id="57" name="Google Shape;57;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117" name="Google Shape;117;p25"/>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118" name="Google Shape;118;p25"/>
          <p:cNvSpPr txBox="1">
            <a:spLocks noGrp="1"/>
          </p:cNvSpPr>
          <p:nvPr>
            <p:ph type="dt" idx="10"/>
          </p:nvPr>
        </p:nvSpPr>
        <p:spPr>
          <a:xfrm>
            <a:off x="696913" y="249451"/>
            <a:ext cx="1224600" cy="207600"/>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9" name="Google Shape;119;p2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120" name="Google Shape;120;p25"/>
          <p:cNvSpPr/>
          <p:nvPr/>
        </p:nvSpPr>
        <p:spPr>
          <a:xfrm>
            <a:off x="5129148" y="248260"/>
            <a:ext cx="3282900" cy="207600"/>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dirty="0">
                <a:solidFill>
                  <a:schemeClr val="dk1"/>
                </a:solidFill>
                <a:latin typeface="Times New Roman"/>
                <a:ea typeface="Times New Roman"/>
                <a:cs typeface="Times New Roman"/>
                <a:sym typeface="Times New Roman"/>
              </a:rPr>
              <a:t>doc.: IEEE </a:t>
            </a:r>
            <a:r>
              <a:rPr lang="en" sz="1800" b="1" i="0" u="none" strike="noStrike" cap="none" dirty="0" smtClean="0">
                <a:solidFill>
                  <a:schemeClr val="dk1"/>
                </a:solidFill>
                <a:latin typeface="Times New Roman"/>
                <a:ea typeface="Times New Roman"/>
                <a:cs typeface="Times New Roman"/>
                <a:sym typeface="Times New Roman"/>
              </a:rPr>
              <a:t>802.11-</a:t>
            </a:r>
            <a:r>
              <a:rPr lang="en" sz="1800" b="1" dirty="0" smtClean="0">
                <a:solidFill>
                  <a:schemeClr val="dk1"/>
                </a:solidFill>
                <a:latin typeface="Times New Roman"/>
                <a:ea typeface="Times New Roman"/>
                <a:cs typeface="Times New Roman"/>
                <a:sym typeface="Times New Roman"/>
              </a:rPr>
              <a:t>23</a:t>
            </a:r>
            <a:r>
              <a:rPr lang="en" sz="1800" b="1" i="0" u="none" strike="noStrike" cap="none" dirty="0" smtClean="0">
                <a:solidFill>
                  <a:schemeClr val="dk1"/>
                </a:solidFill>
                <a:latin typeface="Times New Roman"/>
                <a:ea typeface="Times New Roman"/>
                <a:cs typeface="Times New Roman"/>
                <a:sym typeface="Times New Roman"/>
              </a:rPr>
              <a:t>/</a:t>
            </a:r>
            <a:r>
              <a:rPr lang="en" sz="1800" b="1" dirty="0" smtClean="0">
                <a:solidFill>
                  <a:schemeClr val="dk1"/>
                </a:solidFill>
                <a:latin typeface="Times New Roman"/>
                <a:ea typeface="Times New Roman"/>
                <a:cs typeface="Times New Roman"/>
                <a:sym typeface="Times New Roman"/>
              </a:rPr>
              <a:t>2023r1</a:t>
            </a:r>
            <a:endParaRPr sz="1800" b="1" i="0" u="none" strike="noStrike" cap="none" dirty="0">
              <a:solidFill>
                <a:schemeClr val="dk1"/>
              </a:solidFill>
              <a:latin typeface="Times New Roman"/>
              <a:ea typeface="Times New Roman"/>
              <a:cs typeface="Times New Roman"/>
              <a:sym typeface="Times New Roman"/>
            </a:endParaRPr>
          </a:p>
        </p:txBody>
      </p:sp>
      <p:cxnSp>
        <p:nvCxnSpPr>
          <p:cNvPr id="121" name="Google Shape;121;p25"/>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122" name="Google Shape;122;p25"/>
          <p:cNvSpPr/>
          <p:nvPr/>
        </p:nvSpPr>
        <p:spPr>
          <a:xfrm>
            <a:off x="685800" y="4856560"/>
            <a:ext cx="718200" cy="138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123" name="Google Shape;123;p25"/>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a:spLocks noGrp="1"/>
          </p:cNvSpPr>
          <p:nvPr>
            <p:ph type="title"/>
          </p:nvPr>
        </p:nvSpPr>
        <p:spPr>
          <a:xfrm>
            <a:off x="685800" y="668013"/>
            <a:ext cx="7772400" cy="8157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Clr>
                <a:schemeClr val="dk1"/>
              </a:buClr>
              <a:buFont typeface="Arial"/>
              <a:buNone/>
            </a:pPr>
            <a:r>
              <a:rPr lang="en">
                <a:solidFill>
                  <a:schemeClr val="dk1"/>
                </a:solidFill>
              </a:rPr>
              <a:t>Further discussion on Non-primary Channel Access</a:t>
            </a:r>
            <a:endParaRPr/>
          </a:p>
        </p:txBody>
      </p:sp>
      <p:sp>
        <p:nvSpPr>
          <p:cNvPr id="191" name="Google Shape;191;p37"/>
          <p:cNvSpPr txBox="1">
            <a:spLocks noGrp="1"/>
          </p:cNvSpPr>
          <p:nvPr>
            <p:ph type="body" idx="4294967295"/>
          </p:nvPr>
        </p:nvSpPr>
        <p:spPr>
          <a:xfrm>
            <a:off x="685799" y="1694702"/>
            <a:ext cx="7772400" cy="28590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2023-11-14</a:t>
            </a:r>
            <a:endParaRPr sz="2000" b="0"/>
          </a:p>
        </p:txBody>
      </p:sp>
      <p:sp>
        <p:nvSpPr>
          <p:cNvPr id="192" name="Google Shape;192;p37"/>
          <p:cNvSpPr txBox="1">
            <a:spLocks noGrp="1"/>
          </p:cNvSpPr>
          <p:nvPr>
            <p:ph type="dt" idx="10"/>
          </p:nvPr>
        </p:nvSpPr>
        <p:spPr>
          <a:xfrm>
            <a:off x="696929" y="249450"/>
            <a:ext cx="16221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dirty="0"/>
              <a:t>November 2023</a:t>
            </a:r>
            <a:endParaRPr dirty="0"/>
          </a:p>
        </p:txBody>
      </p:sp>
      <p:sp>
        <p:nvSpPr>
          <p:cNvPr id="193" name="Google Shape;193;p37"/>
          <p:cNvSpPr/>
          <p:nvPr/>
        </p:nvSpPr>
        <p:spPr>
          <a:xfrm>
            <a:off x="718260" y="2019547"/>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94" name="Google Shape;194;p37"/>
          <p:cNvGraphicFramePr/>
          <p:nvPr/>
        </p:nvGraphicFramePr>
        <p:xfrm>
          <a:off x="718260" y="2390473"/>
          <a:ext cx="7162500" cy="1309935"/>
        </p:xfrm>
        <a:graphic>
          <a:graphicData uri="http://schemas.openxmlformats.org/drawingml/2006/table">
            <a:tbl>
              <a:tblPr>
                <a:noFill/>
                <a:tableStyleId>{F98CCC99-28E6-4F59-9943-555AC48609D3}</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6"/>
          <p:cNvSpPr txBox="1">
            <a:spLocks noGrp="1"/>
          </p:cNvSpPr>
          <p:nvPr>
            <p:ph type="title"/>
          </p:nvPr>
        </p:nvSpPr>
        <p:spPr>
          <a:xfrm>
            <a:off x="348350" y="4628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(1)</a:t>
            </a:r>
            <a:endParaRPr sz="2100"/>
          </a:p>
        </p:txBody>
      </p:sp>
      <p:sp>
        <p:nvSpPr>
          <p:cNvPr id="256" name="Google Shape;256;p4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graphicFrame>
        <p:nvGraphicFramePr>
          <p:cNvPr id="257" name="Google Shape;257;p46"/>
          <p:cNvGraphicFramePr/>
          <p:nvPr/>
        </p:nvGraphicFramePr>
        <p:xfrm>
          <a:off x="223863" y="1112630"/>
          <a:ext cx="8612725" cy="3444650"/>
        </p:xfrm>
        <a:graphic>
          <a:graphicData uri="http://schemas.openxmlformats.org/drawingml/2006/table">
            <a:tbl>
              <a:tblPr>
                <a:noFill/>
                <a:tableStyleId>{5FBAB811-2C98-40E8-914C-690A1158C050}</a:tableStyleId>
              </a:tblPr>
              <a:tblGrid>
                <a:gridCol w="247325">
                  <a:extLst>
                    <a:ext uri="{9D8B030D-6E8A-4147-A177-3AD203B41FA5}">
                      <a16:colId xmlns:a16="http://schemas.microsoft.com/office/drawing/2014/main" val="20000"/>
                    </a:ext>
                  </a:extLst>
                </a:gridCol>
                <a:gridCol w="1970875">
                  <a:extLst>
                    <a:ext uri="{9D8B030D-6E8A-4147-A177-3AD203B41FA5}">
                      <a16:colId xmlns:a16="http://schemas.microsoft.com/office/drawing/2014/main" val="20001"/>
                    </a:ext>
                  </a:extLst>
                </a:gridCol>
                <a:gridCol w="2034725">
                  <a:extLst>
                    <a:ext uri="{9D8B030D-6E8A-4147-A177-3AD203B41FA5}">
                      <a16:colId xmlns:a16="http://schemas.microsoft.com/office/drawing/2014/main" val="20002"/>
                    </a:ext>
                  </a:extLst>
                </a:gridCol>
                <a:gridCol w="2159550">
                  <a:extLst>
                    <a:ext uri="{9D8B030D-6E8A-4147-A177-3AD203B41FA5}">
                      <a16:colId xmlns:a16="http://schemas.microsoft.com/office/drawing/2014/main" val="20003"/>
                    </a:ext>
                  </a:extLst>
                </a:gridCol>
                <a:gridCol w="2200250">
                  <a:extLst>
                    <a:ext uri="{9D8B030D-6E8A-4147-A177-3AD203B41FA5}">
                      <a16:colId xmlns:a16="http://schemas.microsoft.com/office/drawing/2014/main" val="20004"/>
                    </a:ext>
                  </a:extLst>
                </a:gridCol>
              </a:tblGrid>
              <a:tr h="645875">
                <a:tc>
                  <a:txBody>
                    <a:bodyPr/>
                    <a:lstStyle/>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sz="1100" b="1"/>
                    </a:p>
                    <a:p>
                      <a:pPr marL="0" lvl="0" indent="0" algn="ctr" rtl="0">
                        <a:spcBef>
                          <a:spcPts val="0"/>
                        </a:spcBef>
                        <a:spcAft>
                          <a:spcPts val="0"/>
                        </a:spcAft>
                        <a:buClr>
                          <a:schemeClr val="dk1"/>
                        </a:buClr>
                        <a:buSzPts val="1100"/>
                        <a:buFont typeface="Arial"/>
                        <a:buNone/>
                      </a:pPr>
                      <a:r>
                        <a:rPr lang="en" sz="1100" b="1"/>
                        <a:t>Capability type</a:t>
                      </a:r>
                      <a:endParaRPr sz="1100" b="1">
                        <a:solidFill>
                          <a:schemeClr val="dk1"/>
                        </a:solidFill>
                      </a:endParaRPr>
                    </a:p>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76450">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Complexity</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Preamble Decode (PD) on multiple anchor channels. This involves LTF-STF detection in parallel followed by switching of the decoder</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PD as well as Energy Detection (ED) on only 1 channel at any time which makes it the simplest</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PD on only one channel at a time but ED on multiple channels which is not as complex as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45875">
                <a:tc>
                  <a:txBody>
                    <a:bodyPr/>
                    <a:lstStyle/>
                    <a:p>
                      <a:pPr marL="0" lvl="0" indent="0" algn="ctr" rtl="0">
                        <a:spcBef>
                          <a:spcPts val="0"/>
                        </a:spcBef>
                        <a:spcAft>
                          <a:spcPts val="0"/>
                        </a:spcAft>
                        <a:buNone/>
                      </a:pPr>
                      <a:r>
                        <a:rPr lang="en" sz="1100" b="1">
                          <a:solidFill>
                            <a:schemeClr val="dk1"/>
                          </a:solidFill>
                        </a:rPr>
                        <a:t>2</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Predictability</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Missed preambles can lead to corner cases. However ED is as good as Type 2+</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ED is more predictable, though it can only be done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ED is more predictable, though it can only be done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76450">
                <a:tc>
                  <a:txBody>
                    <a:bodyPr/>
                    <a:lstStyle/>
                    <a:p>
                      <a:pPr marL="0" lvl="0" indent="0" algn="ctr" rtl="0">
                        <a:spcBef>
                          <a:spcPts val="0"/>
                        </a:spcBef>
                        <a:spcAft>
                          <a:spcPts val="0"/>
                        </a:spcAft>
                        <a:buNone/>
                      </a:pPr>
                      <a:r>
                        <a:rPr lang="en" sz="1100" b="1">
                          <a:solidFill>
                            <a:schemeClr val="dk1"/>
                          </a:solidFill>
                        </a:rPr>
                        <a:t>3</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Fairness to legacy devices and OBSS</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Fair, as CCA ED+PD is likely to use the same thresholds as legacy or OBSS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sz="1100"/>
                        <a:t>Fair, as CCA ED+PD is likely to use the same threshold as legacy or OBSS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Fairness can be questioned, as CCA on the remaining anchor channels use ED-only, which is expected to be at a higher threshold than PD</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7"/>
          <p:cNvSpPr txBox="1">
            <a:spLocks noGrp="1"/>
          </p:cNvSpPr>
          <p:nvPr>
            <p:ph type="title"/>
          </p:nvPr>
        </p:nvSpPr>
        <p:spPr>
          <a:xfrm>
            <a:off x="348350" y="4628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(1)</a:t>
            </a:r>
            <a:endParaRPr sz="2100"/>
          </a:p>
        </p:txBody>
      </p:sp>
      <p:sp>
        <p:nvSpPr>
          <p:cNvPr id="263" name="Google Shape;263;p4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graphicFrame>
        <p:nvGraphicFramePr>
          <p:cNvPr id="264" name="Google Shape;264;p47"/>
          <p:cNvGraphicFramePr/>
          <p:nvPr/>
        </p:nvGraphicFramePr>
        <p:xfrm>
          <a:off x="223863" y="975417"/>
          <a:ext cx="8577025" cy="3676250"/>
        </p:xfrm>
        <a:graphic>
          <a:graphicData uri="http://schemas.openxmlformats.org/drawingml/2006/table">
            <a:tbl>
              <a:tblPr>
                <a:noFill/>
                <a:tableStyleId>{5FBAB811-2C98-40E8-914C-690A1158C050}</a:tableStyleId>
              </a:tblPr>
              <a:tblGrid>
                <a:gridCol w="246300">
                  <a:extLst>
                    <a:ext uri="{9D8B030D-6E8A-4147-A177-3AD203B41FA5}">
                      <a16:colId xmlns:a16="http://schemas.microsoft.com/office/drawing/2014/main" val="20000"/>
                    </a:ext>
                  </a:extLst>
                </a:gridCol>
                <a:gridCol w="1962700">
                  <a:extLst>
                    <a:ext uri="{9D8B030D-6E8A-4147-A177-3AD203B41FA5}">
                      <a16:colId xmlns:a16="http://schemas.microsoft.com/office/drawing/2014/main" val="20001"/>
                    </a:ext>
                  </a:extLst>
                </a:gridCol>
                <a:gridCol w="2026300">
                  <a:extLst>
                    <a:ext uri="{9D8B030D-6E8A-4147-A177-3AD203B41FA5}">
                      <a16:colId xmlns:a16="http://schemas.microsoft.com/office/drawing/2014/main" val="20002"/>
                    </a:ext>
                  </a:extLst>
                </a:gridCol>
                <a:gridCol w="2150600">
                  <a:extLst>
                    <a:ext uri="{9D8B030D-6E8A-4147-A177-3AD203B41FA5}">
                      <a16:colId xmlns:a16="http://schemas.microsoft.com/office/drawing/2014/main" val="20003"/>
                    </a:ext>
                  </a:extLst>
                </a:gridCol>
                <a:gridCol w="2191125">
                  <a:extLst>
                    <a:ext uri="{9D8B030D-6E8A-4147-A177-3AD203B41FA5}">
                      <a16:colId xmlns:a16="http://schemas.microsoft.com/office/drawing/2014/main" val="20004"/>
                    </a:ext>
                  </a:extLst>
                </a:gridCol>
              </a:tblGrid>
              <a:tr h="1372475">
                <a:tc>
                  <a:txBody>
                    <a:bodyPr/>
                    <a:lstStyle/>
                    <a:p>
                      <a:pPr marL="0" lvl="0" indent="0" algn="ctr" rtl="0">
                        <a:spcBef>
                          <a:spcPts val="0"/>
                        </a:spcBef>
                        <a:spcAft>
                          <a:spcPts val="0"/>
                        </a:spcAft>
                        <a:buNone/>
                      </a:pPr>
                      <a:r>
                        <a:rPr lang="en" sz="1100" b="1">
                          <a:solidFill>
                            <a:schemeClr val="dk1"/>
                          </a:solidFill>
                        </a:rPr>
                        <a:t>4</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 Flexibility of the transmitter to use any available channel among the remaining anchor channels (when the current anchor channel is busy)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Present; as a Type 1 transmitter can do CCA on multiple anchor channels and a Type 1 receiver can detect PPDUs on multiple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Absent, as access occurs 1 channel at a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Absent, as Type 2+ receiver can detect PPDUs only 1 channel at a time. </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303775">
                <a:tc>
                  <a:txBody>
                    <a:bodyPr/>
                    <a:lstStyle/>
                    <a:p>
                      <a:pPr marL="0" lvl="0" indent="0" algn="ctr" rtl="0">
                        <a:spcBef>
                          <a:spcPts val="0"/>
                        </a:spcBef>
                        <a:spcAft>
                          <a:spcPts val="0"/>
                        </a:spcAft>
                        <a:buNone/>
                      </a:pPr>
                      <a:endParaRPr sz="12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gridSpan="4">
                  <a:txBody>
                    <a:bodyPr/>
                    <a:lstStyle/>
                    <a:p>
                      <a:pPr marL="0" lvl="0" indent="0" algn="l" rtl="0">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For example, if one assumes the following: a) 3 non-primary anchor channels i.e. a total of 4 anchor channels b) p is the probability of accessing any anchor channel and c) probabilities of accessing these channels are independent, then:</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Total probability of Type 2+ access =  [1- (1-p)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Total probability of Type 1 access = [1 - (1-p)</a:t>
                      </a:r>
                      <a:r>
                        <a:rPr lang="en" baseline="30000">
                          <a:solidFill>
                            <a:schemeClr val="dk1"/>
                          </a:solidFill>
                          <a:latin typeface="Times New Roman"/>
                          <a:ea typeface="Times New Roman"/>
                          <a:cs typeface="Times New Roman"/>
                          <a:sym typeface="Times New Roman"/>
                        </a:rPr>
                        <a:t>4</a:t>
                      </a:r>
                      <a:r>
                        <a:rPr lang="en">
                          <a:solidFill>
                            <a:schemeClr val="dk1"/>
                          </a:solidFill>
                          <a:latin typeface="Times New Roman"/>
                          <a:ea typeface="Times New Roman"/>
                          <a:cs typeface="Times New Roman"/>
                          <a:sym typeface="Times New Roman"/>
                        </a:rPr>
                        <a:t>]</a:t>
                      </a:r>
                      <a:endParaRPr>
                        <a:solidFill>
                          <a:schemeClr val="dk1"/>
                        </a:solidFill>
                        <a:latin typeface="Times New Roman"/>
                        <a:ea typeface="Times New Roman"/>
                        <a:cs typeface="Times New Roman"/>
                        <a:sym typeface="Times New Roman"/>
                      </a:endParaRPr>
                    </a:p>
                    <a:p>
                      <a:pPr marL="457200" lvl="0" indent="-317500" algn="l" rtl="0">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 ratio of the above Type 1 to Type 2+ access  probabilities is  [1+(1-p)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 which means that Type 1 provides a gain of (1-p)</a:t>
                      </a:r>
                      <a:r>
                        <a:rPr lang="en" baseline="30000">
                          <a:solidFill>
                            <a:schemeClr val="dk1"/>
                          </a:solidFill>
                          <a:latin typeface="Times New Roman"/>
                          <a:ea typeface="Times New Roman"/>
                          <a:cs typeface="Times New Roman"/>
                          <a:sym typeface="Times New Roman"/>
                        </a:rPr>
                        <a:t>2</a:t>
                      </a:r>
                      <a:r>
                        <a:rPr lang="en">
                          <a:solidFill>
                            <a:schemeClr val="dk1"/>
                          </a:solidFill>
                          <a:latin typeface="Times New Roman"/>
                          <a:ea typeface="Times New Roman"/>
                          <a:cs typeface="Times New Roman"/>
                          <a:sym typeface="Times New Roman"/>
                        </a:rPr>
                        <a:t> over Type 2+. This is quite significant for lower values of p. For example, there is  49% gain if p is 0.3 and 25% gain if p is 0.5.</a:t>
                      </a:r>
                      <a:endParaRPr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8"/>
          <p:cNvSpPr txBox="1">
            <a:spLocks noGrp="1"/>
          </p:cNvSpPr>
          <p:nvPr>
            <p:ph type="title"/>
          </p:nvPr>
        </p:nvSpPr>
        <p:spPr>
          <a:xfrm>
            <a:off x="348350" y="539000"/>
            <a:ext cx="86127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Comparison between Type 1 and Type 2 (2)</a:t>
            </a:r>
            <a:endParaRPr sz="2100"/>
          </a:p>
        </p:txBody>
      </p:sp>
      <p:sp>
        <p:nvSpPr>
          <p:cNvPr id="270" name="Google Shape;270;p4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12</a:t>
            </a:fld>
            <a:endParaRPr/>
          </a:p>
        </p:txBody>
      </p:sp>
      <p:graphicFrame>
        <p:nvGraphicFramePr>
          <p:cNvPr id="271" name="Google Shape;271;p48"/>
          <p:cNvGraphicFramePr/>
          <p:nvPr/>
        </p:nvGraphicFramePr>
        <p:xfrm>
          <a:off x="246888" y="1249680"/>
          <a:ext cx="8570250" cy="1737330"/>
        </p:xfrm>
        <a:graphic>
          <a:graphicData uri="http://schemas.openxmlformats.org/drawingml/2006/table">
            <a:tbl>
              <a:tblPr>
                <a:noFill/>
                <a:tableStyleId>{5FBAB811-2C98-40E8-914C-690A1158C050}</a:tableStyleId>
              </a:tblPr>
              <a:tblGrid>
                <a:gridCol w="246100">
                  <a:extLst>
                    <a:ext uri="{9D8B030D-6E8A-4147-A177-3AD203B41FA5}">
                      <a16:colId xmlns:a16="http://schemas.microsoft.com/office/drawing/2014/main" val="20000"/>
                    </a:ext>
                  </a:extLst>
                </a:gridCol>
                <a:gridCol w="1738500">
                  <a:extLst>
                    <a:ext uri="{9D8B030D-6E8A-4147-A177-3AD203B41FA5}">
                      <a16:colId xmlns:a16="http://schemas.microsoft.com/office/drawing/2014/main" val="20001"/>
                    </a:ext>
                  </a:extLst>
                </a:gridCol>
                <a:gridCol w="2009375">
                  <a:extLst>
                    <a:ext uri="{9D8B030D-6E8A-4147-A177-3AD203B41FA5}">
                      <a16:colId xmlns:a16="http://schemas.microsoft.com/office/drawing/2014/main" val="20002"/>
                    </a:ext>
                  </a:extLst>
                </a:gridCol>
                <a:gridCol w="2302425">
                  <a:extLst>
                    <a:ext uri="{9D8B030D-6E8A-4147-A177-3AD203B41FA5}">
                      <a16:colId xmlns:a16="http://schemas.microsoft.com/office/drawing/2014/main" val="20003"/>
                    </a:ext>
                  </a:extLst>
                </a:gridCol>
                <a:gridCol w="2273850">
                  <a:extLst>
                    <a:ext uri="{9D8B030D-6E8A-4147-A177-3AD203B41FA5}">
                      <a16:colId xmlns:a16="http://schemas.microsoft.com/office/drawing/2014/main" val="20004"/>
                    </a:ext>
                  </a:extLst>
                </a:gridCol>
              </a:tblGrid>
              <a:tr h="325300">
                <a:tc>
                  <a:txBody>
                    <a:bodyPr/>
                    <a:lstStyle/>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endParaRPr sz="1100" b="1"/>
                    </a:p>
                    <a:p>
                      <a:pPr marL="0" lvl="0" indent="0" algn="ctr" rtl="0">
                        <a:spcBef>
                          <a:spcPts val="0"/>
                        </a:spcBef>
                        <a:spcAft>
                          <a:spcPts val="0"/>
                        </a:spcAft>
                        <a:buClr>
                          <a:schemeClr val="dk1"/>
                        </a:buClr>
                        <a:buSzPts val="1100"/>
                        <a:buFont typeface="Arial"/>
                        <a:buNone/>
                      </a:pPr>
                      <a:r>
                        <a:rPr lang="en" sz="1100" b="1"/>
                        <a:t>Capability type</a:t>
                      </a:r>
                      <a:endParaRPr sz="1100" b="1">
                        <a:solidFill>
                          <a:schemeClr val="dk1"/>
                        </a:solidFill>
                      </a:endParaRPr>
                    </a:p>
                    <a:p>
                      <a:pPr marL="0" lvl="0" indent="0" algn="ctr" rtl="0">
                        <a:spcBef>
                          <a:spcPts val="0"/>
                        </a:spcBef>
                        <a:spcAft>
                          <a:spcPts val="0"/>
                        </a:spcAft>
                        <a:buNone/>
                      </a:pP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563850">
                <a:tc>
                  <a:txBody>
                    <a:bodyPr/>
                    <a:lstStyle/>
                    <a:p>
                      <a:pPr marL="0" lvl="0" indent="0" algn="ctr" rtl="0">
                        <a:spcBef>
                          <a:spcPts val="0"/>
                        </a:spcBef>
                        <a:spcAft>
                          <a:spcPts val="0"/>
                        </a:spcAft>
                        <a:buNone/>
                      </a:pPr>
                      <a:r>
                        <a:rPr lang="en" sz="1100" b="1">
                          <a:solidFill>
                            <a:schemeClr val="dk1"/>
                          </a:solidFill>
                        </a:rPr>
                        <a:t>5</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Efficiency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More efficient as it can access any non-primary anchor channel that is available</a:t>
                      </a:r>
                      <a:endParaRPr sz="1100">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Less efficient as it can access only 1 designated non-primary anchor channel at any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Less efficient as it can access only 1 designated non-primary anchor channel at any time</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563850">
                <a:tc>
                  <a:txBody>
                    <a:bodyPr/>
                    <a:lstStyle/>
                    <a:p>
                      <a:pPr marL="0" lvl="0" indent="0" algn="ctr" rtl="0">
                        <a:spcBef>
                          <a:spcPts val="0"/>
                        </a:spcBef>
                        <a:spcAft>
                          <a:spcPts val="0"/>
                        </a:spcAft>
                        <a:buNone/>
                      </a:pPr>
                      <a:r>
                        <a:rPr lang="en" sz="1100" b="1">
                          <a:solidFill>
                            <a:schemeClr val="dk1"/>
                          </a:solidFill>
                        </a:rPr>
                        <a:t>6</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Scalability</a:t>
                      </a:r>
                      <a:endParaRPr sz="11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Scalable to any number of non-primary anchor channels</a:t>
                      </a:r>
                      <a:endParaRPr sz="1100">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An ordered way of accessing channels becomes cumbersome with multiple non-primary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An ordered way of accessing channels becomes cumbersome with multiple non-primary anchor channels</a:t>
                      </a:r>
                      <a:endParaRPr sz="1100"/>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9"/>
          <p:cNvSpPr txBox="1">
            <a:spLocks noGrp="1"/>
          </p:cNvSpPr>
          <p:nvPr>
            <p:ph type="title"/>
          </p:nvPr>
        </p:nvSpPr>
        <p:spPr>
          <a:xfrm>
            <a:off x="236175" y="386600"/>
            <a:ext cx="86910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Corner case scenarios for different NPCU capability types (1)</a:t>
            </a:r>
            <a:endParaRPr sz="2100">
              <a:solidFill>
                <a:schemeClr val="dk1"/>
              </a:solidFill>
            </a:endParaRPr>
          </a:p>
        </p:txBody>
      </p:sp>
      <p:sp>
        <p:nvSpPr>
          <p:cNvPr id="277" name="Google Shape;277;p4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13</a:t>
            </a:fld>
            <a:endParaRPr/>
          </a:p>
        </p:txBody>
      </p:sp>
      <p:graphicFrame>
        <p:nvGraphicFramePr>
          <p:cNvPr id="278" name="Google Shape;278;p49"/>
          <p:cNvGraphicFramePr/>
          <p:nvPr/>
        </p:nvGraphicFramePr>
        <p:xfrm>
          <a:off x="159975" y="918800"/>
          <a:ext cx="8767175" cy="3731635"/>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958275">
                  <a:extLst>
                    <a:ext uri="{9D8B030D-6E8A-4147-A177-3AD203B41FA5}">
                      <a16:colId xmlns:a16="http://schemas.microsoft.com/office/drawing/2014/main" val="20001"/>
                    </a:ext>
                  </a:extLst>
                </a:gridCol>
                <a:gridCol w="2880750">
                  <a:extLst>
                    <a:ext uri="{9D8B030D-6E8A-4147-A177-3AD203B41FA5}">
                      <a16:colId xmlns:a16="http://schemas.microsoft.com/office/drawing/2014/main" val="20002"/>
                    </a:ext>
                  </a:extLst>
                </a:gridCol>
                <a:gridCol w="1302800">
                  <a:extLst>
                    <a:ext uri="{9D8B030D-6E8A-4147-A177-3AD203B41FA5}">
                      <a16:colId xmlns:a16="http://schemas.microsoft.com/office/drawing/2014/main" val="20003"/>
                    </a:ext>
                  </a:extLst>
                </a:gridCol>
                <a:gridCol w="2242500">
                  <a:extLst>
                    <a:ext uri="{9D8B030D-6E8A-4147-A177-3AD203B41FA5}">
                      <a16:colId xmlns:a16="http://schemas.microsoft.com/office/drawing/2014/main" val="20004"/>
                    </a:ext>
                  </a:extLst>
                </a:gridCol>
              </a:tblGrid>
              <a:tr h="33312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51550">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While decoding preamble or data on one anchor channel x, a preamble is also received on another anchor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Misses information on y while decoding information on x, if preambles on x and y overlap in time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If the decoder is currently on channel x, it decodes information only on x</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If the decoder is currently on channel x, it decodes information only on x</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151650">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A preamble or data reception occurs on one of the anchor channels x and the backoff expires on another anchor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Can happen but only as a corner case, if the backoff has already expired on channel y or expires at the same time as the start of the preamble on channel x. This is because, decoding the preamble on one anchor channel makes the device unable to do PD on other anchor channels.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In this case, the NPCU device needs to wait to resolve the contents of the reception on x as “not for itself” before resuming any action on the backoff expiry on y (along with any Medium Sync recovery, if needed)</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Not possible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228600" lvl="0" indent="-241300" algn="l" rtl="0">
                        <a:spcBef>
                          <a:spcPts val="0"/>
                        </a:spcBef>
                        <a:spcAft>
                          <a:spcPts val="0"/>
                        </a:spcAft>
                        <a:buSzPts val="1100"/>
                        <a:buChar char="●"/>
                      </a:pPr>
                      <a:r>
                        <a:rPr lang="en" sz="1100"/>
                        <a:t>Can happen more frequently than Type 1</a:t>
                      </a:r>
                      <a:endParaRPr sz="1100"/>
                    </a:p>
                    <a:p>
                      <a:pPr marL="228600" lvl="0" indent="-241300" algn="l" rtl="0">
                        <a:spcBef>
                          <a:spcPts val="0"/>
                        </a:spcBef>
                        <a:spcAft>
                          <a:spcPts val="0"/>
                        </a:spcAft>
                        <a:buSzPts val="1100"/>
                        <a:buChar char="●"/>
                      </a:pPr>
                      <a:r>
                        <a:rPr lang="en" sz="1100"/>
                        <a:t>However, no action is possible for a Type 2+ NPCU transmitter on channel y unless channel y is next in order for transmission after channel x. </a:t>
                      </a:r>
                      <a:endParaRPr sz="1100"/>
                    </a:p>
                    <a:p>
                      <a:pPr marL="228600" lvl="0" indent="-241300" algn="l" rtl="0">
                        <a:spcBef>
                          <a:spcPts val="0"/>
                        </a:spcBef>
                        <a:spcAft>
                          <a:spcPts val="0"/>
                        </a:spcAft>
                        <a:buSzPts val="1100"/>
                        <a:buChar char="●"/>
                      </a:pPr>
                      <a:r>
                        <a:rPr lang="en" sz="1100"/>
                        <a:t>In that case, </a:t>
                      </a:r>
                      <a:r>
                        <a:rPr lang="en" sz="1100">
                          <a:solidFill>
                            <a:schemeClr val="dk1"/>
                          </a:solidFill>
                        </a:rPr>
                        <a:t>the NPCU device needs to wait to resolve the contents of the reception on x as “not for itself” before resuming any action on backoff expiry on y </a:t>
                      </a:r>
                      <a:r>
                        <a:rPr lang="en" sz="1100"/>
                        <a:t> </a:t>
                      </a:r>
                      <a:endParaRPr sz="1100"/>
                    </a:p>
                  </a:txBody>
                  <a:tcPr marL="91425" marR="91425" marT="0" marB="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50"/>
          <p:cNvSpPr txBox="1">
            <a:spLocks noGrp="1"/>
          </p:cNvSpPr>
          <p:nvPr>
            <p:ph type="title"/>
          </p:nvPr>
        </p:nvSpPr>
        <p:spPr>
          <a:xfrm>
            <a:off x="236175" y="462800"/>
            <a:ext cx="86910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Corner case scenarios for different NPCU capability types (2)</a:t>
            </a:r>
            <a:endParaRPr sz="2100">
              <a:solidFill>
                <a:schemeClr val="dk1"/>
              </a:solidFill>
            </a:endParaRPr>
          </a:p>
        </p:txBody>
      </p:sp>
      <p:sp>
        <p:nvSpPr>
          <p:cNvPr id="284" name="Google Shape;284;p5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14</a:t>
            </a:fld>
            <a:endParaRPr/>
          </a:p>
        </p:txBody>
      </p:sp>
      <p:graphicFrame>
        <p:nvGraphicFramePr>
          <p:cNvPr id="285" name="Google Shape;285;p50"/>
          <p:cNvGraphicFramePr/>
          <p:nvPr/>
        </p:nvGraphicFramePr>
        <p:xfrm>
          <a:off x="159975" y="1147400"/>
          <a:ext cx="8685750" cy="3374565"/>
        </p:xfrm>
        <a:graphic>
          <a:graphicData uri="http://schemas.openxmlformats.org/drawingml/2006/table">
            <a:tbl>
              <a:tblPr>
                <a:noFill/>
                <a:tableStyleId>{5FBAB811-2C98-40E8-914C-690A1158C050}</a:tableStyleId>
              </a:tblPr>
              <a:tblGrid>
                <a:gridCol w="410550">
                  <a:extLst>
                    <a:ext uri="{9D8B030D-6E8A-4147-A177-3AD203B41FA5}">
                      <a16:colId xmlns:a16="http://schemas.microsoft.com/office/drawing/2014/main" val="20000"/>
                    </a:ext>
                  </a:extLst>
                </a:gridCol>
                <a:gridCol w="2664400">
                  <a:extLst>
                    <a:ext uri="{9D8B030D-6E8A-4147-A177-3AD203B41FA5}">
                      <a16:colId xmlns:a16="http://schemas.microsoft.com/office/drawing/2014/main" val="20001"/>
                    </a:ext>
                  </a:extLst>
                </a:gridCol>
                <a:gridCol w="2565625">
                  <a:extLst>
                    <a:ext uri="{9D8B030D-6E8A-4147-A177-3AD203B41FA5}">
                      <a16:colId xmlns:a16="http://schemas.microsoft.com/office/drawing/2014/main" val="20002"/>
                    </a:ext>
                  </a:extLst>
                </a:gridCol>
                <a:gridCol w="1582700">
                  <a:extLst>
                    <a:ext uri="{9D8B030D-6E8A-4147-A177-3AD203B41FA5}">
                      <a16:colId xmlns:a16="http://schemas.microsoft.com/office/drawing/2014/main" val="20003"/>
                    </a:ext>
                  </a:extLst>
                </a:gridCol>
                <a:gridCol w="1462475">
                  <a:extLst>
                    <a:ext uri="{9D8B030D-6E8A-4147-A177-3AD203B41FA5}">
                      <a16:colId xmlns:a16="http://schemas.microsoft.com/office/drawing/2014/main" val="20004"/>
                    </a:ext>
                  </a:extLst>
                </a:gridCol>
              </a:tblGrid>
              <a:tr h="47897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51550">
                <a:tc>
                  <a:txBody>
                    <a:bodyPr/>
                    <a:lstStyle/>
                    <a:p>
                      <a:pPr marL="0" lvl="0" indent="0" algn="ctr" rtl="0">
                        <a:spcBef>
                          <a:spcPts val="0"/>
                        </a:spcBef>
                        <a:spcAft>
                          <a:spcPts val="0"/>
                        </a:spcAft>
                        <a:buNone/>
                      </a:pPr>
                      <a:r>
                        <a:rPr lang="en" sz="1100" b="1"/>
                        <a:t>3</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Backoff expires on a non-primary anchor channel x while the primary channel is idle and its backoff hasn’t expired, and then the primary channel becomes occupied</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Needs to redraw backoff counter on channel x to avoid collisions</a:t>
                      </a: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Not possible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51550">
                <a:tc>
                  <a:txBody>
                    <a:bodyPr/>
                    <a:lstStyle/>
                    <a:p>
                      <a:pPr marL="0" lvl="0" indent="0" algn="ctr" rtl="0">
                        <a:spcBef>
                          <a:spcPts val="0"/>
                        </a:spcBef>
                        <a:spcAft>
                          <a:spcPts val="0"/>
                        </a:spcAft>
                        <a:buNone/>
                      </a:pPr>
                      <a:r>
                        <a:rPr lang="en" sz="1100" b="1">
                          <a:solidFill>
                            <a:schemeClr val="dk1"/>
                          </a:solidFill>
                        </a:rPr>
                        <a:t>4</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transmission is initiated by an AP on a non-primary channel x and a client transmits to the AP on the primary channel</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2900" lvl="0" indent="-298450" algn="l" rtl="0">
                        <a:spcBef>
                          <a:spcPts val="0"/>
                        </a:spcBef>
                        <a:spcAft>
                          <a:spcPts val="0"/>
                        </a:spcAft>
                        <a:buClr>
                          <a:schemeClr val="dk1"/>
                        </a:buClr>
                        <a:buSzPts val="1100"/>
                        <a:buChar char="●"/>
                      </a:pPr>
                      <a:r>
                        <a:rPr lang="en" sz="1100">
                          <a:solidFill>
                            <a:schemeClr val="dk1"/>
                          </a:solidFill>
                        </a:rPr>
                        <a:t>Clients may transmit including the primary channel but this can happen only in case of hidden nodes. </a:t>
                      </a:r>
                      <a:endParaRPr sz="1100">
                        <a:solidFill>
                          <a:schemeClr val="dk1"/>
                        </a:solidFill>
                      </a:endParaRPr>
                    </a:p>
                    <a:p>
                      <a:pPr marL="342900" lvl="0" indent="-298450" algn="l" rtl="0">
                        <a:spcBef>
                          <a:spcPts val="0"/>
                        </a:spcBef>
                        <a:spcAft>
                          <a:spcPts val="0"/>
                        </a:spcAft>
                        <a:buClr>
                          <a:schemeClr val="dk1"/>
                        </a:buClr>
                        <a:buSzPts val="1100"/>
                        <a:buChar char="●"/>
                      </a:pPr>
                      <a:r>
                        <a:rPr lang="en" sz="1100">
                          <a:solidFill>
                            <a:schemeClr val="dk1"/>
                          </a:solidFill>
                        </a:rPr>
                        <a:t>MU-EDCA can prevent this from occurring for 11ax and later. </a:t>
                      </a:r>
                      <a:endParaRPr sz="1100">
                        <a:solidFill>
                          <a:schemeClr val="dk1"/>
                        </a:solidFill>
                      </a:endParaRPr>
                    </a:p>
                    <a:p>
                      <a:pPr marL="342900" lvl="0" indent="-298450" algn="l" rtl="0">
                        <a:spcBef>
                          <a:spcPts val="0"/>
                        </a:spcBef>
                        <a:spcAft>
                          <a:spcPts val="0"/>
                        </a:spcAft>
                        <a:buClr>
                          <a:schemeClr val="dk1"/>
                        </a:buClr>
                        <a:buSzPts val="1100"/>
                        <a:buChar char="●"/>
                      </a:pPr>
                      <a:r>
                        <a:rPr lang="en" sz="1100">
                          <a:solidFill>
                            <a:schemeClr val="dk1"/>
                          </a:solidFill>
                        </a:rPr>
                        <a:t>Even if the client transmits, the primary channel is busy for the AP and this is no different from the legacy hidden node case</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1</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1"/>
          <p:cNvSpPr txBox="1">
            <a:spLocks noGrp="1"/>
          </p:cNvSpPr>
          <p:nvPr>
            <p:ph type="title"/>
          </p:nvPr>
        </p:nvSpPr>
        <p:spPr>
          <a:xfrm>
            <a:off x="292300" y="462800"/>
            <a:ext cx="8711100" cy="6084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Corner case scenarios for different NPCU capability types (3)</a:t>
            </a:r>
            <a:endParaRPr sz="2800">
              <a:solidFill>
                <a:schemeClr val="dk1"/>
              </a:solidFill>
            </a:endParaRPr>
          </a:p>
        </p:txBody>
      </p:sp>
      <p:sp>
        <p:nvSpPr>
          <p:cNvPr id="291" name="Google Shape;291;p5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15</a:t>
            </a:fld>
            <a:endParaRPr/>
          </a:p>
        </p:txBody>
      </p:sp>
      <p:graphicFrame>
        <p:nvGraphicFramePr>
          <p:cNvPr id="292" name="Google Shape;292;p51"/>
          <p:cNvGraphicFramePr/>
          <p:nvPr/>
        </p:nvGraphicFramePr>
        <p:xfrm>
          <a:off x="169875" y="1072625"/>
          <a:ext cx="8653750" cy="2949375"/>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780500">
                  <a:extLst>
                    <a:ext uri="{9D8B030D-6E8A-4147-A177-3AD203B41FA5}">
                      <a16:colId xmlns:a16="http://schemas.microsoft.com/office/drawing/2014/main" val="20001"/>
                    </a:ext>
                  </a:extLst>
                </a:gridCol>
                <a:gridCol w="3264275">
                  <a:extLst>
                    <a:ext uri="{9D8B030D-6E8A-4147-A177-3AD203B41FA5}">
                      <a16:colId xmlns:a16="http://schemas.microsoft.com/office/drawing/2014/main" val="20002"/>
                    </a:ext>
                  </a:extLst>
                </a:gridCol>
                <a:gridCol w="2306575">
                  <a:extLst>
                    <a:ext uri="{9D8B030D-6E8A-4147-A177-3AD203B41FA5}">
                      <a16:colId xmlns:a16="http://schemas.microsoft.com/office/drawing/2014/main" val="20003"/>
                    </a:ext>
                  </a:extLst>
                </a:gridCol>
                <a:gridCol w="919550">
                  <a:extLst>
                    <a:ext uri="{9D8B030D-6E8A-4147-A177-3AD203B41FA5}">
                      <a16:colId xmlns:a16="http://schemas.microsoft.com/office/drawing/2014/main" val="20004"/>
                    </a:ext>
                  </a:extLst>
                </a:gridCol>
              </a:tblGrid>
              <a:tr h="37357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575800">
                <a:tc>
                  <a:txBody>
                    <a:bodyPr/>
                    <a:lstStyle/>
                    <a:p>
                      <a:pPr marL="0" lvl="0" indent="0" algn="ctr" rtl="0">
                        <a:spcBef>
                          <a:spcPts val="0"/>
                        </a:spcBef>
                        <a:spcAft>
                          <a:spcPts val="0"/>
                        </a:spcAft>
                        <a:buNone/>
                      </a:pPr>
                      <a:r>
                        <a:rPr lang="en" sz="1100" b="1">
                          <a:solidFill>
                            <a:schemeClr val="dk1"/>
                          </a:solidFill>
                        </a:rPr>
                        <a:t>5</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transmission is initiated by an AP on a non-primary channel x and a client transmits to the AP on another non-primary channel y</a:t>
                      </a:r>
                      <a:endParaRPr sz="1100" b="1"/>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285750" lvl="0" indent="-298450" algn="l" rtl="0">
                        <a:spcBef>
                          <a:spcPts val="0"/>
                        </a:spcBef>
                        <a:spcAft>
                          <a:spcPts val="0"/>
                        </a:spcAft>
                        <a:buClr>
                          <a:schemeClr val="dk1"/>
                        </a:buClr>
                        <a:buSzPts val="1100"/>
                        <a:buChar char="●"/>
                      </a:pPr>
                      <a:r>
                        <a:rPr lang="en" sz="1100">
                          <a:solidFill>
                            <a:schemeClr val="dk1"/>
                          </a:solidFill>
                        </a:rPr>
                        <a:t>Can only happen if the client is an NPCU capable 11bn device.</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It is a race condition as the NPCU AP will be able to see the NPCU transmission by the client on channel y if it occurs earlier or the NPCU client will be able to see the NPCU AP transmission on channel x if it happens earlier. </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MU-EDCA-like scheme can prevent this from occurring and is advisable for 11bn NPCU clients on non-primary channels. </a:t>
                      </a:r>
                      <a:endParaRPr sz="1100">
                        <a:solidFill>
                          <a:schemeClr val="dk1"/>
                        </a:solidFill>
                      </a:endParaRPr>
                    </a:p>
                    <a:p>
                      <a:pPr marL="285750" lvl="0" indent="-298450" algn="l" rtl="0">
                        <a:spcBef>
                          <a:spcPts val="0"/>
                        </a:spcBef>
                        <a:spcAft>
                          <a:spcPts val="0"/>
                        </a:spcAft>
                        <a:buClr>
                          <a:schemeClr val="dk1"/>
                        </a:buClr>
                        <a:buSzPts val="1100"/>
                        <a:buChar char="●"/>
                      </a:pPr>
                      <a:r>
                        <a:rPr lang="en" sz="1100">
                          <a:solidFill>
                            <a:schemeClr val="dk1"/>
                          </a:solidFill>
                        </a:rPr>
                        <a:t>(MU-)RTS/CTS can also be used for additional protection</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The order of  trying non-primary channels is preconfigured and hence, this occurs only in case there is a hidden node on one of the non-primary anchor channels.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MU-EDCA can prevent this from occurring.</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(MU-)RTS/CTS can also be used for additional protection</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Same as Type 2</a:t>
                      </a:r>
                      <a:endParaRPr sz="1100"/>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2"/>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Corner case scenarios for different NPCU capability types (4)</a:t>
            </a:r>
            <a:endParaRPr sz="2800">
              <a:solidFill>
                <a:schemeClr val="dk1"/>
              </a:solidFill>
            </a:endParaRPr>
          </a:p>
        </p:txBody>
      </p:sp>
      <p:sp>
        <p:nvSpPr>
          <p:cNvPr id="298" name="Google Shape;298;p5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16</a:t>
            </a:fld>
            <a:endParaRPr/>
          </a:p>
        </p:txBody>
      </p:sp>
      <p:graphicFrame>
        <p:nvGraphicFramePr>
          <p:cNvPr id="299" name="Google Shape;299;p52"/>
          <p:cNvGraphicFramePr/>
          <p:nvPr/>
        </p:nvGraphicFramePr>
        <p:xfrm>
          <a:off x="260988" y="1038275"/>
          <a:ext cx="8659650" cy="3666030"/>
        </p:xfrm>
        <a:graphic>
          <a:graphicData uri="http://schemas.openxmlformats.org/drawingml/2006/table">
            <a:tbl>
              <a:tblPr>
                <a:noFill/>
                <a:tableStyleId>{5FBAB811-2C98-40E8-914C-690A1158C050}</a:tableStyleId>
              </a:tblPr>
              <a:tblGrid>
                <a:gridCol w="382850">
                  <a:extLst>
                    <a:ext uri="{9D8B030D-6E8A-4147-A177-3AD203B41FA5}">
                      <a16:colId xmlns:a16="http://schemas.microsoft.com/office/drawing/2014/main" val="20000"/>
                    </a:ext>
                  </a:extLst>
                </a:gridCol>
                <a:gridCol w="1699025">
                  <a:extLst>
                    <a:ext uri="{9D8B030D-6E8A-4147-A177-3AD203B41FA5}">
                      <a16:colId xmlns:a16="http://schemas.microsoft.com/office/drawing/2014/main" val="20001"/>
                    </a:ext>
                  </a:extLst>
                </a:gridCol>
                <a:gridCol w="3776375">
                  <a:extLst>
                    <a:ext uri="{9D8B030D-6E8A-4147-A177-3AD203B41FA5}">
                      <a16:colId xmlns:a16="http://schemas.microsoft.com/office/drawing/2014/main" val="20002"/>
                    </a:ext>
                  </a:extLst>
                </a:gridCol>
                <a:gridCol w="1901825">
                  <a:extLst>
                    <a:ext uri="{9D8B030D-6E8A-4147-A177-3AD203B41FA5}">
                      <a16:colId xmlns:a16="http://schemas.microsoft.com/office/drawing/2014/main" val="20003"/>
                    </a:ext>
                  </a:extLst>
                </a:gridCol>
                <a:gridCol w="899575">
                  <a:extLst>
                    <a:ext uri="{9D8B030D-6E8A-4147-A177-3AD203B41FA5}">
                      <a16:colId xmlns:a16="http://schemas.microsoft.com/office/drawing/2014/main" val="20004"/>
                    </a:ext>
                  </a:extLst>
                </a:gridCol>
              </a:tblGrid>
              <a:tr h="299225">
                <a:tc>
                  <a:txBody>
                    <a:bodyPr/>
                    <a:lstStyle/>
                    <a:p>
                      <a:pPr marL="0" lvl="0" indent="0" algn="ctr" rtl="0">
                        <a:spcBef>
                          <a:spcPts val="0"/>
                        </a:spcBef>
                        <a:spcAft>
                          <a:spcPts val="0"/>
                        </a:spcAft>
                        <a:buNone/>
                      </a:pPr>
                      <a:endParaRPr sz="1100" b="1">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Capability type</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1</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b="1"/>
                        <a:t>2+</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0"/>
                  </a:ext>
                </a:extLst>
              </a:tr>
              <a:tr h="1986100">
                <a:tc>
                  <a:txBody>
                    <a:bodyPr/>
                    <a:lstStyle/>
                    <a:p>
                      <a:pPr marL="0" lvl="0" indent="0" algn="ctr" rtl="0">
                        <a:spcBef>
                          <a:spcPts val="0"/>
                        </a:spcBef>
                        <a:spcAft>
                          <a:spcPts val="0"/>
                        </a:spcAft>
                        <a:buNone/>
                      </a:pPr>
                      <a:r>
                        <a:rPr lang="en" sz="1100" b="1">
                          <a:solidFill>
                            <a:schemeClr val="dk1"/>
                          </a:solidFill>
                        </a:rPr>
                        <a:t>6</a:t>
                      </a:r>
                      <a:endParaRPr sz="1100" b="1">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100" b="1">
                          <a:solidFill>
                            <a:schemeClr val="dk1"/>
                          </a:solidFill>
                        </a:rPr>
                        <a:t>A preamble or data reception occurs on one of the anchor channels x and during it, a preamble for self also occurs on the primary channel</a:t>
                      </a:r>
                      <a:endParaRPr sz="1100" b="1"/>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171450" lvl="0" indent="-184150" algn="l" rtl="0">
                        <a:spcBef>
                          <a:spcPts val="0"/>
                        </a:spcBef>
                        <a:spcAft>
                          <a:spcPts val="0"/>
                        </a:spcAft>
                        <a:buClr>
                          <a:schemeClr val="dk1"/>
                        </a:buClr>
                        <a:buSzPts val="1100"/>
                        <a:buChar char="●"/>
                      </a:pPr>
                      <a:r>
                        <a:rPr lang="en" sz="1100">
                          <a:solidFill>
                            <a:schemeClr val="dk1"/>
                          </a:solidFill>
                        </a:rPr>
                        <a:t>Misses the information on primary channel while decoding information on x.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Can be mitigated if channel x is looked at only if the primary channel is busy . The only corner case is where the OBSS which makes the primary channel busy for the NPCU receiver is hidden from the NPCU transmitter which thus observes the primary channel as idle.</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UHR specific headers can help reduce the probability of missing the primary channel decode by reducing the time spent on finding the preamble on x as “not for itself”</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As it is expected to decode information only on x at the given time, this is not possible except in case of hidden nodes in the same manner as described for Type 1.</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rPr>
                        <a:t>Same as Type 2</a:t>
                      </a:r>
                      <a:endParaRPr sz="1100"/>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1"/>
                  </a:ext>
                </a:extLst>
              </a:tr>
              <a:tr h="1355125">
                <a:tc>
                  <a:txBody>
                    <a:bodyPr/>
                    <a:lstStyle/>
                    <a:p>
                      <a:pPr marL="0" lvl="0" indent="0" algn="ctr" rtl="0">
                        <a:spcBef>
                          <a:spcPts val="0"/>
                        </a:spcBef>
                        <a:spcAft>
                          <a:spcPts val="0"/>
                        </a:spcAft>
                        <a:buNone/>
                      </a:pPr>
                      <a:r>
                        <a:rPr lang="en" sz="1100" b="1">
                          <a:solidFill>
                            <a:schemeClr val="dk1"/>
                          </a:solidFill>
                        </a:rPr>
                        <a:t>7</a:t>
                      </a:r>
                      <a:endParaRPr sz="1100" b="1">
                        <a:solidFill>
                          <a:schemeClr val="dk1"/>
                        </a:solidFill>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b="1">
                          <a:solidFill>
                            <a:schemeClr val="dk1"/>
                          </a:solidFill>
                        </a:rPr>
                        <a:t>A preamble or data reception occurs on one of the anchor channels x and during it, a preamble for self also occurs on another anchor channel y</a:t>
                      </a:r>
                      <a:endParaRPr sz="1100" b="1">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457200" lvl="0" indent="0" algn="l" rtl="0">
                        <a:spcBef>
                          <a:spcPts val="0"/>
                        </a:spcBef>
                        <a:spcAft>
                          <a:spcPts val="0"/>
                        </a:spcAft>
                        <a:buNone/>
                      </a:pP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Misses the information on y while decoding information on x. </a:t>
                      </a:r>
                      <a:endParaRPr sz="1100">
                        <a:solidFill>
                          <a:schemeClr val="dk1"/>
                        </a:solidFill>
                      </a:endParaRPr>
                    </a:p>
                    <a:p>
                      <a:pPr marL="171450" lvl="0" indent="-184150" algn="l" rtl="0">
                        <a:spcBef>
                          <a:spcPts val="0"/>
                        </a:spcBef>
                        <a:spcAft>
                          <a:spcPts val="0"/>
                        </a:spcAft>
                        <a:buClr>
                          <a:schemeClr val="dk1"/>
                        </a:buClr>
                        <a:buSzPts val="1100"/>
                        <a:buChar char="●"/>
                      </a:pPr>
                      <a:r>
                        <a:rPr lang="en" sz="1100">
                          <a:solidFill>
                            <a:schemeClr val="dk1"/>
                          </a:solidFill>
                        </a:rPr>
                        <a:t>UHR specific headers can help reduce the probability of missing the preamble on channel y by reducing the time spent on finding the preamble on x as “not for itself”</a:t>
                      </a:r>
                      <a:endParaRPr sz="1100">
                        <a:solidFill>
                          <a:schemeClr val="dk1"/>
                        </a:solidFill>
                      </a:endParaRPr>
                    </a:p>
                    <a:p>
                      <a:pPr marL="0" lvl="0" indent="0" algn="ctr" rtl="0">
                        <a:spcBef>
                          <a:spcPts val="0"/>
                        </a:spcBef>
                        <a:spcAft>
                          <a:spcPts val="0"/>
                        </a:spcAft>
                        <a:buNone/>
                      </a:pPr>
                      <a:endParaRPr sz="1100">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As it is expected to decode information only on x at the given time, this is not possible except in case of hidden nodes in the same manner as described for Type 1.</a:t>
                      </a:r>
                      <a:endParaRPr sz="1100">
                        <a:solidFill>
                          <a:schemeClr val="dk1"/>
                        </a:solidFill>
                      </a:endParaRPr>
                    </a:p>
                  </a:txBody>
                  <a:tcPr marL="91425" marR="91425" marT="0" marB="0">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100">
                          <a:solidFill>
                            <a:schemeClr val="dk1"/>
                          </a:solidFill>
                        </a:rPr>
                        <a:t>Same as Type 2</a:t>
                      </a:r>
                      <a:endParaRPr sz="1100">
                        <a:solidFill>
                          <a:schemeClr val="dk1"/>
                        </a:solidFill>
                      </a:endParaRPr>
                    </a:p>
                  </a:txBody>
                  <a:tcPr marL="91425"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53"/>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Non-ideal evaluation scenario (1)</a:t>
            </a:r>
            <a:endParaRPr sz="2800">
              <a:solidFill>
                <a:schemeClr val="dk1"/>
              </a:solidFill>
            </a:endParaRPr>
          </a:p>
        </p:txBody>
      </p:sp>
      <p:sp>
        <p:nvSpPr>
          <p:cNvPr id="305" name="Google Shape;305;p5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17</a:t>
            </a:fld>
            <a:endParaRPr/>
          </a:p>
        </p:txBody>
      </p:sp>
      <p:sp>
        <p:nvSpPr>
          <p:cNvPr id="306" name="Google Shape;306;p53"/>
          <p:cNvSpPr txBox="1"/>
          <p:nvPr/>
        </p:nvSpPr>
        <p:spPr>
          <a:xfrm>
            <a:off x="1125" y="871100"/>
            <a:ext cx="8634600" cy="3251700"/>
          </a:xfrm>
          <a:prstGeom prst="rect">
            <a:avLst/>
          </a:prstGeom>
          <a:noFill/>
          <a:ln>
            <a:noFill/>
          </a:ln>
        </p:spPr>
        <p:txBody>
          <a:bodyPr spcFirstLastPara="1" wrap="square" lIns="91425" tIns="91425" rIns="91425" bIns="91425" anchor="t" anchorCtr="0">
            <a:spAutoFit/>
          </a:bodyPr>
          <a:lstStyle/>
          <a:p>
            <a:pPr marL="457200" lvl="0" indent="-311150" algn="l" rtl="0">
              <a:lnSpc>
                <a:spcPct val="125000"/>
              </a:lnSpc>
              <a:spcBef>
                <a:spcPts val="1200"/>
              </a:spcBef>
              <a:spcAft>
                <a:spcPts val="0"/>
              </a:spcAft>
              <a:buClr>
                <a:srgbClr val="000000"/>
              </a:buClr>
              <a:buSzPts val="1300"/>
              <a:buFont typeface="Times New Roman"/>
              <a:buChar char="●"/>
            </a:pPr>
            <a:r>
              <a:rPr lang="en" sz="1300">
                <a:highlight>
                  <a:srgbClr val="FFFFFF"/>
                </a:highlight>
                <a:latin typeface="Times New Roman"/>
                <a:ea typeface="Times New Roman"/>
                <a:cs typeface="Times New Roman"/>
                <a:sym typeface="Times New Roman"/>
              </a:rPr>
              <a:t>The simulation topology is a 1-floor version of the 11ax Residential Scenario</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rgbClr val="000000"/>
              </a:buClr>
              <a:buSzPts val="1300"/>
              <a:buFont typeface="Times New Roman"/>
              <a:buChar char="●"/>
            </a:pPr>
            <a:r>
              <a:rPr lang="en" sz="1300">
                <a:highlight>
                  <a:srgbClr val="FFFFFF"/>
                </a:highlight>
                <a:latin typeface="Times New Roman"/>
                <a:ea typeface="Times New Roman"/>
                <a:cs typeface="Times New Roman"/>
                <a:sym typeface="Times New Roman"/>
              </a:rPr>
              <a:t>There are 20 apartments in the floor in a 2x10 configuration. Each apartment has a 10x10m rectangular layout.</a:t>
            </a: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0" lvl="0" indent="0" algn="l" rtl="0">
              <a:lnSpc>
                <a:spcPct val="125000"/>
              </a:lnSpc>
              <a:spcBef>
                <a:spcPts val="1200"/>
              </a:spcBef>
              <a:spcAft>
                <a:spcPts val="0"/>
              </a:spcAft>
              <a:buNone/>
            </a:pP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1200"/>
              </a:spcBef>
              <a:spcAft>
                <a:spcPts val="0"/>
              </a:spcAft>
              <a:buClr>
                <a:srgbClr val="000000"/>
              </a:buClr>
              <a:buSzPts val="1300"/>
              <a:buFont typeface="Times New Roman"/>
              <a:buChar char="●"/>
            </a:pPr>
            <a:r>
              <a:rPr lang="en" sz="1300">
                <a:solidFill>
                  <a:srgbClr val="000000"/>
                </a:solidFill>
                <a:highlight>
                  <a:srgbClr val="FFFFFF"/>
                </a:highlight>
                <a:latin typeface="Times New Roman"/>
                <a:ea typeface="Times New Roman"/>
                <a:cs typeface="Times New Roman"/>
                <a:sym typeface="Times New Roman"/>
              </a:rPr>
              <a:t>Each apartment has 1 randomly-placed AP </a:t>
            </a:r>
            <a:r>
              <a:rPr lang="en" sz="1300">
                <a:highlight>
                  <a:srgbClr val="FFFFFF"/>
                </a:highlight>
                <a:latin typeface="Times New Roman"/>
                <a:ea typeface="Times New Roman"/>
                <a:cs typeface="Times New Roman"/>
                <a:sym typeface="Times New Roman"/>
              </a:rPr>
              <a:t>on a 32</a:t>
            </a:r>
            <a:r>
              <a:rPr lang="en" sz="1300">
                <a:solidFill>
                  <a:srgbClr val="000000"/>
                </a:solidFill>
                <a:highlight>
                  <a:srgbClr val="FFFFFF"/>
                </a:highlight>
                <a:latin typeface="Times New Roman"/>
                <a:ea typeface="Times New Roman"/>
                <a:cs typeface="Times New Roman"/>
                <a:sym typeface="Times New Roman"/>
              </a:rPr>
              <a:t>0 MHz link in </a:t>
            </a:r>
            <a:r>
              <a:rPr lang="en" sz="1300">
                <a:highlight>
                  <a:srgbClr val="FFFFFF"/>
                </a:highlight>
                <a:latin typeface="Times New Roman"/>
                <a:ea typeface="Times New Roman"/>
                <a:cs typeface="Times New Roman"/>
                <a:sym typeface="Times New Roman"/>
              </a:rPr>
              <a:t>6</a:t>
            </a:r>
            <a:r>
              <a:rPr lang="en" sz="1300">
                <a:solidFill>
                  <a:srgbClr val="000000"/>
                </a:solidFill>
                <a:highlight>
                  <a:srgbClr val="FFFFFF"/>
                </a:highlight>
                <a:latin typeface="Times New Roman"/>
                <a:ea typeface="Times New Roman"/>
                <a:cs typeface="Times New Roman"/>
                <a:sym typeface="Times New Roman"/>
              </a:rPr>
              <a:t>GHz</a:t>
            </a:r>
            <a:r>
              <a:rPr lang="en" sz="1300">
                <a:highlight>
                  <a:srgbClr val="FFFFFF"/>
                </a:highlight>
                <a:latin typeface="Times New Roman"/>
                <a:ea typeface="Times New Roman"/>
                <a:cs typeface="Times New Roman"/>
                <a:sym typeface="Times New Roman"/>
              </a:rPr>
              <a:t>.</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Each AP has 1 to 4 clients </a:t>
            </a:r>
            <a:r>
              <a:rPr lang="en" sz="1300">
                <a:highlight>
                  <a:srgbClr val="FFFFFF"/>
                </a:highlight>
                <a:latin typeface="Times New Roman"/>
                <a:ea typeface="Times New Roman"/>
                <a:cs typeface="Times New Roman"/>
                <a:sym typeface="Times New Roman"/>
              </a:rPr>
              <a:t>placed randomly inside the apartment. </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highlight>
                  <a:srgbClr val="FFFFFF"/>
                </a:highlight>
                <a:latin typeface="Times New Roman"/>
                <a:ea typeface="Times New Roman"/>
                <a:cs typeface="Times New Roman"/>
                <a:sym typeface="Times New Roman"/>
              </a:rPr>
              <a:t>APs have 320 MHz bandwidth and clients randomly selected bandwidths between 160/320 MHz</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SzPts val="1300"/>
              <a:buFont typeface="Times New Roman"/>
              <a:buChar char="●"/>
            </a:pPr>
            <a:r>
              <a:rPr lang="en" sz="1300">
                <a:highlight>
                  <a:srgbClr val="FFFFFF"/>
                </a:highlight>
                <a:latin typeface="Times New Roman"/>
                <a:ea typeface="Times New Roman"/>
                <a:cs typeface="Times New Roman"/>
                <a:sym typeface="Times New Roman"/>
              </a:rPr>
              <a:t>DL only traffic (for now)</a:t>
            </a:r>
            <a:endParaRPr sz="1300">
              <a:highlight>
                <a:srgbClr val="FFFFFF"/>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SzPts val="1300"/>
              <a:buFont typeface="Times New Roman"/>
              <a:buChar char="●"/>
            </a:pPr>
            <a:r>
              <a:rPr lang="en" sz="1300">
                <a:highlight>
                  <a:srgbClr val="FFFFFF"/>
                </a:highlight>
                <a:latin typeface="Times New Roman"/>
                <a:ea typeface="Times New Roman"/>
                <a:cs typeface="Times New Roman"/>
                <a:sym typeface="Times New Roman"/>
              </a:rPr>
              <a:t>AP txpower = 20 dBm and 5dB inter-apartment wall loss.</a:t>
            </a:r>
            <a:endParaRPr sz="1300">
              <a:highlight>
                <a:srgbClr val="FFFFFF"/>
              </a:highlight>
              <a:latin typeface="Times New Roman"/>
              <a:ea typeface="Times New Roman"/>
              <a:cs typeface="Times New Roman"/>
              <a:sym typeface="Times New Roman"/>
            </a:endParaRPr>
          </a:p>
        </p:txBody>
      </p:sp>
      <p:pic>
        <p:nvPicPr>
          <p:cNvPr id="307" name="Google Shape;307;p53"/>
          <p:cNvPicPr preferRelativeResize="0"/>
          <p:nvPr/>
        </p:nvPicPr>
        <p:blipFill>
          <a:blip r:embed="rId3">
            <a:alphaModFix/>
          </a:blip>
          <a:stretch>
            <a:fillRect/>
          </a:stretch>
        </p:blipFill>
        <p:spPr>
          <a:xfrm>
            <a:off x="1854075" y="1545675"/>
            <a:ext cx="3238225" cy="1235500"/>
          </a:xfrm>
          <a:prstGeom prst="rect">
            <a:avLst/>
          </a:prstGeom>
          <a:noFill/>
          <a:ln>
            <a:noFill/>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4"/>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Non-ideal evaluation scenario (2)</a:t>
            </a:r>
            <a:endParaRPr sz="2800">
              <a:solidFill>
                <a:schemeClr val="dk1"/>
              </a:solidFill>
            </a:endParaRPr>
          </a:p>
        </p:txBody>
      </p:sp>
      <p:sp>
        <p:nvSpPr>
          <p:cNvPr id="313" name="Google Shape;313;p5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18</a:t>
            </a:fld>
            <a:endParaRPr/>
          </a:p>
        </p:txBody>
      </p:sp>
      <p:sp>
        <p:nvSpPr>
          <p:cNvPr id="314" name="Google Shape;314;p54"/>
          <p:cNvSpPr txBox="1"/>
          <p:nvPr/>
        </p:nvSpPr>
        <p:spPr>
          <a:xfrm>
            <a:off x="77325" y="947300"/>
            <a:ext cx="8634600" cy="3636300"/>
          </a:xfrm>
          <a:prstGeom prst="rect">
            <a:avLst/>
          </a:prstGeom>
          <a:noFill/>
          <a:ln>
            <a:noFill/>
          </a:ln>
        </p:spPr>
        <p:txBody>
          <a:bodyPr spcFirstLastPara="1" wrap="square" lIns="91425" tIns="91425" rIns="91425" bIns="91425" anchor="t" anchorCtr="0">
            <a:spAutoFit/>
          </a:bodyPr>
          <a:lstStyle/>
          <a:p>
            <a:pPr marL="457200" lvl="0" indent="-311150" algn="l" rtl="0">
              <a:lnSpc>
                <a:spcPct val="125000"/>
              </a:lnSpc>
              <a:spcBef>
                <a:spcPts val="120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1 client is always AC_BE with data rate fixed at </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(a) 200 Mbps, or </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(b) Full-buffer</a:t>
            </a:r>
            <a:endParaRPr sz="1300">
              <a:solidFill>
                <a:schemeClr val="dk1"/>
              </a:solidFill>
              <a:highlight>
                <a:schemeClr val="lt1"/>
              </a:highlight>
              <a:latin typeface="Times New Roman"/>
              <a:ea typeface="Times New Roman"/>
              <a:cs typeface="Times New Roman"/>
              <a:sym typeface="Times New Roman"/>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Remaining 0-3 clients randomly choose their flows from among the following 4 types: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AR/VR (AC_VO with 120 FPS =&gt; data rate 200 Mbps)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HD Voice (AC_VO with 120 bytes every 10ms =&gt; data rate 96Kbps)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4K Video streaming (AC_VI 60 FPS =&gt; data rate 20Mbps)</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Video conference (AC_VO with 60 FPS =&gt; data rate 6Mbps)</a:t>
            </a:r>
            <a:endParaRPr sz="900">
              <a:solidFill>
                <a:schemeClr val="dk1"/>
              </a:solidFill>
              <a:highlight>
                <a:schemeClr val="lt1"/>
              </a:highlight>
            </a:endParaRPr>
          </a:p>
          <a:p>
            <a:pPr marL="457200" lvl="0"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Channel model</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CCA threshold: ED/PD  -72dBm/-82dBm (configurable).</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MCS based on signal and interference, calculated using 11ax residential pathloss model.</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Static interference model. For any Tx-Rx pair, interference at Rx is the sum of the Tx power of every potential interferer (AP or non-AP) outside the CCA zone of the Tx</a:t>
            </a:r>
            <a:endParaRPr sz="1300">
              <a:solidFill>
                <a:schemeClr val="dk1"/>
              </a:solidFill>
              <a:highlight>
                <a:schemeClr val="lt1"/>
              </a:highlight>
              <a:latin typeface="Times New Roman"/>
              <a:ea typeface="Times New Roman"/>
              <a:cs typeface="Times New Roman"/>
              <a:sym typeface="Times New Roman"/>
            </a:endParaRPr>
          </a:p>
          <a:p>
            <a:pPr marL="914400" lvl="1" indent="-311150" algn="l" rtl="0">
              <a:lnSpc>
                <a:spcPct val="125000"/>
              </a:lnSpc>
              <a:spcBef>
                <a:spcPts val="0"/>
              </a:spcBef>
              <a:spcAft>
                <a:spcPts val="0"/>
              </a:spcAft>
              <a:buClr>
                <a:schemeClr val="dk1"/>
              </a:buClr>
              <a:buSzPts val="1300"/>
              <a:buFont typeface="Times New Roman"/>
              <a:buChar char="○"/>
            </a:pPr>
            <a:r>
              <a:rPr lang="en" sz="1300">
                <a:solidFill>
                  <a:schemeClr val="dk1"/>
                </a:solidFill>
                <a:highlight>
                  <a:schemeClr val="lt1"/>
                </a:highlight>
                <a:latin typeface="Times New Roman"/>
                <a:ea typeface="Times New Roman"/>
                <a:cs typeface="Times New Roman"/>
                <a:sym typeface="Times New Roman"/>
              </a:rPr>
              <a:t>Type 1 operation</a:t>
            </a:r>
            <a:endParaRPr sz="1300">
              <a:solidFill>
                <a:schemeClr val="dk1"/>
              </a:solidFill>
              <a:highlight>
                <a:schemeClr val="lt1"/>
              </a:highlight>
              <a:latin typeface="Times New Roman"/>
              <a:ea typeface="Times New Roman"/>
              <a:cs typeface="Times New Roman"/>
              <a:sym typeface="Times New Roman"/>
            </a:endParaRPr>
          </a:p>
        </p:txBody>
      </p:sp>
      <p:pic>
        <p:nvPicPr>
          <p:cNvPr id="315" name="Google Shape;315;p54"/>
          <p:cNvPicPr preferRelativeResize="0"/>
          <p:nvPr/>
        </p:nvPicPr>
        <p:blipFill>
          <a:blip r:embed="rId3">
            <a:alphaModFix/>
          </a:blip>
          <a:stretch>
            <a:fillRect/>
          </a:stretch>
        </p:blipFill>
        <p:spPr>
          <a:xfrm>
            <a:off x="5247675" y="536850"/>
            <a:ext cx="3287605" cy="1254350"/>
          </a:xfrm>
          <a:prstGeom prst="rect">
            <a:avLst/>
          </a:prstGeom>
          <a:noFill/>
          <a:ln>
            <a:noFill/>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55"/>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700">
                <a:solidFill>
                  <a:schemeClr val="dk1"/>
                </a:solidFill>
              </a:rPr>
              <a:t>Cumulative throughput over 20 apartments in the floor, for Full-buffer Best Effort traffic, in the absence of Low Latency traffic</a:t>
            </a:r>
            <a:endParaRPr sz="2400">
              <a:solidFill>
                <a:schemeClr val="dk1"/>
              </a:solidFill>
            </a:endParaRPr>
          </a:p>
        </p:txBody>
      </p:sp>
      <p:sp>
        <p:nvSpPr>
          <p:cNvPr id="321" name="Google Shape;321;p5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19</a:t>
            </a:fld>
            <a:endParaRPr/>
          </a:p>
        </p:txBody>
      </p:sp>
      <p:sp>
        <p:nvSpPr>
          <p:cNvPr id="322" name="Google Shape;322;p55"/>
          <p:cNvSpPr txBox="1"/>
          <p:nvPr/>
        </p:nvSpPr>
        <p:spPr>
          <a:xfrm>
            <a:off x="38050" y="3210725"/>
            <a:ext cx="8947800" cy="15222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SzPts val="1100"/>
              <a:buChar char="●"/>
            </a:pPr>
            <a:r>
              <a:rPr lang="en" sz="1100">
                <a:highlight>
                  <a:srgbClr val="FFFFFF"/>
                </a:highlight>
              </a:rPr>
              <a:t>NPCA provides 60% throughput gain for a higher CCA threshold (i.e. ED = -72dBm PD = -82dBm) and 50% throughput gain for a lower CCA threshold (i.e. when ED = -82dBm PD = -82dBm).  </a:t>
            </a:r>
            <a:endParaRPr sz="1100">
              <a:highlight>
                <a:srgbClr val="FFFFFF"/>
              </a:highlight>
            </a:endParaRPr>
          </a:p>
          <a:p>
            <a:pPr marL="457200" lvl="0" indent="-298450" algn="l" rtl="0">
              <a:lnSpc>
                <a:spcPct val="115000"/>
              </a:lnSpc>
              <a:spcBef>
                <a:spcPts val="0"/>
              </a:spcBef>
              <a:spcAft>
                <a:spcPts val="0"/>
              </a:spcAft>
              <a:buSzPts val="1100"/>
              <a:buChar char="●"/>
            </a:pPr>
            <a:r>
              <a:rPr lang="en" sz="1100">
                <a:solidFill>
                  <a:schemeClr val="dk1"/>
                </a:solidFill>
                <a:highlight>
                  <a:schemeClr val="lt1"/>
                </a:highlight>
              </a:rPr>
              <a:t>A higher CCA threshold</a:t>
            </a:r>
            <a:r>
              <a:rPr lang="en" sz="1100">
                <a:highlight>
                  <a:srgbClr val="FFFFFF"/>
                </a:highlight>
              </a:rPr>
              <a:t> results in substantially higher spatial reuse. The number of total TXOPs in the simulation or the number of parallel TXOPs at any time is about 30-40% higher in case of </a:t>
            </a:r>
            <a:r>
              <a:rPr lang="en" sz="1100">
                <a:solidFill>
                  <a:schemeClr val="dk1"/>
                </a:solidFill>
                <a:highlight>
                  <a:schemeClr val="lt1"/>
                </a:highlight>
              </a:rPr>
              <a:t>ED = -72dBm PD = -82dBm </a:t>
            </a:r>
            <a:r>
              <a:rPr lang="en" sz="1100">
                <a:highlight>
                  <a:srgbClr val="FFFFFF"/>
                </a:highlight>
              </a:rPr>
              <a:t>compared to </a:t>
            </a:r>
            <a:r>
              <a:rPr lang="en" sz="1100">
                <a:solidFill>
                  <a:schemeClr val="dk1"/>
                </a:solidFill>
                <a:highlight>
                  <a:schemeClr val="lt1"/>
                </a:highlight>
              </a:rPr>
              <a:t>ED = -82dBm PD = -82dBm,</a:t>
            </a:r>
            <a:r>
              <a:rPr lang="en" sz="1100">
                <a:highlight>
                  <a:srgbClr val="FFFFFF"/>
                </a:highlight>
              </a:rPr>
              <a:t> both without and with NPCA. </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However, the steady state MCSs are lower for a higher CCA threshold than for a lower CCA threshold. This offsets some of the spatial reuse gain and leads to a lower throughput gain</a:t>
            </a:r>
            <a:endParaRPr sz="1100">
              <a:highlight>
                <a:srgbClr val="FFFFFF"/>
              </a:highlight>
            </a:endParaRPr>
          </a:p>
        </p:txBody>
      </p:sp>
      <p:pic>
        <p:nvPicPr>
          <p:cNvPr id="323" name="Google Shape;323;p55" title="Chart"/>
          <p:cNvPicPr preferRelativeResize="0"/>
          <p:nvPr/>
        </p:nvPicPr>
        <p:blipFill>
          <a:blip r:embed="rId3">
            <a:alphaModFix/>
          </a:blip>
          <a:stretch>
            <a:fillRect/>
          </a:stretch>
        </p:blipFill>
        <p:spPr>
          <a:xfrm>
            <a:off x="491225" y="1095550"/>
            <a:ext cx="3800449" cy="1920775"/>
          </a:xfrm>
          <a:prstGeom prst="rect">
            <a:avLst/>
          </a:prstGeom>
          <a:noFill/>
          <a:ln w="9525" cap="flat" cmpd="sng">
            <a:solidFill>
              <a:schemeClr val="dk1"/>
            </a:solidFill>
            <a:prstDash val="solid"/>
            <a:round/>
            <a:headEnd type="none" w="sm" len="sm"/>
            <a:tailEnd type="none" w="sm" len="sm"/>
          </a:ln>
        </p:spPr>
      </p:pic>
      <p:pic>
        <p:nvPicPr>
          <p:cNvPr id="324" name="Google Shape;324;p55" title="Chart"/>
          <p:cNvPicPr preferRelativeResize="0"/>
          <p:nvPr/>
        </p:nvPicPr>
        <p:blipFill>
          <a:blip r:embed="rId4">
            <a:alphaModFix/>
          </a:blip>
          <a:stretch>
            <a:fillRect/>
          </a:stretch>
        </p:blipFill>
        <p:spPr>
          <a:xfrm>
            <a:off x="4802825" y="1105825"/>
            <a:ext cx="3800452" cy="1920775"/>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8"/>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Introduction</a:t>
            </a:r>
            <a:endParaRPr sz="2100"/>
          </a:p>
        </p:txBody>
      </p:sp>
      <p:sp>
        <p:nvSpPr>
          <p:cNvPr id="200" name="Google Shape;200;p38"/>
          <p:cNvSpPr txBox="1">
            <a:spLocks noGrp="1"/>
          </p:cNvSpPr>
          <p:nvPr>
            <p:ph type="body" idx="1"/>
          </p:nvPr>
        </p:nvSpPr>
        <p:spPr>
          <a:xfrm>
            <a:off x="185050" y="931900"/>
            <a:ext cx="8775900" cy="3512100"/>
          </a:xfrm>
          <a:prstGeom prst="rect">
            <a:avLst/>
          </a:prstGeom>
          <a:noFill/>
          <a:ln>
            <a:noFill/>
          </a:ln>
        </p:spPr>
        <p:txBody>
          <a:bodyPr spcFirstLastPara="1" wrap="square" lIns="68575" tIns="68575" rIns="68575" bIns="68575" anchor="t" anchorCtr="0">
            <a:noAutofit/>
          </a:bodyPr>
          <a:lstStyle/>
          <a:p>
            <a:pPr marL="342900" lvl="0" indent="-330200" algn="just" rtl="0">
              <a:lnSpc>
                <a:spcPct val="115000"/>
              </a:lnSpc>
              <a:spcBef>
                <a:spcPts val="900"/>
              </a:spcBef>
              <a:spcAft>
                <a:spcPts val="0"/>
              </a:spcAft>
              <a:buSzPts val="1600"/>
              <a:buChar char="●"/>
            </a:pPr>
            <a:r>
              <a:rPr lang="en" sz="1600" b="0"/>
              <a:t>This contribution is a follow-up of the contributions 11-23/0034r1, 11-23/1288r0 and 11-20/0363r3  which proposed non-primary channel access for 11bn and 11be respectively.</a:t>
            </a:r>
            <a:endParaRPr sz="1600" b="0"/>
          </a:p>
          <a:p>
            <a:pPr marL="342900" lvl="0" indent="-330200" algn="just" rtl="0">
              <a:lnSpc>
                <a:spcPct val="115000"/>
              </a:lnSpc>
              <a:spcBef>
                <a:spcPts val="0"/>
              </a:spcBef>
              <a:spcAft>
                <a:spcPts val="0"/>
              </a:spcAft>
              <a:buSzPts val="1600"/>
              <a:buChar char="●"/>
            </a:pPr>
            <a:r>
              <a:rPr lang="en" sz="1600" b="0"/>
              <a:t>It contains the following:</a:t>
            </a:r>
            <a:endParaRPr sz="1600" b="0"/>
          </a:p>
          <a:p>
            <a:pPr marL="742950" lvl="1" indent="-273050" algn="just" rtl="0">
              <a:lnSpc>
                <a:spcPct val="115000"/>
              </a:lnSpc>
              <a:spcBef>
                <a:spcPts val="0"/>
              </a:spcBef>
              <a:spcAft>
                <a:spcPts val="0"/>
              </a:spcAft>
              <a:buSzPts val="1600"/>
              <a:buChar char="○"/>
            </a:pPr>
            <a:r>
              <a:rPr lang="en" sz="1600"/>
              <a:t>Discussion of a “frequency reuse 1” configuration that can be enabled by non-primary channel access even in dense enterprise deployments.</a:t>
            </a:r>
            <a:endParaRPr sz="1600"/>
          </a:p>
          <a:p>
            <a:pPr marL="742950" lvl="1" indent="-273050" algn="just" rtl="0">
              <a:lnSpc>
                <a:spcPct val="115000"/>
              </a:lnSpc>
              <a:spcBef>
                <a:spcPts val="0"/>
              </a:spcBef>
              <a:spcAft>
                <a:spcPts val="0"/>
              </a:spcAft>
              <a:buSzPts val="1600"/>
              <a:buChar char="○"/>
            </a:pPr>
            <a:r>
              <a:rPr lang="en" sz="1600"/>
              <a:t>Adherence of NPCA to the ETSI harmonized standards for 5GHz and 6GHz</a:t>
            </a:r>
            <a:endParaRPr sz="1600"/>
          </a:p>
          <a:p>
            <a:pPr marL="742950" lvl="1" indent="-273050" algn="just" rtl="0">
              <a:lnSpc>
                <a:spcPct val="115000"/>
              </a:lnSpc>
              <a:spcBef>
                <a:spcPts val="0"/>
              </a:spcBef>
              <a:spcAft>
                <a:spcPts val="0"/>
              </a:spcAft>
              <a:buSzPts val="1600"/>
              <a:buChar char="○"/>
            </a:pPr>
            <a:r>
              <a:rPr lang="en" sz="1600" b="0"/>
              <a:t>Further analysis of the potential CCA capability types for devices that perform non-primary channel access. The capability types are defined as Type 0, Type 1, Type 2 and Type 2+. </a:t>
            </a:r>
            <a:r>
              <a:rPr lang="en" sz="1600"/>
              <a:t>We discuss the</a:t>
            </a:r>
            <a:r>
              <a:rPr lang="en" sz="1600" b="0"/>
              <a:t> complexity of implementation as well as their performance, resolution of corner cases, fairness towards legacy devices and scalability. </a:t>
            </a:r>
            <a:endParaRPr sz="1600" b="0"/>
          </a:p>
          <a:p>
            <a:pPr marL="742950" lvl="1" indent="-273050" algn="just" rtl="0">
              <a:lnSpc>
                <a:spcPct val="115000"/>
              </a:lnSpc>
              <a:spcBef>
                <a:spcPts val="0"/>
              </a:spcBef>
              <a:spcAft>
                <a:spcPts val="0"/>
              </a:spcAft>
              <a:buSzPts val="1600"/>
              <a:buChar char="○"/>
            </a:pPr>
            <a:r>
              <a:rPr lang="en" sz="1600" b="0"/>
              <a:t>Evaluation of non-primary channel access in a non-ideal configuration. This configuration consists of 20 apartments in a 2x10 configuration in a single floor. It is the single floor version of the 11ax Residential scenario.</a:t>
            </a:r>
            <a:endParaRPr sz="1600" b="0"/>
          </a:p>
        </p:txBody>
      </p:sp>
      <p:sp>
        <p:nvSpPr>
          <p:cNvPr id="201" name="Google Shape;201;p3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6" name="Google Shape;192;p37"/>
          <p:cNvSpPr txBox="1">
            <a:spLocks noGrp="1"/>
          </p:cNvSpPr>
          <p:nvPr>
            <p:ph type="dt" idx="10"/>
          </p:nvPr>
        </p:nvSpPr>
        <p:spPr>
          <a:xfrm>
            <a:off x="696929" y="249450"/>
            <a:ext cx="16221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dirty="0"/>
              <a:t>November 2023</a:t>
            </a:r>
            <a:endParaRP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56"/>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700">
                <a:solidFill>
                  <a:schemeClr val="dk1"/>
                </a:solidFill>
              </a:rPr>
              <a:t>Cumulative throughput over 20 apartments in the floor, for Full-buffer Best Effort traffic in the presence of Low Latency traffic</a:t>
            </a:r>
            <a:endParaRPr sz="2400">
              <a:solidFill>
                <a:schemeClr val="dk1"/>
              </a:solidFill>
            </a:endParaRPr>
          </a:p>
        </p:txBody>
      </p:sp>
      <p:sp>
        <p:nvSpPr>
          <p:cNvPr id="330" name="Google Shape;330;p5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20</a:t>
            </a:fld>
            <a:endParaRPr/>
          </a:p>
        </p:txBody>
      </p:sp>
      <p:sp>
        <p:nvSpPr>
          <p:cNvPr id="331" name="Google Shape;331;p56"/>
          <p:cNvSpPr txBox="1"/>
          <p:nvPr/>
        </p:nvSpPr>
        <p:spPr>
          <a:xfrm>
            <a:off x="46200" y="3292050"/>
            <a:ext cx="8707800" cy="11328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SzPts val="1100"/>
              <a:buChar char="●"/>
            </a:pPr>
            <a:r>
              <a:rPr lang="en" sz="1100">
                <a:highlight>
                  <a:srgbClr val="FFFFFF"/>
                </a:highlight>
              </a:rPr>
              <a:t>Observations on cumulative throughput and NPCA gain when LL traffic is present, are similar to the previous configuration when LL traffic is absent</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NPCA provides 70% throughput gain for a higher CCA threshold and 60% throughput gain for a lower CCA threshold.</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A higher CCA threshold results in a higher spatial reuse but also a lower average MCS of transmission. Resultantly, the cumulative throughput with ED -72dBm PD = -82dBm is slightly better than the cumulative throughput with ED = -82dBm PD = -82dBm. </a:t>
            </a:r>
            <a:endParaRPr sz="1100">
              <a:highlight>
                <a:srgbClr val="FFFFFF"/>
              </a:highlight>
            </a:endParaRPr>
          </a:p>
        </p:txBody>
      </p:sp>
      <p:pic>
        <p:nvPicPr>
          <p:cNvPr id="332" name="Google Shape;332;p56" title="Chart"/>
          <p:cNvPicPr preferRelativeResize="0"/>
          <p:nvPr/>
        </p:nvPicPr>
        <p:blipFill>
          <a:blip r:embed="rId3">
            <a:alphaModFix/>
          </a:blip>
          <a:stretch>
            <a:fillRect/>
          </a:stretch>
        </p:blipFill>
        <p:spPr>
          <a:xfrm>
            <a:off x="517074" y="1124900"/>
            <a:ext cx="3911426" cy="1976875"/>
          </a:xfrm>
          <a:prstGeom prst="rect">
            <a:avLst/>
          </a:prstGeom>
          <a:noFill/>
          <a:ln w="9525" cap="flat" cmpd="sng">
            <a:solidFill>
              <a:schemeClr val="dk1"/>
            </a:solidFill>
            <a:prstDash val="solid"/>
            <a:round/>
            <a:headEnd type="none" w="sm" len="sm"/>
            <a:tailEnd type="none" w="sm" len="sm"/>
          </a:ln>
        </p:spPr>
      </p:pic>
      <p:pic>
        <p:nvPicPr>
          <p:cNvPr id="333" name="Google Shape;333;p56" title="Chart"/>
          <p:cNvPicPr preferRelativeResize="0"/>
          <p:nvPr/>
        </p:nvPicPr>
        <p:blipFill>
          <a:blip r:embed="rId4">
            <a:alphaModFix/>
          </a:blip>
          <a:stretch>
            <a:fillRect/>
          </a:stretch>
        </p:blipFill>
        <p:spPr>
          <a:xfrm>
            <a:off x="4926575" y="1124900"/>
            <a:ext cx="3286786" cy="1976875"/>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57"/>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900">
                <a:solidFill>
                  <a:schemeClr val="dk1"/>
                </a:solidFill>
              </a:rPr>
              <a:t>AR/VR Latency in the presence of Full-buffer Best Effort traffic</a:t>
            </a:r>
            <a:endParaRPr sz="2600">
              <a:solidFill>
                <a:schemeClr val="dk1"/>
              </a:solidFill>
            </a:endParaRPr>
          </a:p>
        </p:txBody>
      </p:sp>
      <p:sp>
        <p:nvSpPr>
          <p:cNvPr id="339" name="Google Shape;339;p5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21</a:t>
            </a:fld>
            <a:endParaRPr/>
          </a:p>
        </p:txBody>
      </p:sp>
      <p:sp>
        <p:nvSpPr>
          <p:cNvPr id="340" name="Google Shape;340;p57"/>
          <p:cNvSpPr txBox="1"/>
          <p:nvPr/>
        </p:nvSpPr>
        <p:spPr>
          <a:xfrm>
            <a:off x="560550" y="3678400"/>
            <a:ext cx="8332500" cy="11328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Clr>
                <a:srgbClr val="000000"/>
              </a:buClr>
              <a:buSzPts val="1100"/>
              <a:buChar char="●"/>
            </a:pPr>
            <a:r>
              <a:rPr lang="en" sz="1100">
                <a:highlight>
                  <a:srgbClr val="FFFFFF"/>
                </a:highlight>
              </a:rPr>
              <a:t>A higher CCA threshold provides higher spatial reuse, which is visible in the better latencies of ED -72dBm PD = -82dBm compared to ED -82dBm PD = -82dBm both without and with NPCA</a:t>
            </a:r>
            <a:endParaRPr sz="1100">
              <a:highlight>
                <a:srgbClr val="FFFFFF"/>
              </a:highlight>
            </a:endParaRPr>
          </a:p>
          <a:p>
            <a:pPr marL="457200" lvl="0" indent="-298450" algn="l" rtl="0">
              <a:lnSpc>
                <a:spcPct val="115000"/>
              </a:lnSpc>
              <a:spcBef>
                <a:spcPts val="0"/>
              </a:spcBef>
              <a:spcAft>
                <a:spcPts val="0"/>
              </a:spcAft>
              <a:buClr>
                <a:srgbClr val="000000"/>
              </a:buClr>
              <a:buSzPts val="1100"/>
              <a:buChar char="●"/>
            </a:pPr>
            <a:r>
              <a:rPr lang="en" sz="1100">
                <a:highlight>
                  <a:srgbClr val="FFFFFF"/>
                </a:highlight>
              </a:rPr>
              <a:t>The higher opportunities using NPCA also get utilized by AR/VR and other finite rate traffic in a prioritized manner. </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However full buffer AC_BE traffic in every BSS results in high contention from every AP and hence, higher 99%ile latencies</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Overall, NPCA provides significant latency reduction over almost the entire range of latency percentiles.</a:t>
            </a:r>
            <a:endParaRPr sz="1100">
              <a:highlight>
                <a:srgbClr val="FFFFFF"/>
              </a:highlight>
            </a:endParaRPr>
          </a:p>
        </p:txBody>
      </p:sp>
      <p:pic>
        <p:nvPicPr>
          <p:cNvPr id="341" name="Google Shape;341;p57" title="Chart"/>
          <p:cNvPicPr preferRelativeResize="0"/>
          <p:nvPr/>
        </p:nvPicPr>
        <p:blipFill>
          <a:blip r:embed="rId3">
            <a:alphaModFix/>
          </a:blip>
          <a:stretch>
            <a:fillRect/>
          </a:stretch>
        </p:blipFill>
        <p:spPr>
          <a:xfrm>
            <a:off x="685800" y="977700"/>
            <a:ext cx="4161175" cy="2476240"/>
          </a:xfrm>
          <a:prstGeom prst="rect">
            <a:avLst/>
          </a:prstGeom>
          <a:noFill/>
          <a:ln w="9525" cap="flat" cmpd="sng">
            <a:solidFill>
              <a:schemeClr val="dk1"/>
            </a:solidFill>
            <a:prstDash val="solid"/>
            <a:round/>
            <a:headEnd type="none" w="sm" len="sm"/>
            <a:tailEnd type="none" w="sm" len="sm"/>
          </a:ln>
        </p:spPr>
      </p:pic>
      <p:pic>
        <p:nvPicPr>
          <p:cNvPr id="342" name="Google Shape;342;p57" title="Chart"/>
          <p:cNvPicPr preferRelativeResize="0"/>
          <p:nvPr/>
        </p:nvPicPr>
        <p:blipFill>
          <a:blip r:embed="rId4">
            <a:alphaModFix/>
          </a:blip>
          <a:stretch>
            <a:fillRect/>
          </a:stretch>
        </p:blipFill>
        <p:spPr>
          <a:xfrm>
            <a:off x="4999375" y="999150"/>
            <a:ext cx="3992224" cy="2476249"/>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58"/>
          <p:cNvSpPr txBox="1">
            <a:spLocks noGrp="1"/>
          </p:cNvSpPr>
          <p:nvPr>
            <p:ph type="title"/>
          </p:nvPr>
        </p:nvSpPr>
        <p:spPr>
          <a:xfrm>
            <a:off x="609600" y="4628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1900">
                <a:solidFill>
                  <a:schemeClr val="dk1"/>
                </a:solidFill>
              </a:rPr>
              <a:t>AR/VR Latency in presence of 200Mbps Best Effort traffic</a:t>
            </a:r>
            <a:endParaRPr sz="2600">
              <a:solidFill>
                <a:schemeClr val="dk1"/>
              </a:solidFill>
            </a:endParaRPr>
          </a:p>
        </p:txBody>
      </p:sp>
      <p:sp>
        <p:nvSpPr>
          <p:cNvPr id="348" name="Google Shape;348;p5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22</a:t>
            </a:fld>
            <a:endParaRPr/>
          </a:p>
        </p:txBody>
      </p:sp>
      <p:sp>
        <p:nvSpPr>
          <p:cNvPr id="349" name="Google Shape;349;p58"/>
          <p:cNvSpPr txBox="1"/>
          <p:nvPr/>
        </p:nvSpPr>
        <p:spPr>
          <a:xfrm>
            <a:off x="321475" y="3742000"/>
            <a:ext cx="8613600" cy="743400"/>
          </a:xfrm>
          <a:prstGeom prst="rect">
            <a:avLst/>
          </a:prstGeom>
          <a:noFill/>
          <a:ln>
            <a:noFill/>
          </a:ln>
        </p:spPr>
        <p:txBody>
          <a:bodyPr spcFirstLastPara="1" wrap="square" lIns="91425" tIns="91425" rIns="91425" bIns="91425" anchor="t" anchorCtr="0">
            <a:spAutoFit/>
          </a:bodyPr>
          <a:lstStyle/>
          <a:p>
            <a:pPr marL="457200" lvl="0" indent="-298450" algn="l" rtl="0">
              <a:lnSpc>
                <a:spcPct val="115000"/>
              </a:lnSpc>
              <a:spcBef>
                <a:spcPts val="1200"/>
              </a:spcBef>
              <a:spcAft>
                <a:spcPts val="0"/>
              </a:spcAft>
              <a:buClr>
                <a:srgbClr val="000000"/>
              </a:buClr>
              <a:buSzPts val="1100"/>
              <a:buChar char="●"/>
            </a:pPr>
            <a:r>
              <a:rPr lang="en" sz="1100">
                <a:highlight>
                  <a:srgbClr val="FFFFFF"/>
                </a:highlight>
              </a:rPr>
              <a:t>Expectedly, AR/VR latencies are much lower in presence of 200Mbps AC_BE are much lower than in the presence of Full-Buffer AC_BE</a:t>
            </a:r>
            <a:endParaRPr sz="1100">
              <a:highlight>
                <a:srgbClr val="FFFFFF"/>
              </a:highlight>
            </a:endParaRPr>
          </a:p>
          <a:p>
            <a:pPr marL="457200" lvl="0" indent="-298450" algn="l" rtl="0">
              <a:lnSpc>
                <a:spcPct val="115000"/>
              </a:lnSpc>
              <a:spcBef>
                <a:spcPts val="0"/>
              </a:spcBef>
              <a:spcAft>
                <a:spcPts val="0"/>
              </a:spcAft>
              <a:buSzPts val="1100"/>
              <a:buChar char="●"/>
            </a:pPr>
            <a:r>
              <a:rPr lang="en" sz="1100">
                <a:highlight>
                  <a:srgbClr val="FFFFFF"/>
                </a:highlight>
              </a:rPr>
              <a:t>As in the previous configuration, NPCA provides significantly lower latencies over the entire range of latency percentiles</a:t>
            </a:r>
            <a:endParaRPr sz="1100">
              <a:highlight>
                <a:srgbClr val="FFFFFF"/>
              </a:highlight>
            </a:endParaRPr>
          </a:p>
        </p:txBody>
      </p:sp>
      <p:pic>
        <p:nvPicPr>
          <p:cNvPr id="350" name="Google Shape;350;p58" title="Chart"/>
          <p:cNvPicPr preferRelativeResize="0"/>
          <p:nvPr/>
        </p:nvPicPr>
        <p:blipFill>
          <a:blip r:embed="rId3">
            <a:alphaModFix/>
          </a:blip>
          <a:stretch>
            <a:fillRect/>
          </a:stretch>
        </p:blipFill>
        <p:spPr>
          <a:xfrm>
            <a:off x="4465250" y="998200"/>
            <a:ext cx="4297026" cy="2386934"/>
          </a:xfrm>
          <a:prstGeom prst="rect">
            <a:avLst/>
          </a:prstGeom>
          <a:noFill/>
          <a:ln w="9525" cap="flat" cmpd="sng">
            <a:solidFill>
              <a:schemeClr val="dk1"/>
            </a:solidFill>
            <a:prstDash val="solid"/>
            <a:round/>
            <a:headEnd type="none" w="sm" len="sm"/>
            <a:tailEnd type="none" w="sm" len="sm"/>
          </a:ln>
        </p:spPr>
      </p:pic>
      <p:pic>
        <p:nvPicPr>
          <p:cNvPr id="351" name="Google Shape;351;p58" title="Chart"/>
          <p:cNvPicPr preferRelativeResize="0"/>
          <p:nvPr/>
        </p:nvPicPr>
        <p:blipFill>
          <a:blip r:embed="rId4">
            <a:alphaModFix/>
          </a:blip>
          <a:stretch>
            <a:fillRect/>
          </a:stretch>
        </p:blipFill>
        <p:spPr>
          <a:xfrm>
            <a:off x="287825" y="1023500"/>
            <a:ext cx="3938374" cy="2346276"/>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59"/>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Latency for 200Mbps Best Effort traffic</a:t>
            </a:r>
            <a:endParaRPr sz="2800">
              <a:solidFill>
                <a:schemeClr val="dk1"/>
              </a:solidFill>
            </a:endParaRPr>
          </a:p>
        </p:txBody>
      </p:sp>
      <p:sp>
        <p:nvSpPr>
          <p:cNvPr id="357" name="Google Shape;357;p5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23</a:t>
            </a:fld>
            <a:endParaRPr/>
          </a:p>
        </p:txBody>
      </p:sp>
      <p:sp>
        <p:nvSpPr>
          <p:cNvPr id="358" name="Google Shape;358;p59"/>
          <p:cNvSpPr txBox="1"/>
          <p:nvPr/>
        </p:nvSpPr>
        <p:spPr>
          <a:xfrm>
            <a:off x="342075" y="3725525"/>
            <a:ext cx="8390100" cy="369300"/>
          </a:xfrm>
          <a:prstGeom prst="rect">
            <a:avLst/>
          </a:prstGeom>
          <a:noFill/>
          <a:ln>
            <a:noFill/>
          </a:ln>
        </p:spPr>
        <p:txBody>
          <a:bodyPr spcFirstLastPara="1" wrap="square" lIns="91425" tIns="91425" rIns="91425" bIns="91425" anchor="t" anchorCtr="0">
            <a:spAutoFit/>
          </a:bodyPr>
          <a:lstStyle/>
          <a:p>
            <a:pPr marL="457200" lvl="0" indent="-304800" algn="l" rtl="0">
              <a:lnSpc>
                <a:spcPct val="115000"/>
              </a:lnSpc>
              <a:spcBef>
                <a:spcPts val="1200"/>
              </a:spcBef>
              <a:spcAft>
                <a:spcPts val="0"/>
              </a:spcAft>
              <a:buClr>
                <a:srgbClr val="000000"/>
              </a:buClr>
              <a:buSzPts val="1200"/>
              <a:buChar char="●"/>
            </a:pPr>
            <a:r>
              <a:rPr lang="en" sz="1200">
                <a:highlight>
                  <a:srgbClr val="FFFFFF"/>
                </a:highlight>
              </a:rPr>
              <a:t>NPCA provides significant latency gains for Best Effort traffic over the entire range of latency percentiles</a:t>
            </a:r>
            <a:endParaRPr sz="1200">
              <a:solidFill>
                <a:schemeClr val="dk1"/>
              </a:solidFill>
              <a:highlight>
                <a:schemeClr val="lt1"/>
              </a:highlight>
            </a:endParaRPr>
          </a:p>
        </p:txBody>
      </p:sp>
      <p:pic>
        <p:nvPicPr>
          <p:cNvPr id="359" name="Google Shape;359;p59" title="Chart"/>
          <p:cNvPicPr preferRelativeResize="0"/>
          <p:nvPr/>
        </p:nvPicPr>
        <p:blipFill>
          <a:blip r:embed="rId3">
            <a:alphaModFix/>
          </a:blip>
          <a:stretch>
            <a:fillRect/>
          </a:stretch>
        </p:blipFill>
        <p:spPr>
          <a:xfrm>
            <a:off x="307000" y="980025"/>
            <a:ext cx="4225223" cy="2302050"/>
          </a:xfrm>
          <a:prstGeom prst="rect">
            <a:avLst/>
          </a:prstGeom>
          <a:noFill/>
          <a:ln w="9525" cap="flat" cmpd="sng">
            <a:solidFill>
              <a:schemeClr val="dk1"/>
            </a:solidFill>
            <a:prstDash val="solid"/>
            <a:round/>
            <a:headEnd type="none" w="sm" len="sm"/>
            <a:tailEnd type="none" w="sm" len="sm"/>
          </a:ln>
        </p:spPr>
      </p:pic>
      <p:pic>
        <p:nvPicPr>
          <p:cNvPr id="360" name="Google Shape;360;p59" title="Chart"/>
          <p:cNvPicPr preferRelativeResize="0"/>
          <p:nvPr/>
        </p:nvPicPr>
        <p:blipFill>
          <a:blip r:embed="rId4">
            <a:alphaModFix/>
          </a:blip>
          <a:stretch>
            <a:fillRect/>
          </a:stretch>
        </p:blipFill>
        <p:spPr>
          <a:xfrm>
            <a:off x="4684625" y="947300"/>
            <a:ext cx="4225223" cy="2318100"/>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60"/>
          <p:cNvSpPr txBox="1">
            <a:spLocks noGrp="1"/>
          </p:cNvSpPr>
          <p:nvPr>
            <p:ph type="title"/>
          </p:nvPr>
        </p:nvSpPr>
        <p:spPr>
          <a:xfrm>
            <a:off x="609600" y="539000"/>
            <a:ext cx="8050800" cy="4083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1"/>
              </a:buClr>
              <a:buSzPts val="1100"/>
              <a:buFont typeface="Arial"/>
              <a:buNone/>
            </a:pPr>
            <a:r>
              <a:rPr lang="en" sz="2100">
                <a:solidFill>
                  <a:schemeClr val="dk1"/>
                </a:solidFill>
              </a:rPr>
              <a:t>User Perceived Throughput (UPT) for 200Mbps Best Effort traffic</a:t>
            </a:r>
            <a:endParaRPr sz="2800">
              <a:solidFill>
                <a:schemeClr val="dk1"/>
              </a:solidFill>
            </a:endParaRPr>
          </a:p>
        </p:txBody>
      </p:sp>
      <p:sp>
        <p:nvSpPr>
          <p:cNvPr id="366" name="Google Shape;366;p6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24</a:t>
            </a:fld>
            <a:endParaRPr/>
          </a:p>
        </p:txBody>
      </p:sp>
      <p:sp>
        <p:nvSpPr>
          <p:cNvPr id="367" name="Google Shape;367;p60"/>
          <p:cNvSpPr txBox="1"/>
          <p:nvPr/>
        </p:nvSpPr>
        <p:spPr>
          <a:xfrm>
            <a:off x="342075" y="3877925"/>
            <a:ext cx="8614800" cy="369300"/>
          </a:xfrm>
          <a:prstGeom prst="rect">
            <a:avLst/>
          </a:prstGeom>
          <a:noFill/>
          <a:ln>
            <a:noFill/>
          </a:ln>
        </p:spPr>
        <p:txBody>
          <a:bodyPr spcFirstLastPara="1" wrap="square" lIns="91425" tIns="91425" rIns="91425" bIns="91425" anchor="t" anchorCtr="0">
            <a:spAutoFit/>
          </a:bodyPr>
          <a:lstStyle/>
          <a:p>
            <a:pPr marL="457200" lvl="0" indent="-285750" algn="l" rtl="0">
              <a:lnSpc>
                <a:spcPct val="115000"/>
              </a:lnSpc>
              <a:spcBef>
                <a:spcPts val="1200"/>
              </a:spcBef>
              <a:spcAft>
                <a:spcPts val="0"/>
              </a:spcAft>
              <a:buSzPts val="900"/>
              <a:buChar char="●"/>
            </a:pPr>
            <a:r>
              <a:rPr lang="en" sz="1200">
                <a:solidFill>
                  <a:schemeClr val="dk1"/>
                </a:solidFill>
                <a:highlight>
                  <a:schemeClr val="lt1"/>
                </a:highlight>
              </a:rPr>
              <a:t>NPCA provides significantly higher User Perceived throughput for Best Effort traffic </a:t>
            </a:r>
            <a:endParaRPr sz="900">
              <a:solidFill>
                <a:schemeClr val="dk1"/>
              </a:solidFill>
              <a:highlight>
                <a:schemeClr val="lt1"/>
              </a:highlight>
            </a:endParaRPr>
          </a:p>
        </p:txBody>
      </p:sp>
      <p:pic>
        <p:nvPicPr>
          <p:cNvPr id="368" name="Google Shape;368;p60" title="Chart"/>
          <p:cNvPicPr preferRelativeResize="0"/>
          <p:nvPr/>
        </p:nvPicPr>
        <p:blipFill>
          <a:blip r:embed="rId3">
            <a:alphaModFix/>
          </a:blip>
          <a:stretch>
            <a:fillRect/>
          </a:stretch>
        </p:blipFill>
        <p:spPr>
          <a:xfrm>
            <a:off x="249050" y="1023500"/>
            <a:ext cx="4206975" cy="2421224"/>
          </a:xfrm>
          <a:prstGeom prst="rect">
            <a:avLst/>
          </a:prstGeom>
          <a:noFill/>
          <a:ln w="9525" cap="flat" cmpd="sng">
            <a:solidFill>
              <a:schemeClr val="dk1"/>
            </a:solidFill>
            <a:prstDash val="solid"/>
            <a:round/>
            <a:headEnd type="none" w="sm" len="sm"/>
            <a:tailEnd type="none" w="sm" len="sm"/>
          </a:ln>
        </p:spPr>
      </p:pic>
      <p:pic>
        <p:nvPicPr>
          <p:cNvPr id="369" name="Google Shape;369;p60" title="Chart"/>
          <p:cNvPicPr preferRelativeResize="0"/>
          <p:nvPr/>
        </p:nvPicPr>
        <p:blipFill>
          <a:blip r:embed="rId4">
            <a:alphaModFix/>
          </a:blip>
          <a:stretch>
            <a:fillRect/>
          </a:stretch>
        </p:blipFill>
        <p:spPr>
          <a:xfrm>
            <a:off x="4608425" y="1023500"/>
            <a:ext cx="4239675" cy="2421224"/>
          </a:xfrm>
          <a:prstGeom prst="rect">
            <a:avLst/>
          </a:prstGeom>
          <a:noFill/>
          <a:ln w="9525" cap="flat" cmpd="sng">
            <a:solidFill>
              <a:schemeClr val="dk1"/>
            </a:solidFill>
            <a:prstDash val="solid"/>
            <a:round/>
            <a:headEnd type="none" w="sm" len="sm"/>
            <a:tailEnd type="none" w="sm" len="sm"/>
          </a:ln>
        </p:spPr>
      </p:pic>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249050" y="539000"/>
            <a:ext cx="88950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300"/>
              <a:t>Conclusions</a:t>
            </a:r>
            <a:endParaRPr sz="2300"/>
          </a:p>
        </p:txBody>
      </p:sp>
      <p:sp>
        <p:nvSpPr>
          <p:cNvPr id="375" name="Google Shape;375;p61"/>
          <p:cNvSpPr txBox="1">
            <a:spLocks noGrp="1"/>
          </p:cNvSpPr>
          <p:nvPr>
            <p:ph type="body" idx="1"/>
          </p:nvPr>
        </p:nvSpPr>
        <p:spPr>
          <a:xfrm>
            <a:off x="466025" y="931900"/>
            <a:ext cx="8337300" cy="3796800"/>
          </a:xfrm>
          <a:prstGeom prst="rect">
            <a:avLst/>
          </a:prstGeom>
          <a:noFill/>
          <a:ln>
            <a:noFill/>
          </a:ln>
        </p:spPr>
        <p:txBody>
          <a:bodyPr spcFirstLastPara="1" wrap="square" lIns="68575" tIns="68575" rIns="68575" bIns="68575" anchor="t" anchorCtr="0">
            <a:noAutofit/>
          </a:bodyPr>
          <a:lstStyle/>
          <a:p>
            <a:pPr marL="342900" lvl="0" indent="-323850" algn="just" rtl="0">
              <a:lnSpc>
                <a:spcPct val="125000"/>
              </a:lnSpc>
              <a:spcBef>
                <a:spcPts val="900"/>
              </a:spcBef>
              <a:spcAft>
                <a:spcPts val="0"/>
              </a:spcAft>
              <a:buSzPts val="1500"/>
              <a:buChar char="●"/>
            </a:pPr>
            <a:r>
              <a:rPr lang="en" sz="1500" b="0"/>
              <a:t>NPCA can enable a “frequency reuse 1” configuration even in dense enterprise deployments. This will simplify frequency planning in such deployments. It will also increase efficiency as NPCA capable devices can opportunistically use the widest possible bandwidth instead of being segregated into non-overlapping narrower bandwidth BSSs.</a:t>
            </a:r>
            <a:endParaRPr sz="1500" b="0"/>
          </a:p>
          <a:p>
            <a:pPr marL="342900" lvl="0" indent="-323850" algn="just" rtl="0">
              <a:lnSpc>
                <a:spcPct val="125000"/>
              </a:lnSpc>
              <a:spcBef>
                <a:spcPts val="0"/>
              </a:spcBef>
              <a:spcAft>
                <a:spcPts val="0"/>
              </a:spcAft>
              <a:buSzPts val="1500"/>
              <a:buChar char="●"/>
            </a:pPr>
            <a:r>
              <a:rPr lang="en" sz="1500" b="0"/>
              <a:t>NPCA adheres to the ETSI harmonized standards for 5GHz and 6GHz</a:t>
            </a:r>
            <a:endParaRPr sz="1500" b="0"/>
          </a:p>
          <a:p>
            <a:pPr marL="342900" lvl="0" indent="-323850" algn="just" rtl="0">
              <a:lnSpc>
                <a:spcPct val="125000"/>
              </a:lnSpc>
              <a:spcBef>
                <a:spcPts val="0"/>
              </a:spcBef>
              <a:spcAft>
                <a:spcPts val="0"/>
              </a:spcAft>
              <a:buSzPts val="1500"/>
              <a:buChar char="●"/>
            </a:pPr>
            <a:r>
              <a:rPr lang="en" sz="1500" b="0"/>
              <a:t>Discussion and analysis of different capability types possible for NPCA in terms of complexity, fairness, scalability and performance benefits.</a:t>
            </a:r>
            <a:endParaRPr sz="1500" b="0"/>
          </a:p>
          <a:p>
            <a:pPr marL="342900" lvl="0" indent="-323850" algn="just" rtl="0">
              <a:lnSpc>
                <a:spcPct val="125000"/>
              </a:lnSpc>
              <a:spcBef>
                <a:spcPts val="0"/>
              </a:spcBef>
              <a:spcAft>
                <a:spcPts val="0"/>
              </a:spcAft>
              <a:buSzPts val="1500"/>
              <a:buChar char="●"/>
            </a:pPr>
            <a:r>
              <a:rPr lang="en" sz="1500" b="0"/>
              <a:t>Discussion of various corner cases that can arise in NPCA for these capability types and the possible outcomes and corrective measures</a:t>
            </a:r>
            <a:endParaRPr sz="1500" b="0"/>
          </a:p>
          <a:p>
            <a:pPr marL="342900" lvl="0" indent="-323850" algn="just" rtl="0">
              <a:lnSpc>
                <a:spcPct val="125000"/>
              </a:lnSpc>
              <a:spcBef>
                <a:spcPts val="0"/>
              </a:spcBef>
              <a:spcAft>
                <a:spcPts val="0"/>
              </a:spcAft>
              <a:buSzPts val="1500"/>
              <a:buChar char="●"/>
            </a:pPr>
            <a:r>
              <a:rPr lang="en" sz="1500" b="0"/>
              <a:t>Simulation results for a single floor 20 apartment scenario based on the 11ax residential topology with multiple traffic types. Even in this topology, it is seen that NPCA provides significant benefits over legacy operation for both latency-sensitive and best effort traffic.</a:t>
            </a:r>
            <a:endParaRPr sz="1500" b="0"/>
          </a:p>
          <a:p>
            <a:pPr marL="342900" lvl="0" indent="0" algn="just" rtl="0">
              <a:lnSpc>
                <a:spcPct val="115000"/>
              </a:lnSpc>
              <a:spcBef>
                <a:spcPts val="900"/>
              </a:spcBef>
              <a:spcAft>
                <a:spcPts val="0"/>
              </a:spcAft>
              <a:buNone/>
            </a:pPr>
            <a:endParaRPr sz="1600" b="0"/>
          </a:p>
        </p:txBody>
      </p:sp>
      <p:sp>
        <p:nvSpPr>
          <p:cNvPr id="376" name="Google Shape;376;p6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25</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61"/>
          <p:cNvSpPr txBox="1">
            <a:spLocks noGrp="1"/>
          </p:cNvSpPr>
          <p:nvPr>
            <p:ph type="title"/>
          </p:nvPr>
        </p:nvSpPr>
        <p:spPr>
          <a:xfrm>
            <a:off x="249050" y="539000"/>
            <a:ext cx="8895000" cy="445738"/>
          </a:xfrm>
          <a:prstGeom prst="rect">
            <a:avLst/>
          </a:prstGeom>
          <a:noFill/>
          <a:ln>
            <a:noFill/>
          </a:ln>
        </p:spPr>
        <p:txBody>
          <a:bodyPr spcFirstLastPara="1" wrap="square" lIns="68575" tIns="68575" rIns="68575" bIns="68575" anchor="ctr" anchorCtr="0">
            <a:noAutofit/>
          </a:bodyPr>
          <a:lstStyle/>
          <a:p>
            <a:r>
              <a:rPr lang="en-US" dirty="0"/>
              <a:t>Straw Poll </a:t>
            </a:r>
            <a:r>
              <a:rPr lang="en-US" dirty="0" smtClean="0"/>
              <a:t>1</a:t>
            </a:r>
            <a:endParaRPr sz="2300" dirty="0"/>
          </a:p>
        </p:txBody>
      </p:sp>
      <p:sp>
        <p:nvSpPr>
          <p:cNvPr id="375" name="Google Shape;375;p61"/>
          <p:cNvSpPr txBox="1">
            <a:spLocks noGrp="1"/>
          </p:cNvSpPr>
          <p:nvPr>
            <p:ph type="body" idx="1"/>
          </p:nvPr>
        </p:nvSpPr>
        <p:spPr>
          <a:xfrm>
            <a:off x="466024" y="984738"/>
            <a:ext cx="8346379" cy="3743962"/>
          </a:xfrm>
          <a:prstGeom prst="rect">
            <a:avLst/>
          </a:prstGeom>
          <a:noFill/>
          <a:ln>
            <a:noFill/>
          </a:ln>
        </p:spPr>
        <p:txBody>
          <a:bodyPr spcFirstLastPara="1" wrap="square" lIns="68575" tIns="68575" rIns="68575" bIns="68575" anchor="t" anchorCtr="0">
            <a:noAutofit/>
          </a:bodyPr>
          <a:lstStyle/>
          <a:p>
            <a:pPr marL="342900" lvl="0" indent="-323850" algn="just">
              <a:lnSpc>
                <a:spcPct val="125000"/>
              </a:lnSpc>
              <a:spcBef>
                <a:spcPts val="900"/>
              </a:spcBef>
              <a:buSzPts val="1500"/>
              <a:buChar char="●"/>
            </a:pPr>
            <a:r>
              <a:rPr lang="en-US" sz="1400" b="0" dirty="0" smtClean="0"/>
              <a:t>Do </a:t>
            </a:r>
            <a:r>
              <a:rPr lang="en-US" sz="1400" b="0" dirty="0"/>
              <a:t>you </a:t>
            </a:r>
            <a:r>
              <a:rPr lang="en-US" sz="1400" b="0" dirty="0" smtClean="0"/>
              <a:t>agree </a:t>
            </a:r>
            <a:r>
              <a:rPr lang="en-US" sz="1400" b="0" dirty="0"/>
              <a:t>to define a mode of operation </a:t>
            </a:r>
            <a:r>
              <a:rPr lang="en-US" sz="1400" b="0" dirty="0" smtClean="0"/>
              <a:t>within </a:t>
            </a:r>
            <a:r>
              <a:rPr lang="en-US" sz="1400" b="0" dirty="0" err="1" smtClean="0"/>
              <a:t>TGbn</a:t>
            </a:r>
            <a:r>
              <a:rPr lang="en-US" sz="1400" b="0" dirty="0" smtClean="0"/>
              <a:t> that </a:t>
            </a:r>
            <a:r>
              <a:rPr lang="en-US" sz="1400" b="0" dirty="0"/>
              <a:t>enables a STA to access the secondary channel while the primary channel is busy due to OBSS traffic and other TBD conditions?</a:t>
            </a:r>
          </a:p>
          <a:p>
            <a:pPr marL="800100" lvl="1" indent="-323850" algn="just">
              <a:lnSpc>
                <a:spcPct val="125000"/>
              </a:lnSpc>
              <a:spcBef>
                <a:spcPts val="900"/>
              </a:spcBef>
              <a:buSzPts val="1500"/>
              <a:buChar char="●"/>
            </a:pPr>
            <a:r>
              <a:rPr lang="en-US" sz="1400" b="0" dirty="0" smtClean="0"/>
              <a:t>The </a:t>
            </a:r>
            <a:r>
              <a:rPr lang="en-US" sz="1400" b="0" dirty="0"/>
              <a:t>mode of operation shall not assume that the STA is capable to detect or decode a frame and obtain NAV information of the secondary channel concurrently with the primary channel.</a:t>
            </a:r>
          </a:p>
          <a:p>
            <a:pPr marL="800100" lvl="1" indent="-323850" algn="just">
              <a:lnSpc>
                <a:spcPct val="125000"/>
              </a:lnSpc>
              <a:spcBef>
                <a:spcPts val="900"/>
              </a:spcBef>
              <a:buSzPts val="1500"/>
              <a:buChar char="●"/>
            </a:pPr>
            <a:r>
              <a:rPr lang="en-US" sz="1400" b="0" dirty="0" smtClean="0"/>
              <a:t>A </a:t>
            </a:r>
            <a:r>
              <a:rPr lang="en-US" sz="1400" b="0" dirty="0"/>
              <a:t>BSS shall only have a single NPCA primary channel (name TBD) on which the STA contends while the primary channel of the BSS is busy </a:t>
            </a:r>
            <a:endParaRPr lang="en-US" sz="1400" dirty="0"/>
          </a:p>
          <a:p>
            <a:pPr marL="19050" indent="0" algn="just">
              <a:lnSpc>
                <a:spcPct val="125000"/>
              </a:lnSpc>
              <a:spcBef>
                <a:spcPts val="900"/>
              </a:spcBef>
              <a:buSzPts val="1500"/>
              <a:buNone/>
            </a:pPr>
            <a:r>
              <a:rPr lang="en-US" sz="1400" b="0" dirty="0"/>
              <a:t>Y/N/A</a:t>
            </a:r>
          </a:p>
          <a:p>
            <a:pPr marL="342900" lvl="0" indent="0" algn="just" rtl="0">
              <a:lnSpc>
                <a:spcPct val="115000"/>
              </a:lnSpc>
              <a:spcBef>
                <a:spcPts val="900"/>
              </a:spcBef>
              <a:spcAft>
                <a:spcPts val="0"/>
              </a:spcAft>
              <a:buNone/>
            </a:pPr>
            <a:endParaRPr sz="1600" b="0" dirty="0"/>
          </a:p>
        </p:txBody>
      </p:sp>
      <p:sp>
        <p:nvSpPr>
          <p:cNvPr id="376" name="Google Shape;376;p6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26</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extLst>
      <p:ext uri="{BB962C8B-B14F-4D97-AF65-F5344CB8AC3E}">
        <p14:creationId xmlns:p14="http://schemas.microsoft.com/office/powerpoint/2010/main" val="22386453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p63"/>
          <p:cNvSpPr txBox="1">
            <a:spLocks noGrp="1"/>
          </p:cNvSpPr>
          <p:nvPr>
            <p:ph type="body" idx="1"/>
          </p:nvPr>
        </p:nvSpPr>
        <p:spPr>
          <a:xfrm>
            <a:off x="547750" y="1044150"/>
            <a:ext cx="7772400" cy="37530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500" b="0" dirty="0"/>
              <a:t>[1] IEEE P802.11be™/</a:t>
            </a:r>
            <a:r>
              <a:rPr lang="en" sz="1500" b="0" dirty="0" smtClean="0"/>
              <a:t>D5.0</a:t>
            </a:r>
            <a:endParaRPr sz="1500" b="0" dirty="0"/>
          </a:p>
          <a:p>
            <a:pPr marL="0" lvl="0" indent="0" algn="l" rtl="0">
              <a:lnSpc>
                <a:spcPct val="100000"/>
              </a:lnSpc>
              <a:spcBef>
                <a:spcPts val="0"/>
              </a:spcBef>
              <a:spcAft>
                <a:spcPts val="0"/>
              </a:spcAft>
              <a:buNone/>
            </a:pPr>
            <a:endParaRPr sz="1500" b="0" dirty="0"/>
          </a:p>
          <a:p>
            <a:pPr marL="0" lvl="0" indent="0" algn="l" rtl="0">
              <a:spcBef>
                <a:spcPts val="0"/>
              </a:spcBef>
              <a:spcAft>
                <a:spcPts val="0"/>
              </a:spcAft>
              <a:buNone/>
            </a:pPr>
            <a:r>
              <a:rPr lang="en" sz="1500" b="0" dirty="0"/>
              <a:t>[2] 11-23/0034r1 Non Primary Channel Utilization</a:t>
            </a:r>
            <a:endParaRPr sz="1500" b="0" dirty="0"/>
          </a:p>
          <a:p>
            <a:pPr marL="0" lvl="0" indent="0" algn="l" rtl="0">
              <a:spcBef>
                <a:spcPts val="0"/>
              </a:spcBef>
              <a:spcAft>
                <a:spcPts val="0"/>
              </a:spcAft>
              <a:buNone/>
            </a:pPr>
            <a:endParaRPr sz="1500" b="0" dirty="0"/>
          </a:p>
          <a:p>
            <a:pPr marL="0" lvl="0" indent="0" algn="l" rtl="0">
              <a:spcBef>
                <a:spcPts val="0"/>
              </a:spcBef>
              <a:spcAft>
                <a:spcPts val="0"/>
              </a:spcAft>
              <a:buClr>
                <a:schemeClr val="dk1"/>
              </a:buClr>
              <a:buSzPts val="1100"/>
              <a:buFont typeface="Arial"/>
              <a:buNone/>
            </a:pPr>
            <a:r>
              <a:rPr lang="en" sz="1500" b="0" dirty="0"/>
              <a:t>[3] 11-23/1288r0 Non Primary Channel Utilization Follow-up</a:t>
            </a:r>
            <a:endParaRPr sz="1500" b="0" dirty="0"/>
          </a:p>
          <a:p>
            <a:pPr marL="0" lvl="0" indent="0" algn="l" rtl="0">
              <a:spcBef>
                <a:spcPts val="0"/>
              </a:spcBef>
              <a:spcAft>
                <a:spcPts val="0"/>
              </a:spcAft>
              <a:buClr>
                <a:schemeClr val="dk1"/>
              </a:buClr>
              <a:buSzPts val="1100"/>
              <a:buFont typeface="Arial"/>
              <a:buNone/>
            </a:pPr>
            <a:endParaRPr sz="1500" b="0" dirty="0"/>
          </a:p>
          <a:p>
            <a:pPr marL="0" lvl="0" indent="0" algn="l" rtl="0">
              <a:spcBef>
                <a:spcPts val="0"/>
              </a:spcBef>
              <a:spcAft>
                <a:spcPts val="0"/>
              </a:spcAft>
              <a:buClr>
                <a:schemeClr val="dk1"/>
              </a:buClr>
              <a:buSzPts val="1100"/>
              <a:buFont typeface="Arial"/>
              <a:buNone/>
            </a:pPr>
            <a:r>
              <a:rPr lang="en" sz="1500" b="0" dirty="0"/>
              <a:t>[4] 11-20/0363r3 Non Primary Channel Utilization</a:t>
            </a:r>
            <a:endParaRPr sz="1500" b="0" dirty="0"/>
          </a:p>
          <a:p>
            <a:pPr marL="0" lvl="0" indent="0" algn="l" rtl="0">
              <a:spcBef>
                <a:spcPts val="0"/>
              </a:spcBef>
              <a:spcAft>
                <a:spcPts val="0"/>
              </a:spcAft>
              <a:buClr>
                <a:schemeClr val="dk1"/>
              </a:buClr>
              <a:buSzPts val="1100"/>
              <a:buFont typeface="Arial"/>
              <a:buNone/>
            </a:pPr>
            <a:endParaRPr sz="1500" b="0" dirty="0"/>
          </a:p>
          <a:p>
            <a:pPr marL="0" lvl="0" indent="0" algn="l" rtl="0">
              <a:spcBef>
                <a:spcPts val="0"/>
              </a:spcBef>
              <a:spcAft>
                <a:spcPts val="0"/>
              </a:spcAft>
              <a:buClr>
                <a:schemeClr val="dk1"/>
              </a:buClr>
              <a:buSzPts val="1100"/>
              <a:buFont typeface="Arial"/>
              <a:buNone/>
            </a:pPr>
            <a:r>
              <a:rPr lang="en" sz="1500" b="0" dirty="0"/>
              <a:t>[5] 11-22/2204r0 Dynamic Subband Operation</a:t>
            </a:r>
            <a:endParaRPr sz="1500" b="0" dirty="0"/>
          </a:p>
          <a:p>
            <a:pPr marL="0" lvl="0" indent="0" algn="l" rtl="0">
              <a:spcBef>
                <a:spcPts val="0"/>
              </a:spcBef>
              <a:spcAft>
                <a:spcPts val="0"/>
              </a:spcAft>
              <a:buClr>
                <a:schemeClr val="dk1"/>
              </a:buClr>
              <a:buSzPts val="1100"/>
              <a:buFont typeface="Arial"/>
              <a:buNone/>
            </a:pPr>
            <a:endParaRPr sz="1500" b="0" dirty="0"/>
          </a:p>
          <a:p>
            <a:pPr marL="0" lvl="0" indent="0" algn="l" rtl="0">
              <a:spcBef>
                <a:spcPts val="0"/>
              </a:spcBef>
              <a:spcAft>
                <a:spcPts val="0"/>
              </a:spcAft>
              <a:buClr>
                <a:schemeClr val="dk1"/>
              </a:buClr>
              <a:buSzPts val="1100"/>
              <a:buFont typeface="Arial"/>
              <a:buNone/>
            </a:pPr>
            <a:r>
              <a:rPr lang="en" sz="1500" b="0" dirty="0"/>
              <a:t>[6] 11-23/2141r0 Further discussion on Dynamic Subband Operation</a:t>
            </a:r>
            <a:endParaRPr sz="1500" b="0" dirty="0"/>
          </a:p>
          <a:p>
            <a:pPr marL="0" lvl="0" indent="0" algn="l" rtl="0">
              <a:spcBef>
                <a:spcPts val="0"/>
              </a:spcBef>
              <a:spcAft>
                <a:spcPts val="0"/>
              </a:spcAft>
              <a:buClr>
                <a:schemeClr val="dk1"/>
              </a:buClr>
              <a:buSzPts val="1100"/>
              <a:buFont typeface="Arial"/>
              <a:buNone/>
            </a:pPr>
            <a:endParaRPr sz="1500" b="0" dirty="0"/>
          </a:p>
          <a:p>
            <a:pPr marL="0" lvl="0" indent="0" algn="l" rtl="0">
              <a:spcBef>
                <a:spcPts val="0"/>
              </a:spcBef>
              <a:spcAft>
                <a:spcPts val="0"/>
              </a:spcAft>
              <a:buClr>
                <a:schemeClr val="dk1"/>
              </a:buClr>
              <a:buSzPts val="1100"/>
              <a:buFont typeface="Arial"/>
              <a:buNone/>
            </a:pPr>
            <a:r>
              <a:rPr lang="en" sz="1500" b="0" dirty="0"/>
              <a:t>[7] 11-23/1875r0 Power save proposal for non-AP/mobile-AP</a:t>
            </a:r>
            <a:endParaRPr sz="1500" b="0" dirty="0"/>
          </a:p>
          <a:p>
            <a:pPr marL="0" lvl="0" indent="0" algn="l" rtl="0">
              <a:spcBef>
                <a:spcPts val="0"/>
              </a:spcBef>
              <a:spcAft>
                <a:spcPts val="0"/>
              </a:spcAft>
              <a:buClr>
                <a:schemeClr val="dk1"/>
              </a:buClr>
              <a:buSzPts val="1100"/>
              <a:buFont typeface="Arial"/>
              <a:buNone/>
            </a:pPr>
            <a:endParaRPr sz="1500" b="0" dirty="0"/>
          </a:p>
          <a:p>
            <a:pPr marL="0" lvl="0" indent="0" algn="l" rtl="0">
              <a:spcBef>
                <a:spcPts val="0"/>
              </a:spcBef>
              <a:spcAft>
                <a:spcPts val="0"/>
              </a:spcAft>
              <a:buClr>
                <a:schemeClr val="dk1"/>
              </a:buClr>
              <a:buSzPts val="1100"/>
              <a:buFont typeface="Arial"/>
              <a:buNone/>
            </a:pPr>
            <a:r>
              <a:rPr lang="en" sz="1500" b="0" dirty="0"/>
              <a:t>[8] 11-23/1873r0 Post-FCS MAC padding</a:t>
            </a:r>
            <a:endParaRPr sz="1500" b="0" dirty="0"/>
          </a:p>
          <a:p>
            <a:pPr marL="0" lvl="0" indent="0" algn="l" rtl="0">
              <a:spcBef>
                <a:spcPts val="0"/>
              </a:spcBef>
              <a:spcAft>
                <a:spcPts val="0"/>
              </a:spcAft>
              <a:buClr>
                <a:schemeClr val="dk1"/>
              </a:buClr>
              <a:buSzPts val="1100"/>
              <a:buFont typeface="Arial"/>
              <a:buNone/>
            </a:pPr>
            <a:endParaRPr sz="1600" b="0" dirty="0"/>
          </a:p>
          <a:p>
            <a:pPr marL="342900" lvl="0" indent="-190500" algn="l" rtl="0">
              <a:lnSpc>
                <a:spcPct val="100000"/>
              </a:lnSpc>
              <a:spcBef>
                <a:spcPts val="480"/>
              </a:spcBef>
              <a:spcAft>
                <a:spcPts val="0"/>
              </a:spcAft>
              <a:buClr>
                <a:schemeClr val="dk1"/>
              </a:buClr>
              <a:buSzPts val="2400"/>
              <a:buFont typeface="Times New Roman"/>
              <a:buNone/>
            </a:pPr>
            <a:endParaRPr sz="1600" b="0" dirty="0"/>
          </a:p>
        </p:txBody>
      </p:sp>
      <p:sp>
        <p:nvSpPr>
          <p:cNvPr id="389" name="Google Shape;389;p6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27</a:t>
            </a:fld>
            <a:endParaRPr/>
          </a:p>
        </p:txBody>
      </p:sp>
      <p:sp>
        <p:nvSpPr>
          <p:cNvPr id="390" name="Google Shape;390;p63"/>
          <p:cNvSpPr txBox="1">
            <a:spLocks noGrp="1"/>
          </p:cNvSpPr>
          <p:nvPr>
            <p:ph type="title"/>
          </p:nvPr>
        </p:nvSpPr>
        <p:spPr>
          <a:xfrm>
            <a:off x="685800" y="514350"/>
            <a:ext cx="7772400" cy="5298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9"/>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 frequency-reuse 1 deployment enabled by NPCA (1)</a:t>
            </a:r>
            <a:endParaRPr sz="2000"/>
          </a:p>
        </p:txBody>
      </p:sp>
      <p:sp>
        <p:nvSpPr>
          <p:cNvPr id="207" name="Google Shape;207;p39"/>
          <p:cNvSpPr txBox="1">
            <a:spLocks noGrp="1"/>
          </p:cNvSpPr>
          <p:nvPr>
            <p:ph type="body" idx="1"/>
          </p:nvPr>
        </p:nvSpPr>
        <p:spPr>
          <a:xfrm>
            <a:off x="185050" y="931900"/>
            <a:ext cx="8775900" cy="35121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Different generations of 802.11 have defined channels with successively wider bandwidths: 20MHz  - 40MHz - 80MHz - 160MHz - 320MHz. This has exacerbated the problem of channel access in 802.11, where a single busy primary 20MHz channel can block access to the entire wider bandwidth, even if the non-primary portions of the bandwidth are idle.</a:t>
            </a:r>
            <a:endParaRPr sz="1500" b="0"/>
          </a:p>
          <a:p>
            <a:pPr marL="342900" lvl="0" indent="-323850" algn="just" rtl="0">
              <a:lnSpc>
                <a:spcPct val="115000"/>
              </a:lnSpc>
              <a:spcBef>
                <a:spcPts val="0"/>
              </a:spcBef>
              <a:spcAft>
                <a:spcPts val="0"/>
              </a:spcAft>
              <a:buSzPts val="1500"/>
              <a:buChar char="●"/>
            </a:pPr>
            <a:r>
              <a:rPr lang="en" sz="1500" b="0"/>
              <a:t>To work around this problem, managed 802.11 deployments usually split the available bandwidth into narrower bandwidths with different primary channels and allocate different BSSs to these narrower bandwidths. </a:t>
            </a:r>
            <a:endParaRPr sz="1500" b="0"/>
          </a:p>
          <a:p>
            <a:pPr marL="342900" lvl="0" indent="-323850" algn="just" rtl="0">
              <a:lnSpc>
                <a:spcPct val="115000"/>
              </a:lnSpc>
              <a:spcBef>
                <a:spcPts val="0"/>
              </a:spcBef>
              <a:spcAft>
                <a:spcPts val="0"/>
              </a:spcAft>
              <a:buSzPts val="1500"/>
              <a:buChar char="●"/>
            </a:pPr>
            <a:r>
              <a:rPr lang="en" sz="1500" b="0"/>
              <a:t>Such frequency planning is complex. It is also inefficient. For example, an application within a BSS is only able to use the narrower bandwidth of the BSS and not anything wider, even if spare adjacent bandwidth is available in other BSSs.</a:t>
            </a:r>
            <a:endParaRPr sz="1500" b="0"/>
          </a:p>
          <a:p>
            <a:pPr marL="342900" lvl="0" indent="-323850" algn="just" rtl="0">
              <a:lnSpc>
                <a:spcPct val="115000"/>
              </a:lnSpc>
              <a:spcBef>
                <a:spcPts val="0"/>
              </a:spcBef>
              <a:spcAft>
                <a:spcPts val="0"/>
              </a:spcAft>
              <a:buSzPts val="1500"/>
              <a:buChar char="●"/>
            </a:pPr>
            <a:r>
              <a:rPr lang="en" sz="1500" b="0"/>
              <a:t>Non-primary channel access can solve this problem cleanly for devices that are capable of such channel access. Such devices can all share the same primary within the widest possible bandwidth and opportunistically use any available bandwidth with or without the primary.</a:t>
            </a:r>
            <a:endParaRPr sz="1500" b="0"/>
          </a:p>
        </p:txBody>
      </p:sp>
      <p:sp>
        <p:nvSpPr>
          <p:cNvPr id="208" name="Google Shape;208;p3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dirty="0"/>
              <a:t>Slide </a:t>
            </a:r>
            <a:fld id="{00000000-1234-1234-1234-123412341234}" type="slidenum">
              <a:rPr lang="en"/>
              <a:t>3</a:t>
            </a:fld>
            <a:endParaRPr dirty="0"/>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40"/>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A frequency-reuse 1 deployment enabled by NPCA (2)</a:t>
            </a:r>
            <a:endParaRPr sz="2000"/>
          </a:p>
        </p:txBody>
      </p:sp>
      <p:sp>
        <p:nvSpPr>
          <p:cNvPr id="214" name="Google Shape;214;p40"/>
          <p:cNvSpPr txBox="1">
            <a:spLocks noGrp="1"/>
          </p:cNvSpPr>
          <p:nvPr>
            <p:ph type="body" idx="1"/>
          </p:nvPr>
        </p:nvSpPr>
        <p:spPr>
          <a:xfrm>
            <a:off x="185050" y="855700"/>
            <a:ext cx="87759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dirty="0"/>
              <a:t>Such wideband frequency reuse 1 operation has the following challenges and solutions:</a:t>
            </a:r>
            <a:endParaRPr sz="1500" b="0" dirty="0"/>
          </a:p>
          <a:p>
            <a:pPr marL="742950" lvl="1" indent="-266700" algn="just" rtl="0">
              <a:lnSpc>
                <a:spcPct val="115000"/>
              </a:lnSpc>
              <a:spcBef>
                <a:spcPts val="0"/>
              </a:spcBef>
              <a:spcAft>
                <a:spcPts val="0"/>
              </a:spcAft>
              <a:buSzPts val="1500"/>
              <a:buChar char="○"/>
            </a:pPr>
            <a:r>
              <a:rPr lang="en" sz="1500" b="1" dirty="0"/>
              <a:t>Inefficiency due to the disparity in bandwidths supported by the AP and non-AP</a:t>
            </a:r>
            <a:r>
              <a:rPr lang="en" sz="1500" dirty="0"/>
              <a:t>:</a:t>
            </a:r>
            <a:r>
              <a:rPr lang="en" sz="1500" b="0" dirty="0"/>
              <a:t> For example, if there are many 80MHz clients in a 320MHz BSS, it could lead to wasting bandwidth whenever the AP is able to schedule only these narrower bandwidth capable clients in a PPDU/TXOP. </a:t>
            </a:r>
            <a:r>
              <a:rPr lang="en" sz="1500" b="0"/>
              <a:t>This problem would be solved by a </a:t>
            </a:r>
            <a:r>
              <a:rPr lang="en" sz="1500" b="0" smtClean="0"/>
              <a:t>complementary </a:t>
            </a:r>
            <a:r>
              <a:rPr lang="en" sz="1500" b="0"/>
              <a:t>feature, that of Dynamic Subband Operation ([5] and [6]). </a:t>
            </a:r>
            <a:r>
              <a:rPr lang="en" sz="1500" b="0" dirty="0"/>
              <a:t>DSO will ensure that an AP is able to move narrower bandwidth clients to any part of the wider BSS bandwidth and thus efficien</a:t>
            </a:r>
            <a:r>
              <a:rPr lang="en" sz="1500" dirty="0"/>
              <a:t>tly pack the entire wider bandwidth</a:t>
            </a:r>
            <a:r>
              <a:rPr lang="en" sz="1500" b="0" dirty="0"/>
              <a:t>.</a:t>
            </a:r>
            <a:endParaRPr sz="1500" b="0" dirty="0"/>
          </a:p>
          <a:p>
            <a:pPr marL="742950" lvl="1" indent="-266700" algn="just" rtl="0">
              <a:lnSpc>
                <a:spcPct val="115000"/>
              </a:lnSpc>
              <a:spcBef>
                <a:spcPts val="0"/>
              </a:spcBef>
              <a:spcAft>
                <a:spcPts val="0"/>
              </a:spcAft>
              <a:buSzPts val="1500"/>
              <a:buChar char="○"/>
            </a:pPr>
            <a:r>
              <a:rPr lang="en" sz="1500" b="1" dirty="0"/>
              <a:t>Increased non-AP power consumption due to listening on wideband channels</a:t>
            </a:r>
            <a:r>
              <a:rPr lang="en" sz="1500" dirty="0"/>
              <a:t>:</a:t>
            </a:r>
            <a:r>
              <a:rPr lang="en" sz="1500" b="0" dirty="0"/>
              <a:t> This problem too would be solved by a </a:t>
            </a:r>
            <a:r>
              <a:rPr lang="en" sz="1500" b="0" dirty="0" smtClean="0"/>
              <a:t>complementary </a:t>
            </a:r>
            <a:r>
              <a:rPr lang="en" sz="1500" b="0" dirty="0"/>
              <a:t>feature on non-AP power save ([7</a:t>
            </a:r>
            <a:r>
              <a:rPr lang="en" sz="1500" dirty="0"/>
              <a:t>] and [8])</a:t>
            </a:r>
            <a:r>
              <a:rPr lang="en" sz="1500" b="0" dirty="0"/>
              <a:t>. This feature would allow a non-AP to listen on only 20MHz per link, with 1 NSS and low MCS. Any transmission by the AP to such a non-AP would be preceded by an Initial Control Frame (similar to EMLSR) that would provide the non-AP with information on the bandwidth, NSS and max MCS of the subsequent frame exchanges. Configurable padding in the ICF would also allow the non-AP to switch to the required bandwidth/NSS/max MCS capabilities after receiving the ICF. </a:t>
            </a:r>
            <a:endParaRPr sz="1500" b="0" dirty="0"/>
          </a:p>
        </p:txBody>
      </p:sp>
      <p:sp>
        <p:nvSpPr>
          <p:cNvPr id="215" name="Google Shape;215;p4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1"/>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(1)</a:t>
            </a:r>
            <a:endParaRPr sz="2000"/>
          </a:p>
        </p:txBody>
      </p:sp>
      <p:sp>
        <p:nvSpPr>
          <p:cNvPr id="221" name="Google Shape;221;p41"/>
          <p:cNvSpPr txBox="1">
            <a:spLocks noGrp="1"/>
          </p:cNvSpPr>
          <p:nvPr>
            <p:ph type="body" idx="1"/>
          </p:nvPr>
        </p:nvSpPr>
        <p:spPr>
          <a:xfrm>
            <a:off x="230925" y="855700"/>
            <a:ext cx="86451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Some members have opined that NPCA may not adhere to the channel access procedures specified by the </a:t>
            </a:r>
            <a:r>
              <a:rPr lang="en" sz="1400" b="0"/>
              <a:t>ETSI harmonised standards EN 301.893 and EN 303.687 for 5GHz and 6GHz respectively. </a:t>
            </a:r>
            <a:endParaRPr sz="1400" b="0"/>
          </a:p>
          <a:p>
            <a:pPr marL="342900" lvl="0" indent="-317500" algn="just" rtl="0">
              <a:lnSpc>
                <a:spcPct val="115000"/>
              </a:lnSpc>
              <a:spcBef>
                <a:spcPts val="0"/>
              </a:spcBef>
              <a:spcAft>
                <a:spcPts val="0"/>
              </a:spcAft>
              <a:buSzPts val="1400"/>
              <a:buChar char="●"/>
            </a:pPr>
            <a:r>
              <a:rPr lang="en" sz="1400" b="0"/>
              <a:t>They specifically point out that NPCA envisages the primary channel to be changed dynamically, while the ETSI harmonised standards do not allow such dynamic change for multi-channel access procedures that follow the 802.11 EDCA scheme (i.e. one that comprises of full EDCA backoff on one channel and PIFS CCA on the remaining channels): </a:t>
            </a:r>
            <a:endParaRPr sz="1400" b="0"/>
          </a:p>
          <a:p>
            <a:pPr marL="742950" lvl="1" indent="-260350" algn="just" rtl="0">
              <a:lnSpc>
                <a:spcPct val="115000"/>
              </a:lnSpc>
              <a:spcBef>
                <a:spcPts val="0"/>
              </a:spcBef>
              <a:spcAft>
                <a:spcPts val="0"/>
              </a:spcAft>
              <a:buSzPts val="1400"/>
              <a:buChar char="○"/>
            </a:pPr>
            <a:r>
              <a:rPr lang="en" sz="1400" b="0"/>
              <a:t>“</a:t>
            </a:r>
            <a:r>
              <a:rPr lang="en" sz="1400" b="0" i="1"/>
              <a:t>The primary operating channel is arbitrarily determined and not changed more than once per second</a:t>
            </a:r>
            <a:r>
              <a:rPr lang="en" sz="1400" b="0"/>
              <a:t>.” (section 4.2.7.3.2.3 of EN 301.893 and 4.3.6.3.2.3 of EN 303.687).</a:t>
            </a:r>
            <a:endParaRPr sz="1400" b="0"/>
          </a:p>
          <a:p>
            <a:pPr marL="342900" lvl="0" indent="-317500" algn="just" rtl="0">
              <a:lnSpc>
                <a:spcPct val="115000"/>
              </a:lnSpc>
              <a:spcBef>
                <a:spcPts val="0"/>
              </a:spcBef>
              <a:spcAft>
                <a:spcPts val="0"/>
              </a:spcAft>
              <a:buSzPts val="1400"/>
              <a:buChar char="●"/>
            </a:pPr>
            <a:r>
              <a:rPr lang="en" sz="1400" b="0"/>
              <a:t>However, NPCA does not require a device to dynamically change its primary channels. </a:t>
            </a:r>
            <a:endParaRPr sz="1400" b="0"/>
          </a:p>
          <a:p>
            <a:pPr marL="742950" lvl="1" indent="-260350" algn="just" rtl="0">
              <a:lnSpc>
                <a:spcPct val="115000"/>
              </a:lnSpc>
              <a:spcBef>
                <a:spcPts val="0"/>
              </a:spcBef>
              <a:spcAft>
                <a:spcPts val="0"/>
              </a:spcAft>
              <a:buSzPts val="1400"/>
              <a:buChar char="○"/>
            </a:pPr>
            <a:r>
              <a:rPr lang="en" sz="1400" b="0"/>
              <a:t>NPCA proposes that an AP and client negotiate multiple sets of channels (referred to as </a:t>
            </a:r>
            <a:r>
              <a:rPr lang="en" sz="1400"/>
              <a:t>“</a:t>
            </a:r>
            <a:r>
              <a:rPr lang="en" sz="1400" i="1"/>
              <a:t>groups of adjacent channels</a:t>
            </a:r>
            <a:r>
              <a:rPr lang="en" sz="1400"/>
              <a:t>” in ETSI) </a:t>
            </a:r>
            <a:r>
              <a:rPr lang="en" sz="1400" b="0"/>
              <a:t>where each set contains one primary channel; the sets of channels and the primary channel in each set are chosen semi-statically.</a:t>
            </a:r>
            <a:endParaRPr sz="1400" b="0"/>
          </a:p>
          <a:p>
            <a:pPr marL="742950" lvl="1" indent="-266700" algn="just" rtl="0">
              <a:lnSpc>
                <a:spcPct val="115000"/>
              </a:lnSpc>
              <a:spcBef>
                <a:spcPts val="0"/>
              </a:spcBef>
              <a:spcAft>
                <a:spcPts val="0"/>
              </a:spcAft>
              <a:buSzPts val="1500"/>
              <a:buChar char="○"/>
            </a:pPr>
            <a:r>
              <a:rPr lang="en" sz="1400" b="0"/>
              <a:t>Each primary channel say P</a:t>
            </a:r>
            <a:r>
              <a:rPr lang="en" sz="1900" baseline="-25000"/>
              <a:t>i</a:t>
            </a:r>
            <a:r>
              <a:rPr lang="en" sz="1400" b="0"/>
              <a:t> is contained in a set of channels S</a:t>
            </a:r>
            <a:r>
              <a:rPr lang="en" sz="1900" baseline="-25000"/>
              <a:t>i</a:t>
            </a:r>
            <a:r>
              <a:rPr lang="en" sz="1400" b="0"/>
              <a:t>: if EDCA succeeds on the primary channel P</a:t>
            </a:r>
            <a:r>
              <a:rPr lang="en" sz="1900" baseline="-25000"/>
              <a:t>i</a:t>
            </a:r>
            <a:r>
              <a:rPr lang="en" sz="1400" b="0"/>
              <a:t>, PIFS CCA is performed on the remaining channels of S</a:t>
            </a:r>
            <a:r>
              <a:rPr lang="en" sz="1900" baseline="-25000"/>
              <a:t>i</a:t>
            </a:r>
            <a:r>
              <a:rPr lang="en" sz="1400" b="0"/>
              <a:t>.</a:t>
            </a:r>
            <a:endParaRPr sz="1900" baseline="30000"/>
          </a:p>
        </p:txBody>
      </p:sp>
      <p:sp>
        <p:nvSpPr>
          <p:cNvPr id="222" name="Google Shape;222;p41"/>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2"/>
          <p:cNvSpPr txBox="1">
            <a:spLocks noGrp="1"/>
          </p:cNvSpPr>
          <p:nvPr>
            <p:ph type="title"/>
          </p:nvPr>
        </p:nvSpPr>
        <p:spPr>
          <a:xfrm>
            <a:off x="185150" y="3866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(2)</a:t>
            </a:r>
            <a:endParaRPr sz="2000"/>
          </a:p>
        </p:txBody>
      </p:sp>
      <p:sp>
        <p:nvSpPr>
          <p:cNvPr id="228" name="Google Shape;228;p42"/>
          <p:cNvSpPr txBox="1">
            <a:spLocks noGrp="1"/>
          </p:cNvSpPr>
          <p:nvPr>
            <p:ph type="body" idx="1"/>
          </p:nvPr>
        </p:nvSpPr>
        <p:spPr>
          <a:xfrm>
            <a:off x="283200" y="703300"/>
            <a:ext cx="86778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For example, if the total aggregate bandwidth is 160MHz and there is one additional anchor channel:</a:t>
            </a:r>
            <a:endParaRPr sz="1500" b="0"/>
          </a:p>
          <a:p>
            <a:pPr marL="742950" lvl="1" indent="-266700" algn="just" rtl="0">
              <a:lnSpc>
                <a:spcPct val="115000"/>
              </a:lnSpc>
              <a:spcBef>
                <a:spcPts val="0"/>
              </a:spcBef>
              <a:spcAft>
                <a:spcPts val="0"/>
              </a:spcAft>
              <a:buSzPts val="1500"/>
              <a:buChar char="○"/>
            </a:pPr>
            <a:r>
              <a:rPr lang="en" sz="1500" b="0"/>
              <a:t>There are two primary channels P</a:t>
            </a:r>
            <a:r>
              <a:rPr lang="en" baseline="-25000"/>
              <a:t>1</a:t>
            </a:r>
            <a:r>
              <a:rPr lang="en" sz="1500" b="0"/>
              <a:t> and P</a:t>
            </a:r>
            <a:r>
              <a:rPr lang="en" baseline="-25000"/>
              <a:t>2</a:t>
            </a:r>
            <a:r>
              <a:rPr lang="en" sz="1500"/>
              <a:t>;</a:t>
            </a:r>
            <a:r>
              <a:rPr lang="en" sz="1500" b="0"/>
              <a:t> P</a:t>
            </a:r>
            <a:r>
              <a:rPr lang="en" baseline="-25000"/>
              <a:t>1</a:t>
            </a:r>
            <a:r>
              <a:rPr lang="en" baseline="30000"/>
              <a:t>  </a:t>
            </a:r>
            <a:r>
              <a:rPr lang="en" sz="1500" b="0"/>
              <a:t>is the legacy primary channel and P</a:t>
            </a:r>
            <a:r>
              <a:rPr lang="en" baseline="-25000"/>
              <a:t>2</a:t>
            </a:r>
            <a:r>
              <a:rPr lang="en" sz="1500" b="0"/>
              <a:t> is the additional primary (i.e. anchor) channel.</a:t>
            </a:r>
            <a:endParaRPr sz="1500" b="0"/>
          </a:p>
          <a:p>
            <a:pPr marL="742950" lvl="1" indent="-266700" algn="just" rtl="0">
              <a:lnSpc>
                <a:spcPct val="115000"/>
              </a:lnSpc>
              <a:spcBef>
                <a:spcPts val="0"/>
              </a:spcBef>
              <a:spcAft>
                <a:spcPts val="0"/>
              </a:spcAft>
              <a:buSzPts val="1500"/>
              <a:buChar char="○"/>
            </a:pPr>
            <a:r>
              <a:rPr lang="en" sz="1500" b="0"/>
              <a:t>P</a:t>
            </a:r>
            <a:r>
              <a:rPr lang="en" baseline="-25000"/>
              <a:t>1</a:t>
            </a:r>
            <a:r>
              <a:rPr lang="en" baseline="30000"/>
              <a:t> </a:t>
            </a:r>
            <a:r>
              <a:rPr lang="en" sz="1500" b="0"/>
              <a:t>is </a:t>
            </a:r>
            <a:r>
              <a:rPr lang="en" sz="1500"/>
              <a:t>associated with </a:t>
            </a:r>
            <a:r>
              <a:rPr lang="en" sz="1500" b="0"/>
              <a:t>set </a:t>
            </a:r>
            <a:r>
              <a:rPr lang="en" sz="1500"/>
              <a:t>S</a:t>
            </a:r>
            <a:r>
              <a:rPr lang="en" baseline="-25000"/>
              <a:t>1</a:t>
            </a:r>
            <a:r>
              <a:rPr lang="en" b="1" baseline="30000"/>
              <a:t> </a:t>
            </a:r>
            <a:r>
              <a:rPr lang="en" sz="1500"/>
              <a:t>that consists of</a:t>
            </a:r>
            <a:r>
              <a:rPr lang="en" sz="1500" b="0"/>
              <a:t> 8 20MHz channels </a:t>
            </a:r>
            <a:r>
              <a:rPr lang="en" sz="1500"/>
              <a:t>with a total bandwidth of</a:t>
            </a:r>
            <a:r>
              <a:rPr lang="en" sz="1500" b="0"/>
              <a:t> 160MHz. If EDCA succeeds on P</a:t>
            </a:r>
            <a:r>
              <a:rPr lang="en" baseline="-25000"/>
              <a:t>1</a:t>
            </a:r>
            <a:r>
              <a:rPr lang="en" baseline="30000"/>
              <a:t> </a:t>
            </a:r>
            <a:r>
              <a:rPr lang="en" sz="1500" b="0"/>
              <a:t>, PIFS CCA is attempted on the remaining 7 channels.</a:t>
            </a:r>
            <a:endParaRPr sz="1500" b="0"/>
          </a:p>
          <a:p>
            <a:pPr marL="742950" lvl="1" indent="-266700" algn="just" rtl="0">
              <a:lnSpc>
                <a:spcPct val="115000"/>
              </a:lnSpc>
              <a:spcBef>
                <a:spcPts val="0"/>
              </a:spcBef>
              <a:spcAft>
                <a:spcPts val="0"/>
              </a:spcAft>
              <a:buSzPts val="1500"/>
              <a:buChar char="○"/>
            </a:pPr>
            <a:r>
              <a:rPr lang="en" sz="1500" b="0"/>
              <a:t>P</a:t>
            </a:r>
            <a:r>
              <a:rPr lang="en" baseline="-25000"/>
              <a:t>2</a:t>
            </a:r>
            <a:r>
              <a:rPr lang="en" baseline="30000"/>
              <a:t> </a:t>
            </a:r>
            <a:r>
              <a:rPr lang="en" sz="1500" b="0"/>
              <a:t>is associated with a set </a:t>
            </a:r>
            <a:r>
              <a:rPr lang="en" sz="1500"/>
              <a:t>S</a:t>
            </a:r>
            <a:r>
              <a:rPr lang="en" baseline="-25000"/>
              <a:t>2</a:t>
            </a:r>
            <a:r>
              <a:rPr lang="en" b="1" baseline="30000"/>
              <a:t> </a:t>
            </a:r>
            <a:r>
              <a:rPr lang="en" sz="1500" b="0"/>
              <a:t>of 4 20MHz channels </a:t>
            </a:r>
            <a:r>
              <a:rPr lang="en" sz="1500"/>
              <a:t>with a total bandwidth of </a:t>
            </a:r>
            <a:r>
              <a:rPr lang="en" sz="1500" b="0"/>
              <a:t>80MHz. If EDCA succeeds on P</a:t>
            </a:r>
            <a:r>
              <a:rPr lang="en" baseline="-25000"/>
              <a:t>2</a:t>
            </a:r>
            <a:r>
              <a:rPr lang="en" baseline="30000"/>
              <a:t> </a:t>
            </a:r>
            <a:r>
              <a:rPr lang="en" sz="1500" b="0"/>
              <a:t>, PIFS CCA is attempted on the remaining 3 channels.</a:t>
            </a:r>
            <a:endParaRPr sz="1500" b="0"/>
          </a:p>
          <a:p>
            <a:pPr marL="742950" lvl="1" indent="-266700" algn="just" rtl="0">
              <a:lnSpc>
                <a:spcPct val="115000"/>
              </a:lnSpc>
              <a:spcBef>
                <a:spcPts val="0"/>
              </a:spcBef>
              <a:spcAft>
                <a:spcPts val="0"/>
              </a:spcAft>
              <a:buSzPts val="1500"/>
              <a:buChar char="○"/>
            </a:pPr>
            <a:r>
              <a:rPr lang="en" sz="1500"/>
              <a:t>S</a:t>
            </a:r>
            <a:r>
              <a:rPr lang="en" baseline="-25000"/>
              <a:t>2</a:t>
            </a:r>
            <a:r>
              <a:rPr lang="en" sz="1500"/>
              <a:t> is a subset of S</a:t>
            </a:r>
            <a:r>
              <a:rPr lang="en" baseline="-25000"/>
              <a:t>1 </a:t>
            </a:r>
            <a:endParaRPr sz="1500" b="0" baseline="-25000"/>
          </a:p>
          <a:p>
            <a:pPr marL="342900" lvl="0" indent="-323850" algn="just" rtl="0">
              <a:lnSpc>
                <a:spcPct val="115000"/>
              </a:lnSpc>
              <a:spcBef>
                <a:spcPts val="0"/>
              </a:spcBef>
              <a:spcAft>
                <a:spcPts val="0"/>
              </a:spcAft>
              <a:buSzPts val="1500"/>
              <a:buChar char="●"/>
            </a:pPr>
            <a:r>
              <a:rPr lang="en" sz="1500" b="0"/>
              <a:t>In addition, other procedures are defined to ensure that NPCA is fair to devices that implement legacy 802.11 and similar unlicensed channel access schemes, such as:</a:t>
            </a:r>
            <a:endParaRPr sz="1500" b="0"/>
          </a:p>
          <a:p>
            <a:pPr marL="742950" lvl="1" indent="-266700" algn="just" rtl="0">
              <a:lnSpc>
                <a:spcPct val="115000"/>
              </a:lnSpc>
              <a:spcBef>
                <a:spcPts val="0"/>
              </a:spcBef>
              <a:spcAft>
                <a:spcPts val="0"/>
              </a:spcAft>
              <a:buSzPts val="1500"/>
              <a:buChar char="○"/>
            </a:pPr>
            <a:r>
              <a:rPr lang="en" sz="1500" b="0"/>
              <a:t>A device attempts transmission on set S</a:t>
            </a:r>
            <a:r>
              <a:rPr lang="en" baseline="-25000"/>
              <a:t>2</a:t>
            </a:r>
            <a:r>
              <a:rPr lang="en" baseline="30000"/>
              <a:t> </a:t>
            </a:r>
            <a:r>
              <a:rPr lang="en" sz="1500" b="0"/>
              <a:t>only if the primary channel P</a:t>
            </a:r>
            <a:r>
              <a:rPr lang="en" b="0" baseline="-25000"/>
              <a:t>1</a:t>
            </a:r>
            <a:r>
              <a:rPr lang="en" sz="1500" b="0"/>
              <a:t> of set is S</a:t>
            </a:r>
            <a:r>
              <a:rPr lang="en" baseline="-25000"/>
              <a:t>1</a:t>
            </a:r>
            <a:r>
              <a:rPr lang="en" baseline="30000"/>
              <a:t> </a:t>
            </a:r>
            <a:r>
              <a:rPr lang="en" sz="1500" b="0"/>
              <a:t>busy and only for the duration the primary channel P</a:t>
            </a:r>
            <a:r>
              <a:rPr lang="en" b="0" baseline="-25000"/>
              <a:t>1</a:t>
            </a:r>
            <a:r>
              <a:rPr lang="en" b="0" baseline="30000"/>
              <a:t> </a:t>
            </a:r>
            <a:r>
              <a:rPr lang="en" sz="1500" b="0"/>
              <a:t>is estimated to be busy.</a:t>
            </a:r>
            <a:endParaRPr sz="1500"/>
          </a:p>
        </p:txBody>
      </p:sp>
      <p:sp>
        <p:nvSpPr>
          <p:cNvPr id="229" name="Google Shape;229;p42"/>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43"/>
          <p:cNvSpPr txBox="1">
            <a:spLocks noGrp="1"/>
          </p:cNvSpPr>
          <p:nvPr>
            <p:ph type="title"/>
          </p:nvPr>
        </p:nvSpPr>
        <p:spPr>
          <a:xfrm>
            <a:off x="185150" y="4628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000"/>
              <a:t> NPCA and the ETSI harmonized standards for 5GHz and 6GHz (3)</a:t>
            </a:r>
            <a:endParaRPr sz="2000"/>
          </a:p>
        </p:txBody>
      </p:sp>
      <p:sp>
        <p:nvSpPr>
          <p:cNvPr id="235" name="Google Shape;235;p43"/>
          <p:cNvSpPr txBox="1">
            <a:spLocks noGrp="1"/>
          </p:cNvSpPr>
          <p:nvPr>
            <p:ph type="body" idx="1"/>
          </p:nvPr>
        </p:nvSpPr>
        <p:spPr>
          <a:xfrm>
            <a:off x="185050" y="855700"/>
            <a:ext cx="8775900" cy="3920400"/>
          </a:xfrm>
          <a:prstGeom prst="rect">
            <a:avLst/>
          </a:prstGeom>
          <a:noFill/>
          <a:ln>
            <a:noFill/>
          </a:ln>
        </p:spPr>
        <p:txBody>
          <a:bodyPr spcFirstLastPara="1" wrap="square" lIns="68575" tIns="68575" rIns="68575" bIns="68575" anchor="t" anchorCtr="0">
            <a:noAutofit/>
          </a:bodyPr>
          <a:lstStyle/>
          <a:p>
            <a:pPr marL="342900" lvl="0" indent="-323850" algn="just" rtl="0">
              <a:lnSpc>
                <a:spcPct val="115000"/>
              </a:lnSpc>
              <a:spcBef>
                <a:spcPts val="900"/>
              </a:spcBef>
              <a:spcAft>
                <a:spcPts val="0"/>
              </a:spcAft>
              <a:buSzPts val="1500"/>
              <a:buChar char="●"/>
            </a:pPr>
            <a:r>
              <a:rPr lang="en" sz="1500" b="0"/>
              <a:t>STR, NSTR and EMLSR in 802.11be too allow multi-channel transmissions on multiple sets of channels S</a:t>
            </a:r>
            <a:r>
              <a:rPr lang="en" sz="2000" b="0" baseline="-25000"/>
              <a:t>1</a:t>
            </a:r>
            <a:r>
              <a:rPr lang="en" sz="1500" b="0"/>
              <a:t>, S</a:t>
            </a:r>
            <a:r>
              <a:rPr lang="en" sz="2000" b="0" baseline="-25000"/>
              <a:t>2</a:t>
            </a:r>
            <a:r>
              <a:rPr lang="en" sz="1500" b="0"/>
              <a:t>,...where each set S</a:t>
            </a:r>
            <a:r>
              <a:rPr lang="en" sz="2000" b="0" baseline="-25000"/>
              <a:t>k</a:t>
            </a:r>
            <a:r>
              <a:rPr lang="en" sz="1500" b="0"/>
              <a:t> has its own primary (i.e. full EDCA) channel P</a:t>
            </a:r>
            <a:r>
              <a:rPr lang="en" sz="2000" b="0" baseline="-25000"/>
              <a:t>k</a:t>
            </a:r>
            <a:r>
              <a:rPr lang="en" sz="1500" b="0"/>
              <a:t>. </a:t>
            </a:r>
            <a:endParaRPr sz="1500" b="0"/>
          </a:p>
          <a:p>
            <a:pPr marL="742950" lvl="1" indent="-266700" algn="just" rtl="0">
              <a:lnSpc>
                <a:spcPct val="115000"/>
              </a:lnSpc>
              <a:spcBef>
                <a:spcPts val="0"/>
              </a:spcBef>
              <a:spcAft>
                <a:spcPts val="0"/>
              </a:spcAft>
              <a:buSzPts val="1500"/>
              <a:buChar char="○"/>
            </a:pPr>
            <a:r>
              <a:rPr lang="en" sz="1500" b="0"/>
              <a:t>For STR, NSTR and EMLSR, the sets S</a:t>
            </a:r>
            <a:r>
              <a:rPr lang="en" sz="2000" baseline="-25000"/>
              <a:t>1</a:t>
            </a:r>
            <a:r>
              <a:rPr lang="en" sz="1500" b="0"/>
              <a:t>, S</a:t>
            </a:r>
            <a:r>
              <a:rPr lang="en" sz="2000" baseline="-25000"/>
              <a:t>2</a:t>
            </a:r>
            <a:r>
              <a:rPr lang="en" sz="2000" baseline="30000"/>
              <a:t> </a:t>
            </a:r>
            <a:r>
              <a:rPr lang="en" sz="1500" b="0"/>
              <a:t>.. are non-overlapping, while for NPCA they are overlapping.  </a:t>
            </a:r>
            <a:endParaRPr sz="1500" b="0"/>
          </a:p>
          <a:p>
            <a:pPr marL="342900" lvl="0" indent="-323850" algn="just" rtl="0">
              <a:lnSpc>
                <a:spcPct val="115000"/>
              </a:lnSpc>
              <a:spcBef>
                <a:spcPts val="0"/>
              </a:spcBef>
              <a:spcAft>
                <a:spcPts val="0"/>
              </a:spcAft>
              <a:buSzPts val="1500"/>
              <a:buChar char="●"/>
            </a:pPr>
            <a:r>
              <a:rPr lang="en" sz="1500" b="0"/>
              <a:t>Similar multi-channel transmission on multiple sets of channels, where each set has its own primary-like channel is allowed for LAA and NR-U too. </a:t>
            </a:r>
            <a:endParaRPr sz="1500" b="0"/>
          </a:p>
          <a:p>
            <a:pPr marL="742950" lvl="1" indent="-266700" algn="just" rtl="0">
              <a:lnSpc>
                <a:spcPct val="115000"/>
              </a:lnSpc>
              <a:spcBef>
                <a:spcPts val="0"/>
              </a:spcBef>
              <a:spcAft>
                <a:spcPts val="0"/>
              </a:spcAft>
              <a:buSzPts val="1500"/>
              <a:buChar char="○"/>
            </a:pPr>
            <a:r>
              <a:rPr lang="en" sz="1500" b="0"/>
              <a:t>Reference: 3GPP TS 36.104 section 5.7.4, read along with 3GPP TS 37.213 sectio</a:t>
            </a:r>
            <a:r>
              <a:rPr lang="en" sz="1500"/>
              <a:t>n</a:t>
            </a:r>
            <a:r>
              <a:rPr lang="en" sz="1500" b="0"/>
              <a:t> 4.1.6 and 3GPP TS 36.101 section 5.5A.</a:t>
            </a:r>
            <a:endParaRPr sz="2000" baseline="30000"/>
          </a:p>
        </p:txBody>
      </p:sp>
      <p:sp>
        <p:nvSpPr>
          <p:cNvPr id="236" name="Google Shape;236;p43"/>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4"/>
          <p:cNvSpPr txBox="1">
            <a:spLocks noGrp="1"/>
          </p:cNvSpPr>
          <p:nvPr>
            <p:ph type="title"/>
          </p:nvPr>
        </p:nvSpPr>
        <p:spPr>
          <a:xfrm>
            <a:off x="185150" y="539000"/>
            <a:ext cx="8958900" cy="555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t>Capability types for performing CCA before transmission or for reception</a:t>
            </a:r>
            <a:endParaRPr sz="2100"/>
          </a:p>
        </p:txBody>
      </p:sp>
      <p:sp>
        <p:nvSpPr>
          <p:cNvPr id="242" name="Google Shape;242;p44"/>
          <p:cNvSpPr txBox="1">
            <a:spLocks noGrp="1"/>
          </p:cNvSpPr>
          <p:nvPr>
            <p:ph type="body" idx="1"/>
          </p:nvPr>
        </p:nvSpPr>
        <p:spPr>
          <a:xfrm>
            <a:off x="185050" y="931900"/>
            <a:ext cx="8775900" cy="3763200"/>
          </a:xfrm>
          <a:prstGeom prst="rect">
            <a:avLst/>
          </a:prstGeom>
          <a:noFill/>
          <a:ln>
            <a:noFill/>
          </a:ln>
        </p:spPr>
        <p:txBody>
          <a:bodyPr spcFirstLastPara="1" wrap="square" lIns="68575" tIns="68575" rIns="68575" bIns="68575" anchor="t" anchorCtr="0">
            <a:noAutofit/>
          </a:bodyPr>
          <a:lstStyle/>
          <a:p>
            <a:pPr marL="342900" lvl="0" indent="-330200" algn="just" rtl="0">
              <a:lnSpc>
                <a:spcPct val="115000"/>
              </a:lnSpc>
              <a:spcBef>
                <a:spcPts val="900"/>
              </a:spcBef>
              <a:spcAft>
                <a:spcPts val="0"/>
              </a:spcAft>
              <a:buSzPts val="1600"/>
              <a:buChar char="●"/>
            </a:pPr>
            <a:r>
              <a:rPr lang="en" sz="1600" u="sng"/>
              <a:t>Type 0:</a:t>
            </a:r>
            <a:r>
              <a:rPr lang="en" sz="1600"/>
              <a:t> </a:t>
            </a:r>
            <a:r>
              <a:rPr lang="en" sz="1600" b="0"/>
              <a:t>As many decoders as the number of anchor channels. </a:t>
            </a:r>
            <a:endParaRPr sz="1600" b="0"/>
          </a:p>
          <a:p>
            <a:pPr marL="742950" lvl="1" indent="-273050" algn="just" rtl="0">
              <a:lnSpc>
                <a:spcPct val="115000"/>
              </a:lnSpc>
              <a:spcBef>
                <a:spcPts val="0"/>
              </a:spcBef>
              <a:spcAft>
                <a:spcPts val="0"/>
              </a:spcAft>
              <a:buSzPts val="1600"/>
              <a:buChar char="○"/>
            </a:pPr>
            <a:r>
              <a:rPr lang="en" sz="1600"/>
              <a:t>Can perform ED+PD on these multiple anchor channels even if the preambles of PPDUs on the different anchor channels overlap in time. Not much support for Type 0; so it is not included in the subsequent analysis.</a:t>
            </a:r>
            <a:endParaRPr sz="1600"/>
          </a:p>
          <a:p>
            <a:pPr marL="342900" lvl="0" indent="-330200" algn="just" rtl="0">
              <a:lnSpc>
                <a:spcPct val="115000"/>
              </a:lnSpc>
              <a:spcBef>
                <a:spcPts val="0"/>
              </a:spcBef>
              <a:spcAft>
                <a:spcPts val="0"/>
              </a:spcAft>
              <a:buSzPts val="1600"/>
              <a:buChar char="●"/>
            </a:pPr>
            <a:r>
              <a:rPr lang="en" sz="1600" u="sng"/>
              <a:t>Type 1:</a:t>
            </a:r>
            <a:r>
              <a:rPr lang="en" sz="1600" b="0"/>
              <a:t> Only 1 decoder that can be flexibly moved to any of the anchor channels based on LTF/STF detection</a:t>
            </a:r>
            <a:endParaRPr sz="1600" b="0"/>
          </a:p>
          <a:p>
            <a:pPr marL="742950" lvl="1" indent="-273050" algn="just" rtl="0">
              <a:lnSpc>
                <a:spcPct val="115000"/>
              </a:lnSpc>
              <a:spcBef>
                <a:spcPts val="0"/>
              </a:spcBef>
              <a:spcAft>
                <a:spcPts val="0"/>
              </a:spcAft>
              <a:buSzPts val="1600"/>
              <a:buChar char="○"/>
            </a:pPr>
            <a:r>
              <a:rPr lang="en" sz="1600"/>
              <a:t>Can perform ED on these multiple anchor channels in parallel</a:t>
            </a:r>
            <a:endParaRPr sz="1600"/>
          </a:p>
          <a:p>
            <a:pPr marL="742950" lvl="1" indent="-273050" algn="just" rtl="0">
              <a:lnSpc>
                <a:spcPct val="115000"/>
              </a:lnSpc>
              <a:spcBef>
                <a:spcPts val="0"/>
              </a:spcBef>
              <a:spcAft>
                <a:spcPts val="0"/>
              </a:spcAft>
              <a:buSzPts val="1600"/>
              <a:buChar char="○"/>
            </a:pPr>
            <a:r>
              <a:rPr lang="en" sz="1600"/>
              <a:t>Can perform PD or receive PPDUs on these multiple anchor channels one at a time based on LTF/STF detection on an anchor channel.</a:t>
            </a:r>
            <a:endParaRPr sz="1600"/>
          </a:p>
          <a:p>
            <a:pPr marL="342900" lvl="0" indent="-330200" algn="just" rtl="0">
              <a:lnSpc>
                <a:spcPct val="115000"/>
              </a:lnSpc>
              <a:spcBef>
                <a:spcPts val="0"/>
              </a:spcBef>
              <a:spcAft>
                <a:spcPts val="0"/>
              </a:spcAft>
              <a:buSzPts val="1600"/>
              <a:buChar char="●"/>
            </a:pPr>
            <a:r>
              <a:rPr lang="en" sz="1600" u="sng"/>
              <a:t>Type 2:</a:t>
            </a:r>
            <a:r>
              <a:rPr lang="en" sz="1600"/>
              <a:t> </a:t>
            </a:r>
            <a:r>
              <a:rPr lang="en" sz="1600" b="0"/>
              <a:t>Only 1 decoder dedicated to 1 designated anchor channel at any time</a:t>
            </a:r>
            <a:endParaRPr sz="1600" b="0"/>
          </a:p>
          <a:p>
            <a:pPr marL="742950" lvl="1" indent="-273050" algn="just" rtl="0">
              <a:lnSpc>
                <a:spcPct val="115000"/>
              </a:lnSpc>
              <a:spcBef>
                <a:spcPts val="0"/>
              </a:spcBef>
              <a:spcAft>
                <a:spcPts val="0"/>
              </a:spcAft>
              <a:buSzPts val="1600"/>
              <a:buChar char="○"/>
            </a:pPr>
            <a:r>
              <a:rPr lang="en" sz="1600"/>
              <a:t>Can perform ED+PD or receive PPDUs only on the designated anchor channel</a:t>
            </a:r>
            <a:endParaRPr sz="1600"/>
          </a:p>
          <a:p>
            <a:pPr marL="342900" lvl="0" indent="-330200" algn="just" rtl="0">
              <a:lnSpc>
                <a:spcPct val="115000"/>
              </a:lnSpc>
              <a:spcBef>
                <a:spcPts val="0"/>
              </a:spcBef>
              <a:spcAft>
                <a:spcPts val="0"/>
              </a:spcAft>
              <a:buSzPts val="1600"/>
              <a:buChar char="●"/>
            </a:pPr>
            <a:r>
              <a:rPr lang="en" sz="1600" u="sng"/>
              <a:t>Type 2+:</a:t>
            </a:r>
            <a:r>
              <a:rPr lang="en" sz="1600" b="0"/>
              <a:t> An enhancement of Type 2 which is the same as Type 2 except that it can additionally perform ED on the multiple anchor channels in parallel</a:t>
            </a:r>
            <a:endParaRPr sz="1600" b="0"/>
          </a:p>
        </p:txBody>
      </p:sp>
      <p:sp>
        <p:nvSpPr>
          <p:cNvPr id="243" name="Google Shape;243;p44"/>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5"/>
          <p:cNvSpPr txBox="1">
            <a:spLocks noGrp="1"/>
          </p:cNvSpPr>
          <p:nvPr>
            <p:ph type="title"/>
          </p:nvPr>
        </p:nvSpPr>
        <p:spPr>
          <a:xfrm>
            <a:off x="609600" y="539000"/>
            <a:ext cx="80508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100">
                <a:solidFill>
                  <a:schemeClr val="dk1"/>
                </a:solidFill>
              </a:rPr>
              <a:t>Summary of NPCU device capability types</a:t>
            </a:r>
            <a:endParaRPr sz="2100">
              <a:solidFill>
                <a:schemeClr val="dk1"/>
              </a:solidFill>
            </a:endParaRPr>
          </a:p>
        </p:txBody>
      </p:sp>
      <p:sp>
        <p:nvSpPr>
          <p:cNvPr id="249" name="Google Shape;249;p45"/>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9</a:t>
            </a:fld>
            <a:endParaRPr/>
          </a:p>
        </p:txBody>
      </p:sp>
      <p:graphicFrame>
        <p:nvGraphicFramePr>
          <p:cNvPr id="250" name="Google Shape;250;p45"/>
          <p:cNvGraphicFramePr/>
          <p:nvPr/>
        </p:nvGraphicFramePr>
        <p:xfrm>
          <a:off x="337188" y="962075"/>
          <a:ext cx="8469625" cy="3604185"/>
        </p:xfrm>
        <a:graphic>
          <a:graphicData uri="http://schemas.openxmlformats.org/drawingml/2006/table">
            <a:tbl>
              <a:tblPr>
                <a:noFill/>
                <a:tableStyleId>{5FBAB811-2C98-40E8-914C-690A1158C050}</a:tableStyleId>
              </a:tblPr>
              <a:tblGrid>
                <a:gridCol w="272400">
                  <a:extLst>
                    <a:ext uri="{9D8B030D-6E8A-4147-A177-3AD203B41FA5}">
                      <a16:colId xmlns:a16="http://schemas.microsoft.com/office/drawing/2014/main" val="20000"/>
                    </a:ext>
                  </a:extLst>
                </a:gridCol>
                <a:gridCol w="2613200">
                  <a:extLst>
                    <a:ext uri="{9D8B030D-6E8A-4147-A177-3AD203B41FA5}">
                      <a16:colId xmlns:a16="http://schemas.microsoft.com/office/drawing/2014/main" val="20001"/>
                    </a:ext>
                  </a:extLst>
                </a:gridCol>
                <a:gridCol w="2144550">
                  <a:extLst>
                    <a:ext uri="{9D8B030D-6E8A-4147-A177-3AD203B41FA5}">
                      <a16:colId xmlns:a16="http://schemas.microsoft.com/office/drawing/2014/main" val="20002"/>
                    </a:ext>
                  </a:extLst>
                </a:gridCol>
                <a:gridCol w="1610175">
                  <a:extLst>
                    <a:ext uri="{9D8B030D-6E8A-4147-A177-3AD203B41FA5}">
                      <a16:colId xmlns:a16="http://schemas.microsoft.com/office/drawing/2014/main" val="20003"/>
                    </a:ext>
                  </a:extLst>
                </a:gridCol>
                <a:gridCol w="1829300">
                  <a:extLst>
                    <a:ext uri="{9D8B030D-6E8A-4147-A177-3AD203B41FA5}">
                      <a16:colId xmlns:a16="http://schemas.microsoft.com/office/drawing/2014/main" val="20004"/>
                    </a:ext>
                  </a:extLst>
                </a:gridCol>
              </a:tblGrid>
              <a:tr h="281925">
                <a:tc>
                  <a:txBody>
                    <a:bodyPr/>
                    <a:lstStyle/>
                    <a:p>
                      <a:pPr marL="0" lvl="0" indent="0" algn="ctr" rtl="0">
                        <a:spcBef>
                          <a:spcPts val="0"/>
                        </a:spcBef>
                        <a:spcAft>
                          <a:spcPts val="0"/>
                        </a:spcAft>
                        <a:buNone/>
                      </a:pP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Capability Type</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1</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2</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2+</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0000">
                <a:tc>
                  <a:txBody>
                    <a:bodyPr/>
                    <a:lstStyle/>
                    <a:p>
                      <a:pPr marL="0" lvl="0" indent="0" algn="ctr" rtl="0">
                        <a:spcBef>
                          <a:spcPts val="0"/>
                        </a:spcBef>
                        <a:spcAft>
                          <a:spcPts val="0"/>
                        </a:spcAft>
                        <a:buNone/>
                      </a:pPr>
                      <a:r>
                        <a:rPr lang="en" sz="1200" b="1"/>
                        <a:t>1</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t>Number of anchor channels</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16725">
                <a:tc>
                  <a:txBody>
                    <a:bodyPr/>
                    <a:lstStyle/>
                    <a:p>
                      <a:pPr marL="0" lvl="0" indent="0" algn="ctr" rtl="0">
                        <a:spcBef>
                          <a:spcPts val="0"/>
                        </a:spcBef>
                        <a:spcAft>
                          <a:spcPts val="0"/>
                        </a:spcAft>
                        <a:buNone/>
                      </a:pPr>
                      <a:r>
                        <a:rPr lang="en" sz="1200" b="1">
                          <a:solidFill>
                            <a:schemeClr val="dk1"/>
                          </a:solidFill>
                        </a:rPr>
                        <a:t>2</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b="1">
                          <a:solidFill>
                            <a:schemeClr val="dk1"/>
                          </a:solidFill>
                        </a:rPr>
                        <a:t>Number of anchor channels on which CCA can be performed</a:t>
                      </a:r>
                      <a:endParaRPr sz="1200" b="1"/>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N</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ED+PD on 1 anchor channel and ED-only on the others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22900">
                <a:tc>
                  <a:txBody>
                    <a:bodyPr/>
                    <a:lstStyle/>
                    <a:p>
                      <a:pPr marL="0" lvl="0" indent="0" algn="ctr" rtl="0">
                        <a:spcBef>
                          <a:spcPts val="0"/>
                        </a:spcBef>
                        <a:spcAft>
                          <a:spcPts val="0"/>
                        </a:spcAft>
                        <a:buNone/>
                      </a:pPr>
                      <a:r>
                        <a:rPr lang="en" sz="1200" b="1">
                          <a:solidFill>
                            <a:schemeClr val="dk1"/>
                          </a:solidFill>
                        </a:rPr>
                        <a:t>3</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802.11 STF/LTF can be received</a:t>
                      </a:r>
                      <a:endParaRPr sz="1200" b="1">
                        <a:solidFill>
                          <a:schemeClr val="dk1"/>
                        </a:solidFill>
                      </a:endParaRPr>
                    </a:p>
                  </a:txBody>
                  <a:tcPr marL="0" marR="0"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All N channels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563850">
                <a:tc>
                  <a:txBody>
                    <a:bodyPr/>
                    <a:lstStyle/>
                    <a:p>
                      <a:pPr marL="0" lvl="0" indent="0" algn="ctr" rtl="0">
                        <a:spcBef>
                          <a:spcPts val="0"/>
                        </a:spcBef>
                        <a:spcAft>
                          <a:spcPts val="0"/>
                        </a:spcAft>
                        <a:buNone/>
                      </a:pPr>
                      <a:r>
                        <a:rPr lang="en" sz="1200" b="1">
                          <a:solidFill>
                            <a:schemeClr val="dk1"/>
                          </a:solidFill>
                        </a:rPr>
                        <a:t>4</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802.11 L-SIG and other PHY headers can be received</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285750" lvl="0" indent="-190500" algn="l" rtl="0">
                        <a:spcBef>
                          <a:spcPts val="0"/>
                        </a:spcBef>
                        <a:spcAft>
                          <a:spcPts val="0"/>
                        </a:spcAft>
                        <a:buClr>
                          <a:schemeClr val="dk1"/>
                        </a:buClr>
                        <a:buSzPts val="1200"/>
                        <a:buChar char="●"/>
                      </a:pPr>
                      <a:r>
                        <a:rPr lang="en" sz="1200">
                          <a:solidFill>
                            <a:schemeClr val="dk1"/>
                          </a:solidFill>
                        </a:rPr>
                        <a:t>Flexibly on any 1 of the N anchor channels</a:t>
                      </a:r>
                      <a:endParaRPr sz="1200">
                        <a:solidFill>
                          <a:schemeClr val="dk1"/>
                        </a:solidFill>
                      </a:endParaRPr>
                    </a:p>
                    <a:p>
                      <a:pPr marL="285750" lvl="0" indent="-190500" algn="l" rtl="0">
                        <a:spcBef>
                          <a:spcPts val="0"/>
                        </a:spcBef>
                        <a:spcAft>
                          <a:spcPts val="0"/>
                        </a:spcAft>
                        <a:buClr>
                          <a:schemeClr val="dk1"/>
                        </a:buClr>
                        <a:buSzPts val="1200"/>
                        <a:buChar char="●"/>
                      </a:pPr>
                      <a:r>
                        <a:rPr lang="en" sz="1200">
                          <a:solidFill>
                            <a:schemeClr val="dk1"/>
                          </a:solidFill>
                        </a:rPr>
                        <a:t>During decode on 1 anchor channel, decode pauses on others</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 and in an order negotiated between the NPCU receiver/ transmitter</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ctr" rtl="0">
                        <a:spcBef>
                          <a:spcPts val="0"/>
                        </a:spcBef>
                        <a:spcAft>
                          <a:spcPts val="0"/>
                        </a:spcAft>
                        <a:buNone/>
                      </a:pPr>
                      <a:r>
                        <a:rPr lang="en" sz="1200"/>
                        <a:t>Same as 2</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563850">
                <a:tc>
                  <a:txBody>
                    <a:bodyPr/>
                    <a:lstStyle/>
                    <a:p>
                      <a:pPr marL="0" lvl="0" indent="0" algn="ctr" rtl="0">
                        <a:spcBef>
                          <a:spcPts val="0"/>
                        </a:spcBef>
                        <a:spcAft>
                          <a:spcPts val="0"/>
                        </a:spcAft>
                        <a:buNone/>
                      </a:pPr>
                      <a:r>
                        <a:rPr lang="en" sz="1200" b="1">
                          <a:solidFill>
                            <a:schemeClr val="dk1"/>
                          </a:solidFill>
                        </a:rPr>
                        <a:t>5</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Energy Detection on anchor channels</a:t>
                      </a:r>
                      <a:endParaRPr sz="1200" b="1">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a:solidFill>
                            <a:schemeClr val="dk1"/>
                          </a:solidFill>
                        </a:rPr>
                        <a:t>All N anchor channels in parallel</a:t>
                      </a:r>
                      <a:endParaRPr sz="1200">
                        <a:solidFill>
                          <a:schemeClr val="dk1"/>
                        </a:solidFill>
                      </a:endParaRPr>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All N anchor channels in parallel</a:t>
                      </a:r>
                      <a:endParaRPr sz="1200"/>
                    </a:p>
                  </a:txBody>
                  <a:tcPr marL="0"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5"/>
                  </a:ext>
                </a:extLst>
              </a:tr>
              <a:tr h="563850">
                <a:tc>
                  <a:txBody>
                    <a:bodyPr/>
                    <a:lstStyle/>
                    <a:p>
                      <a:pPr marL="0" lvl="0" indent="0" algn="ctr" rtl="0">
                        <a:spcBef>
                          <a:spcPts val="0"/>
                        </a:spcBef>
                        <a:spcAft>
                          <a:spcPts val="0"/>
                        </a:spcAft>
                        <a:buNone/>
                      </a:pPr>
                      <a:r>
                        <a:rPr lang="en" sz="1200" b="1">
                          <a:solidFill>
                            <a:schemeClr val="dk1"/>
                          </a:solidFill>
                        </a:rPr>
                        <a:t>6</a:t>
                      </a:r>
                      <a:endParaRPr sz="1200" b="1">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dk1"/>
                          </a:solidFill>
                        </a:rPr>
                        <a:t>Number of anchor channels on which NPCU receiver can receive PPDUs from an NPCU transmitter</a:t>
                      </a:r>
                      <a:endParaRPr sz="1200" b="1">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dk1"/>
                          </a:solidFill>
                        </a:rPr>
                        <a:t>Any of the N anchor channels with the constraints in 4.</a:t>
                      </a:r>
                      <a:endParaRPr sz="1200">
                        <a:solidFill>
                          <a:schemeClr val="dk1"/>
                        </a:solidFill>
                      </a:endParaRPr>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None/>
                      </a:pPr>
                      <a:r>
                        <a:rPr lang="en" sz="1200"/>
                        <a:t>1 anchor channel at a time with the constraints in 4. </a:t>
                      </a:r>
                      <a:endParaRPr sz="1200"/>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200">
                          <a:solidFill>
                            <a:schemeClr val="dk1"/>
                          </a:solidFill>
                        </a:rPr>
                        <a:t>1 anchor channel at a time with the constraints in 4. </a:t>
                      </a:r>
                      <a:endParaRPr sz="1200"/>
                    </a:p>
                  </a:txBody>
                  <a:tcPr marL="0" marR="91425" marT="0" marB="0" anchor="ctr">
                    <a:lnL w="9525" cap="flat" cmpd="sng">
                      <a:solidFill>
                        <a:schemeClr val="dk2"/>
                      </a:solidFill>
                      <a:prstDash val="solid"/>
                      <a:round/>
                      <a:headEnd type="none" w="sm" len="sm"/>
                      <a:tailEnd type="none" w="sm" len="sm"/>
                    </a:lnL>
                    <a:lnR w="9525" cap="flat" cmpd="sng">
                      <a:solidFill>
                        <a:schemeClr val="dk2"/>
                      </a:solidFill>
                      <a:prstDash val="solid"/>
                      <a:round/>
                      <a:headEnd type="none" w="sm" len="sm"/>
                      <a:tailEnd type="none" w="sm" len="sm"/>
                    </a:lnR>
                    <a:lnT w="9525" cap="flat" cmpd="sng">
                      <a:solidFill>
                        <a:schemeClr val="dk2"/>
                      </a:solidFill>
                      <a:prstDash val="solid"/>
                      <a:round/>
                      <a:headEnd type="none" w="sm" len="sm"/>
                      <a:tailEnd type="none" w="sm" len="sm"/>
                    </a:lnT>
                    <a:lnB w="9525" cap="flat" cmpd="sng">
                      <a:solidFill>
                        <a:schemeClr val="dk2"/>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2" name="Date Placeholder 1"/>
          <p:cNvSpPr>
            <a:spLocks noGrp="1"/>
          </p:cNvSpPr>
          <p:nvPr>
            <p:ph type="dt" idx="10"/>
          </p:nvPr>
        </p:nvSpPr>
        <p:spPr/>
        <p:txBody>
          <a:bodyPr/>
          <a:lstStyle/>
          <a:p>
            <a:r>
              <a:rPr lang="en-US" smtClean="0"/>
              <a:t>November 2023</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TotalTime>
  <Words>4143</Words>
  <Application>Microsoft Office PowerPoint</Application>
  <PresentationFormat>On-screen Show (16:9)</PresentationFormat>
  <Paragraphs>343</Paragraphs>
  <Slides>27</Slides>
  <Notes>27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27</vt:i4>
      </vt:variant>
    </vt:vector>
  </HeadingPairs>
  <TitlesOfParts>
    <vt:vector size="32" baseType="lpstr">
      <vt:lpstr>Arial</vt:lpstr>
      <vt:lpstr>Times New Roman</vt:lpstr>
      <vt:lpstr>Simple Light</vt:lpstr>
      <vt:lpstr>802-11-Submission</vt:lpstr>
      <vt:lpstr>802-11-Submission</vt:lpstr>
      <vt:lpstr>Further discussion on Non-primary Channel Access</vt:lpstr>
      <vt:lpstr>Introduction</vt:lpstr>
      <vt:lpstr>A frequency-reuse 1 deployment enabled by NPCA (1)</vt:lpstr>
      <vt:lpstr>A frequency-reuse 1 deployment enabled by NPCA (2)</vt:lpstr>
      <vt:lpstr> NPCA and the ETSI harmonized standards for 5GHz and 6GHz (1)</vt:lpstr>
      <vt:lpstr> NPCA and the ETSI harmonized standards for 5GHz and 6GHz (2)</vt:lpstr>
      <vt:lpstr> NPCA and the ETSI harmonized standards for 5GHz and 6GHz (3)</vt:lpstr>
      <vt:lpstr>Capability types for performing CCA before transmission or for reception</vt:lpstr>
      <vt:lpstr>Summary of NPCU device capability types</vt:lpstr>
      <vt:lpstr>Comparison between Type 1 and Type 2 (1)</vt:lpstr>
      <vt:lpstr>Comparison between Type 1 and Type 2 (1)</vt:lpstr>
      <vt:lpstr>Comparison between Type 1 and Type 2 (2)</vt:lpstr>
      <vt:lpstr>Corner case scenarios for different NPCU capability types (1)</vt:lpstr>
      <vt:lpstr>Corner case scenarios for different NPCU capability types (2)</vt:lpstr>
      <vt:lpstr>Corner case scenarios for different NPCU capability types (3)</vt:lpstr>
      <vt:lpstr>Corner case scenarios for different NPCU capability types (4)</vt:lpstr>
      <vt:lpstr>Non-ideal evaluation scenario (1)</vt:lpstr>
      <vt:lpstr>Non-ideal evaluation scenario (2)</vt:lpstr>
      <vt:lpstr>Cumulative throughput over 20 apartments in the floor, for Full-buffer Best Effort traffic, in the absence of Low Latency traffic</vt:lpstr>
      <vt:lpstr>Cumulative throughput over 20 apartments in the floor, for Full-buffer Best Effort traffic in the presence of Low Latency traffic</vt:lpstr>
      <vt:lpstr>AR/VR Latency in the presence of Full-buffer Best Effort traffic</vt:lpstr>
      <vt:lpstr>AR/VR Latency in presence of 200Mbps Best Effort traffic</vt:lpstr>
      <vt:lpstr>Latency for 200Mbps Best Effort traffic</vt:lpstr>
      <vt:lpstr>User Perceived Throughput (UPT) for 200Mbps Best Effort traffic</vt:lpstr>
      <vt:lpstr>Conclusions</vt:lpstr>
      <vt:lpstr>Straw Poll 1</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Non-primary Channel Access</dc:title>
  <dc:creator>Sindhu Verma</dc:creator>
  <cp:lastModifiedBy>Sindhu Verma</cp:lastModifiedBy>
  <cp:revision>8</cp:revision>
  <dcterms:modified xsi:type="dcterms:W3CDTF">2024-03-12T19:18:06Z</dcterms:modified>
</cp:coreProperties>
</file>