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366" r:id="rId3"/>
    <p:sldId id="2367" r:id="rId4"/>
    <p:sldId id="2368" r:id="rId5"/>
    <p:sldId id="2369" r:id="rId6"/>
    <p:sldId id="2371" r:id="rId7"/>
    <p:sldId id="2372" r:id="rId8"/>
    <p:sldId id="2370" r:id="rId9"/>
    <p:sldId id="258" r:id="rId10"/>
    <p:sldId id="2373" r:id="rId11"/>
    <p:sldId id="259" r:id="rId12"/>
    <p:sldId id="2378" r:id="rId13"/>
    <p:sldId id="2377" r:id="rId14"/>
    <p:sldId id="2380" r:id="rId15"/>
    <p:sldId id="2381" r:id="rId16"/>
    <p:sldId id="2379" r:id="rId17"/>
    <p:sldId id="2375" r:id="rId18"/>
    <p:sldId id="2376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8499EC2-6B14-DE06-65C1-B79D17B196FE}" name="Cordeiro, Carlos" initials="CC" userId="S::carlos.cordeiro@intel.com::88fae4d8-0bc4-44b0-bd3b-95ac83b12c1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9000"/>
    <a:srgbClr val="FFCC66"/>
    <a:srgbClr val="538135"/>
    <a:srgbClr val="007F7F"/>
    <a:srgbClr val="C55A11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086E16-62AC-4028-9ED1-59B5A0ED186A}" v="1" dt="2023-11-12T20:07:39.6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95706" autoAdjust="0"/>
  </p:normalViewPr>
  <p:slideViewPr>
    <p:cSldViewPr>
      <p:cViewPr varScale="1">
        <p:scale>
          <a:sx n="91" d="100"/>
          <a:sy n="91" d="100"/>
        </p:scale>
        <p:origin x="1723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71" d="100"/>
          <a:sy n="71" d="100"/>
        </p:scale>
        <p:origin x="3010" y="6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182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357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85800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802.11-23/2022r1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Laurent Cariou, Intel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R-TWT for Multi-AP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2061027"/>
              </p:ext>
            </p:extLst>
          </p:nvPr>
        </p:nvGraphicFramePr>
        <p:xfrm>
          <a:off x="472911" y="2971800"/>
          <a:ext cx="8331200" cy="246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63312" imgH="2533385" progId="Word.Document.8">
                  <p:embed/>
                </p:oleObj>
              </mc:Choice>
              <mc:Fallback>
                <p:oleObj name="Document" r:id="rId3" imgW="8563312" imgH="253338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911" y="2971800"/>
                        <a:ext cx="8331200" cy="2462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92000-F144-4329-AB3E-6229977B5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 with a scenario of interest for enterprise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200DE-21A1-4DE3-AC48-3EE44DB90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6587"/>
            <a:ext cx="7770813" cy="411321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 typical scenario where we could use FFR is with 2 APs operating on the same BW but with different primary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00" dirty="0"/>
              <a:t>Different primary channels in order to allow frequency reuse and interference avoidance also in presence of legacy STAs</a:t>
            </a:r>
          </a:p>
          <a:p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such scenario, there are 2 contention domain on the 2 channels and the chances of doing 40 MHz channel access is very limited, which will highly limit AP coordination schemes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0CD79B-FA65-4A78-9485-9EE4269942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806" y="4876800"/>
            <a:ext cx="7162800" cy="725960"/>
          </a:xfrm>
          <a:prstGeom prst="rect">
            <a:avLst/>
          </a:prstGeom>
        </p:spPr>
      </p:pic>
      <p:sp>
        <p:nvSpPr>
          <p:cNvPr id="4" name="Date Placeholder 5">
            <a:extLst>
              <a:ext uri="{FF2B5EF4-FFF2-40B4-BE49-F238E27FC236}">
                <a16:creationId xmlns:a16="http://schemas.microsoft.com/office/drawing/2014/main" id="{3843D579-1ECF-BBF4-0A7C-8E3375EC9379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BF197AC-AE8D-CF55-9960-78559385FCCF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5CF929E-BE41-6FD7-3EE5-A1043D0D1AD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004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E2135-EE06-4B21-A092-173BF0848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62000"/>
            <a:ext cx="7886700" cy="994172"/>
          </a:xfrm>
        </p:spPr>
        <p:txBody>
          <a:bodyPr/>
          <a:lstStyle/>
          <a:p>
            <a:r>
              <a:rPr lang="en-US" dirty="0"/>
              <a:t>Illustration with a scenario of interest for enterprise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C63B3-D4D6-48B9-8C3E-2B4D8EE65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494" y="1981200"/>
            <a:ext cx="8286749" cy="4279146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If we ensure start of </a:t>
            </a:r>
            <a:r>
              <a:rPr lang="en-US" sz="1800" dirty="0" err="1"/>
              <a:t>TxOP</a:t>
            </a:r>
            <a:r>
              <a:rPr lang="en-US" sz="1800" dirty="0"/>
              <a:t> (and contention periods) alignment of the 2 BSSs thanks to coordinated </a:t>
            </a:r>
            <a:r>
              <a:rPr lang="en-US" sz="1800" dirty="0" err="1"/>
              <a:t>rTWTs</a:t>
            </a:r>
            <a:r>
              <a:rPr lang="en-US" sz="1800" dirty="0"/>
              <a:t> (advertisement by both APs of an overlapping r-TWT), we then highly increase the chances that channel access is gained on the wide BW for the group of coordinated APs.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can then define periods of time where M-AP coordination will be possible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can also easily define periods of time during which C-SR or more advanced coordinated PHY modes on the entire bandwidth will be used,  and periods of time where operation will be limited to lower bandwidth for interference avoidance</a:t>
            </a:r>
          </a:p>
          <a:p>
            <a:pPr lvl="2"/>
            <a:endParaRPr lang="en-US" sz="1050" dirty="0"/>
          </a:p>
          <a:p>
            <a:endParaRPr lang="en-US" sz="15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96292B1-981C-4002-8593-F770F6490C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7102" y="3200400"/>
            <a:ext cx="6690098" cy="1066800"/>
          </a:xfrm>
          <a:prstGeom prst="rect">
            <a:avLst/>
          </a:prstGeom>
        </p:spPr>
      </p:pic>
      <p:sp>
        <p:nvSpPr>
          <p:cNvPr id="4" name="Date Placeholder 5">
            <a:extLst>
              <a:ext uri="{FF2B5EF4-FFF2-40B4-BE49-F238E27FC236}">
                <a16:creationId xmlns:a16="http://schemas.microsoft.com/office/drawing/2014/main" id="{3AB0B68D-106C-85AB-DC6C-98ED022531BC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7848AA6-CAA7-2802-C04E-B8A4F29BD7D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874627F-4D4B-E9BB-C031-C45791585A84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6046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00726-C774-487A-86A9-FC39791EC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2) r-TWT to assist/enable C-TDMA/C-OFDMA/C-SR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AAEB2-F094-4C22-9B61-B6AB779BB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587" y="1754187"/>
            <a:ext cx="83042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Second interest to consider (more exploratory at this stage) is that we could use r-TWT SPs to configure/schedule the mode of operation during the SP across multiple OBSSs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Operating BW during the </a:t>
            </a:r>
            <a:r>
              <a:rPr lang="en-US" sz="1600" dirty="0" err="1"/>
              <a:t>rTWT</a:t>
            </a:r>
            <a:r>
              <a:rPr lang="en-US" sz="1600" dirty="0"/>
              <a:t> SP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for previous FFR example: one </a:t>
            </a:r>
            <a:r>
              <a:rPr lang="en-US" sz="1400" dirty="0" err="1"/>
              <a:t>rTWT</a:t>
            </a:r>
            <a:r>
              <a:rPr lang="en-US" sz="1400" dirty="0"/>
              <a:t> with 20MHz operating BW for interference avoidance (each BSS on its </a:t>
            </a:r>
            <a:r>
              <a:rPr lang="en-US" sz="1400" dirty="0" err="1"/>
              <a:t>primay</a:t>
            </a:r>
            <a:r>
              <a:rPr lang="en-US" sz="1400" dirty="0"/>
              <a:t> channel), one </a:t>
            </a:r>
            <a:r>
              <a:rPr lang="en-US" sz="1400" dirty="0" err="1"/>
              <a:t>rTWT</a:t>
            </a:r>
            <a:r>
              <a:rPr lang="en-US" sz="1400" dirty="0"/>
              <a:t> for 40 MHz operating BW for M-AP reuse (both BSSs on the 40MHz channels)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Other possible constraints to consider and analyze: limiting SP to DL or UL only, channel access restrictions for APs and STAs, role distributions (Sharing AP/Shared AP), transmit power or PSD limits…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And/or to select the members (STAs) of an </a:t>
            </a:r>
            <a:r>
              <a:rPr lang="en-US" sz="2000" dirty="0" err="1"/>
              <a:t>rTWT</a:t>
            </a:r>
            <a:r>
              <a:rPr lang="en-US" sz="2000" dirty="0"/>
              <a:t> SP to match the purpose of the </a:t>
            </a:r>
            <a:r>
              <a:rPr lang="en-US" sz="2000" dirty="0" err="1"/>
              <a:t>rTWT</a:t>
            </a:r>
            <a:r>
              <a:rPr lang="en-US" sz="2000" dirty="0"/>
              <a:t> SP above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err="1"/>
              <a:t>rTWT</a:t>
            </a:r>
            <a:r>
              <a:rPr lang="en-US" sz="1600" dirty="0"/>
              <a:t> ID allowed to be set to 0 to cover all 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To limit membership, with baseline tools or with automatic membership under conditions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RSSI to serving AP limit, RSSI to OBSS AP, …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ACs / TIDs / SCSs, …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A598BC-17F8-4B16-B439-E83C77F7F4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D0739-0CF3-4CAC-8307-2D1B18D642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1C441DF-9D6F-43AC-8000-CA4A7D9785C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6362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4AD0E-B12A-4258-AAF2-130F542AF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time split with </a:t>
            </a:r>
            <a:r>
              <a:rPr lang="en-US" dirty="0" err="1"/>
              <a:t>rTWT</a:t>
            </a:r>
            <a:r>
              <a:rPr lang="en-US" dirty="0"/>
              <a:t> coordination for FFR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086956-D662-44C7-B9A0-5D434BAB22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D6CC0-D635-4392-9190-1F7AAE520FF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1D3D999-8C39-4646-9675-C3B7E9CA41C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01DAAD6-3816-4F6B-8A4B-C57F9FC4B1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7394" y="2514600"/>
            <a:ext cx="5838401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560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559A3-E95A-A185-3240-5C644487E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706AE-53E3-86A8-5C3C-983A0AE2C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Coordinated </a:t>
            </a:r>
            <a:r>
              <a:rPr lang="en-US" sz="2000" dirty="0" err="1"/>
              <a:t>rTWT</a:t>
            </a:r>
            <a:r>
              <a:rPr lang="en-US" sz="2000" dirty="0"/>
              <a:t> allows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1) to extend the protection (i.e. increased probability to meet the QoS/latency requirement of some traffic) that r-TWT tool is providing within a BSS to multiple overlapping BSSs. Features needed: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signaling in </a:t>
            </a:r>
            <a:r>
              <a:rPr lang="en-US" sz="1600" dirty="0" err="1"/>
              <a:t>rTWT</a:t>
            </a:r>
            <a:r>
              <a:rPr lang="en-US" sz="1600" dirty="0"/>
              <a:t> element for OBSS </a:t>
            </a:r>
            <a:r>
              <a:rPr lang="en-US" sz="1600" dirty="0" err="1"/>
              <a:t>rTWT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Solution to prevent drifts between </a:t>
            </a:r>
            <a:r>
              <a:rPr lang="en-US" sz="1600" dirty="0" err="1"/>
              <a:t>rTWT</a:t>
            </a:r>
            <a:r>
              <a:rPr lang="en-US" sz="1600" dirty="0"/>
              <a:t> SP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Negotiation between APs to coordinate </a:t>
            </a:r>
            <a:r>
              <a:rPr lang="en-US" sz="1600" dirty="0" err="1"/>
              <a:t>rTWT</a:t>
            </a:r>
            <a:r>
              <a:rPr lang="en-US" sz="1600" dirty="0"/>
              <a:t> between unmanaged OBSSs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2) to help other M-AP coordination techniques by increasing the chances of channel access on a wider BW and to define periods for different types of M-AP techniques. Features needed: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Solution to prevent drifts between </a:t>
            </a:r>
            <a:r>
              <a:rPr lang="en-US" sz="1600" dirty="0" err="1"/>
              <a:t>rTWT</a:t>
            </a:r>
            <a:r>
              <a:rPr lang="en-US" sz="1600" dirty="0"/>
              <a:t> SP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Feature to explore: Signaling for M-AP operating mode and members selection within </a:t>
            </a:r>
            <a:r>
              <a:rPr lang="en-US" sz="1600" dirty="0" err="1"/>
              <a:t>rTWT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F61960-DCA2-E593-1CEA-95DDA54848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4CA57-E341-F75A-0BC4-0947F66B94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F384121-C1FD-D6A2-8975-F392AB8865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3120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2A86B-DA97-C926-A45A-44881209C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9E179-CCEE-F1CB-CFCC-027DA4839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1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 you agree to define mechanisms that enable APs to coordinate their respective </a:t>
            </a:r>
            <a:r>
              <a:rPr lang="en-US" sz="18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rTWT</a:t>
            </a:r>
            <a:r>
              <a:rPr lang="en-US" sz="1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schedules and/or to ensure that one AP extends the protection of the </a:t>
            </a:r>
            <a:r>
              <a:rPr lang="en-US" sz="18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rTWT</a:t>
            </a:r>
            <a:r>
              <a:rPr lang="en-US" sz="1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schedule of the other AP.</a:t>
            </a:r>
          </a:p>
          <a:p>
            <a:pPr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NOTE – TBD mechanisms include negotiation between 2 APs and advertisement.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1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 you agree that, if an AP extends the protection of the </a:t>
            </a:r>
            <a:r>
              <a:rPr lang="en-US" sz="18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rTWT</a:t>
            </a:r>
            <a:r>
              <a:rPr lang="en-US" sz="1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schedule of another AP, following negotiation or through other means, then:</a:t>
            </a:r>
          </a:p>
          <a:p>
            <a:pPr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AP shall ensure its TXOP ends before the start time of the corresponding OBSS </a:t>
            </a:r>
            <a:r>
              <a:rPr lang="en-US" sz="14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rTWT</a:t>
            </a:r>
            <a:r>
              <a:rPr lang="en-US" sz="1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SP(s) </a:t>
            </a:r>
          </a:p>
          <a:p>
            <a:pPr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AP shall advertise in the beacon frames it transmits the OBSS </a:t>
            </a:r>
            <a:r>
              <a:rPr lang="en-US" sz="14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rTWT</a:t>
            </a:r>
            <a:r>
              <a:rPr lang="en-US" sz="1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schedule so that its associated STAs supporting </a:t>
            </a:r>
            <a:r>
              <a:rPr lang="en-US" sz="14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rTWT</a:t>
            </a:r>
            <a:r>
              <a:rPr lang="en-US" sz="1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follow the baseline </a:t>
            </a:r>
            <a:r>
              <a:rPr lang="en-US" sz="14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rTWT</a:t>
            </a:r>
            <a:r>
              <a:rPr lang="en-US" sz="1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rules for the OBSS </a:t>
            </a:r>
            <a:r>
              <a:rPr lang="en-US" sz="14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rTWT</a:t>
            </a:r>
            <a:r>
              <a:rPr lang="en-US" sz="1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schedule.</a:t>
            </a:r>
          </a:p>
          <a:p>
            <a:endParaRPr lang="en-US" dirty="0"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0FB3C1-6B5D-E22D-2F73-EDBCCA3FA6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A459E-D47E-63FD-B8E3-170DAECAD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96B938-19FA-C7C1-8CDE-1DC73184F8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1737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C5F1F-B117-B8F7-89AE-863519FCA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28A87-E362-76C6-F6DF-CC5581942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6E019D-4C98-190A-B654-0E89F6DE03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0B50D-F0B7-3349-8E55-E4BEE2EC789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10CAD-BF37-8A6D-AAE2-456EDA9416E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33628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86C7D-FE4B-4645-9F4E-313F5E8FE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 of Frequency reuse 7 at 6 GHz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6F30F2-6BA5-4FA7-BF61-A7A9AB3578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AB3EC-9B91-4C5D-8154-4D9B54E6BA4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F1457FF-0825-48A3-A09A-EB448A9269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9714DE9-CF8E-426C-AF47-A88F2B5295CF}"/>
              </a:ext>
            </a:extLst>
          </p:cNvPr>
          <p:cNvCxnSpPr/>
          <p:nvPr/>
        </p:nvCxnSpPr>
        <p:spPr>
          <a:xfrm>
            <a:off x="897618" y="5991127"/>
            <a:ext cx="3215437" cy="0"/>
          </a:xfrm>
          <a:prstGeom prst="straightConnector1">
            <a:avLst/>
          </a:prstGeom>
          <a:ln w="12700">
            <a:solidFill>
              <a:srgbClr val="AB192D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rapezoid 7">
            <a:extLst>
              <a:ext uri="{FF2B5EF4-FFF2-40B4-BE49-F238E27FC236}">
                <a16:creationId xmlns:a16="http://schemas.microsoft.com/office/drawing/2014/main" id="{AB60DB86-C5AD-47C0-9C24-EB5F2E831821}"/>
              </a:ext>
            </a:extLst>
          </p:cNvPr>
          <p:cNvSpPr/>
          <p:nvPr/>
        </p:nvSpPr>
        <p:spPr bwMode="auto">
          <a:xfrm>
            <a:off x="2975979" y="5616778"/>
            <a:ext cx="1028700" cy="130969"/>
          </a:xfrm>
          <a:prstGeom prst="trapezoid">
            <a:avLst/>
          </a:prstGeom>
          <a:solidFill>
            <a:srgbClr val="BF9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79</a:t>
            </a:r>
          </a:p>
        </p:txBody>
      </p:sp>
      <p:sp>
        <p:nvSpPr>
          <p:cNvPr id="9" name="Trapezoid 8">
            <a:extLst>
              <a:ext uri="{FF2B5EF4-FFF2-40B4-BE49-F238E27FC236}">
                <a16:creationId xmlns:a16="http://schemas.microsoft.com/office/drawing/2014/main" id="{E9DBD57C-74A8-4937-9793-E2663E926BB2}"/>
              </a:ext>
            </a:extLst>
          </p:cNvPr>
          <p:cNvSpPr/>
          <p:nvPr/>
        </p:nvSpPr>
        <p:spPr bwMode="auto">
          <a:xfrm>
            <a:off x="1932549" y="5623247"/>
            <a:ext cx="1028700" cy="130969"/>
          </a:xfrm>
          <a:prstGeom prst="trapezoid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900" b="1" dirty="0"/>
              <a:t>47</a:t>
            </a:r>
          </a:p>
        </p:txBody>
      </p:sp>
      <p:sp>
        <p:nvSpPr>
          <p:cNvPr id="10" name="TextBox 266">
            <a:extLst>
              <a:ext uri="{FF2B5EF4-FFF2-40B4-BE49-F238E27FC236}">
                <a16:creationId xmlns:a16="http://schemas.microsoft.com/office/drawing/2014/main" id="{2DBFE118-CC9B-48C2-A1B5-45A7ABFD2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7903" y="6937904"/>
            <a:ext cx="40195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750" dirty="0"/>
              <a:t>5935</a:t>
            </a:r>
          </a:p>
          <a:p>
            <a:pPr algn="ctr"/>
            <a:r>
              <a:rPr lang="en-US" sz="750" dirty="0"/>
              <a:t>MHz</a:t>
            </a:r>
          </a:p>
        </p:txBody>
      </p:sp>
      <p:sp>
        <p:nvSpPr>
          <p:cNvPr id="14" name="Trapezoid 13">
            <a:extLst>
              <a:ext uri="{FF2B5EF4-FFF2-40B4-BE49-F238E27FC236}">
                <a16:creationId xmlns:a16="http://schemas.microsoft.com/office/drawing/2014/main" id="{E8B5017D-FA8B-4749-91EB-7304CF4F87CA}"/>
              </a:ext>
            </a:extLst>
          </p:cNvPr>
          <p:cNvSpPr/>
          <p:nvPr/>
        </p:nvSpPr>
        <p:spPr bwMode="auto">
          <a:xfrm>
            <a:off x="4026459" y="5616778"/>
            <a:ext cx="1028700" cy="130969"/>
          </a:xfrm>
          <a:prstGeom prst="trapezoid">
            <a:avLst/>
          </a:prstGeom>
          <a:solidFill>
            <a:srgbClr val="FFCC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111</a:t>
            </a:r>
          </a:p>
        </p:txBody>
      </p:sp>
      <p:sp>
        <p:nvSpPr>
          <p:cNvPr id="17" name="Trapezoid 16">
            <a:extLst>
              <a:ext uri="{FF2B5EF4-FFF2-40B4-BE49-F238E27FC236}">
                <a16:creationId xmlns:a16="http://schemas.microsoft.com/office/drawing/2014/main" id="{72A6EA0C-5789-46A0-BDF5-CDEA3170C484}"/>
              </a:ext>
            </a:extLst>
          </p:cNvPr>
          <p:cNvSpPr/>
          <p:nvPr/>
        </p:nvSpPr>
        <p:spPr bwMode="auto">
          <a:xfrm>
            <a:off x="895588" y="5616778"/>
            <a:ext cx="1028700" cy="130969"/>
          </a:xfrm>
          <a:prstGeom prst="trapezoid">
            <a:avLst/>
          </a:prstGeom>
          <a:solidFill>
            <a:srgbClr val="C55A1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15</a:t>
            </a:r>
          </a:p>
        </p:txBody>
      </p:sp>
      <p:sp>
        <p:nvSpPr>
          <p:cNvPr id="18" name="Trapezoid 17">
            <a:extLst>
              <a:ext uri="{FF2B5EF4-FFF2-40B4-BE49-F238E27FC236}">
                <a16:creationId xmlns:a16="http://schemas.microsoft.com/office/drawing/2014/main" id="{CD531822-50E0-4D54-B8D6-ED3E4EC6811B}"/>
              </a:ext>
            </a:extLst>
          </p:cNvPr>
          <p:cNvSpPr/>
          <p:nvPr/>
        </p:nvSpPr>
        <p:spPr bwMode="auto">
          <a:xfrm>
            <a:off x="5083159" y="5611932"/>
            <a:ext cx="1028700" cy="130969"/>
          </a:xfrm>
          <a:prstGeom prst="trapezoid">
            <a:avLst/>
          </a:prstGeom>
          <a:solidFill>
            <a:srgbClr val="53813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143</a:t>
            </a:r>
          </a:p>
        </p:txBody>
      </p:sp>
      <p:sp>
        <p:nvSpPr>
          <p:cNvPr id="19" name="Trapezoid 18">
            <a:extLst>
              <a:ext uri="{FF2B5EF4-FFF2-40B4-BE49-F238E27FC236}">
                <a16:creationId xmlns:a16="http://schemas.microsoft.com/office/drawing/2014/main" id="{95ACD966-A2A2-49E8-97BF-5DA075FEC95A}"/>
              </a:ext>
            </a:extLst>
          </p:cNvPr>
          <p:cNvSpPr/>
          <p:nvPr/>
        </p:nvSpPr>
        <p:spPr bwMode="auto">
          <a:xfrm>
            <a:off x="6136193" y="5610308"/>
            <a:ext cx="1028700" cy="130969"/>
          </a:xfrm>
          <a:prstGeom prst="trapezoid">
            <a:avLst/>
          </a:prstGeom>
          <a:solidFill>
            <a:srgbClr val="007F7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175</a:t>
            </a:r>
          </a:p>
        </p:txBody>
      </p:sp>
      <p:sp>
        <p:nvSpPr>
          <p:cNvPr id="22" name="Trapezoid 21">
            <a:extLst>
              <a:ext uri="{FF2B5EF4-FFF2-40B4-BE49-F238E27FC236}">
                <a16:creationId xmlns:a16="http://schemas.microsoft.com/office/drawing/2014/main" id="{0A315E8D-7049-42CF-8E8D-1DBBE131066C}"/>
              </a:ext>
            </a:extLst>
          </p:cNvPr>
          <p:cNvSpPr/>
          <p:nvPr/>
        </p:nvSpPr>
        <p:spPr bwMode="auto">
          <a:xfrm>
            <a:off x="7195126" y="5610308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207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C08F227-7041-4B83-BAFB-34BA8B40395E}"/>
              </a:ext>
            </a:extLst>
          </p:cNvPr>
          <p:cNvSpPr/>
          <p:nvPr/>
        </p:nvSpPr>
        <p:spPr>
          <a:xfrm>
            <a:off x="2284673" y="5887253"/>
            <a:ext cx="5163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750" dirty="0">
                <a:solidFill>
                  <a:schemeClr val="tx2"/>
                </a:solidFill>
              </a:rPr>
              <a:t>UNII-5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5F63ACB-D6D8-47F1-A5B9-EA18D321AE0F}"/>
              </a:ext>
            </a:extLst>
          </p:cNvPr>
          <p:cNvCxnSpPr/>
          <p:nvPr/>
        </p:nvCxnSpPr>
        <p:spPr>
          <a:xfrm flipV="1">
            <a:off x="4113055" y="5980585"/>
            <a:ext cx="638960" cy="10542"/>
          </a:xfrm>
          <a:prstGeom prst="straightConnector1">
            <a:avLst/>
          </a:prstGeom>
          <a:ln w="12700">
            <a:solidFill>
              <a:srgbClr val="AB192D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1196A2A7-A44D-40FD-9A40-92E544EE91C1}"/>
              </a:ext>
            </a:extLst>
          </p:cNvPr>
          <p:cNvSpPr/>
          <p:nvPr/>
        </p:nvSpPr>
        <p:spPr>
          <a:xfrm>
            <a:off x="4206801" y="5888251"/>
            <a:ext cx="5163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750" dirty="0">
                <a:solidFill>
                  <a:schemeClr val="tx2"/>
                </a:solidFill>
              </a:rPr>
              <a:t>UNII-6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098DFB8-5B23-43BD-95E8-B57DBCF4C4AB}"/>
              </a:ext>
            </a:extLst>
          </p:cNvPr>
          <p:cNvCxnSpPr/>
          <p:nvPr/>
        </p:nvCxnSpPr>
        <p:spPr>
          <a:xfrm flipV="1">
            <a:off x="4756839" y="5974621"/>
            <a:ext cx="2283289" cy="11542"/>
          </a:xfrm>
          <a:prstGeom prst="straightConnector1">
            <a:avLst/>
          </a:prstGeom>
          <a:ln w="12700">
            <a:solidFill>
              <a:srgbClr val="AB192D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09E744EC-873C-4146-937D-825C79CD7431}"/>
              </a:ext>
            </a:extLst>
          </p:cNvPr>
          <p:cNvSpPr/>
          <p:nvPr/>
        </p:nvSpPr>
        <p:spPr>
          <a:xfrm>
            <a:off x="5517752" y="5882288"/>
            <a:ext cx="5163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750" dirty="0">
                <a:solidFill>
                  <a:schemeClr val="tx2"/>
                </a:solidFill>
              </a:rPr>
              <a:t>UNII-7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D6E6FD5-5FB9-4A7E-AA4B-6537A73DA4AA}"/>
              </a:ext>
            </a:extLst>
          </p:cNvPr>
          <p:cNvCxnSpPr/>
          <p:nvPr/>
        </p:nvCxnSpPr>
        <p:spPr>
          <a:xfrm flipV="1">
            <a:off x="7083505" y="5969655"/>
            <a:ext cx="1603295" cy="11543"/>
          </a:xfrm>
          <a:prstGeom prst="straightConnector1">
            <a:avLst/>
          </a:prstGeom>
          <a:ln w="12700">
            <a:solidFill>
              <a:srgbClr val="AB192D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F6E63856-C9FA-47BA-87C8-677E33CD80F1}"/>
              </a:ext>
            </a:extLst>
          </p:cNvPr>
          <p:cNvSpPr/>
          <p:nvPr/>
        </p:nvSpPr>
        <p:spPr>
          <a:xfrm>
            <a:off x="7617815" y="5877323"/>
            <a:ext cx="5163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750" dirty="0">
                <a:solidFill>
                  <a:schemeClr val="tx2"/>
                </a:solidFill>
              </a:rPr>
              <a:t>UNII-8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9608E80-45D6-484F-885A-352921421B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4375" y="1747857"/>
            <a:ext cx="2947968" cy="2956786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34F5BD56-2CBE-498F-85AE-DB27DB09FB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106" y="2097409"/>
            <a:ext cx="2505036" cy="2512529"/>
          </a:xfrm>
          <a:prstGeom prst="rect">
            <a:avLst/>
          </a:prstGeom>
        </p:spPr>
      </p:pic>
      <p:sp>
        <p:nvSpPr>
          <p:cNvPr id="30" name="Trapezoid 29">
            <a:extLst>
              <a:ext uri="{FF2B5EF4-FFF2-40B4-BE49-F238E27FC236}">
                <a16:creationId xmlns:a16="http://schemas.microsoft.com/office/drawing/2014/main" id="{B7FDC4F6-B1D4-4178-A2BA-549E6DFAD179}"/>
              </a:ext>
            </a:extLst>
          </p:cNvPr>
          <p:cNvSpPr/>
          <p:nvPr/>
        </p:nvSpPr>
        <p:spPr bwMode="auto">
          <a:xfrm>
            <a:off x="914399" y="5410200"/>
            <a:ext cx="103518" cy="325563"/>
          </a:xfrm>
          <a:prstGeom prst="trapezoid">
            <a:avLst/>
          </a:prstGeom>
          <a:solidFill>
            <a:srgbClr val="C55A1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P</a:t>
            </a:r>
          </a:p>
        </p:txBody>
      </p:sp>
      <p:sp>
        <p:nvSpPr>
          <p:cNvPr id="34" name="Trapezoid 33">
            <a:extLst>
              <a:ext uri="{FF2B5EF4-FFF2-40B4-BE49-F238E27FC236}">
                <a16:creationId xmlns:a16="http://schemas.microsoft.com/office/drawing/2014/main" id="{ADC54D92-62A2-4949-B7AB-93507B150F00}"/>
              </a:ext>
            </a:extLst>
          </p:cNvPr>
          <p:cNvSpPr/>
          <p:nvPr/>
        </p:nvSpPr>
        <p:spPr bwMode="auto">
          <a:xfrm>
            <a:off x="1939018" y="5428653"/>
            <a:ext cx="103518" cy="325563"/>
          </a:xfrm>
          <a:prstGeom prst="trapezoid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P</a:t>
            </a:r>
          </a:p>
        </p:txBody>
      </p:sp>
      <p:sp>
        <p:nvSpPr>
          <p:cNvPr id="35" name="Trapezoid 34">
            <a:extLst>
              <a:ext uri="{FF2B5EF4-FFF2-40B4-BE49-F238E27FC236}">
                <a16:creationId xmlns:a16="http://schemas.microsoft.com/office/drawing/2014/main" id="{5BD80004-ADDB-46D6-9BB3-DB5D5F82BDB3}"/>
              </a:ext>
            </a:extLst>
          </p:cNvPr>
          <p:cNvSpPr/>
          <p:nvPr/>
        </p:nvSpPr>
        <p:spPr bwMode="auto">
          <a:xfrm>
            <a:off x="2962980" y="5420271"/>
            <a:ext cx="103518" cy="325563"/>
          </a:xfrm>
          <a:prstGeom prst="trapezoid">
            <a:avLst/>
          </a:prstGeom>
          <a:solidFill>
            <a:srgbClr val="BF9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P</a:t>
            </a:r>
          </a:p>
        </p:txBody>
      </p:sp>
      <p:sp>
        <p:nvSpPr>
          <p:cNvPr id="36" name="Trapezoid 35">
            <a:extLst>
              <a:ext uri="{FF2B5EF4-FFF2-40B4-BE49-F238E27FC236}">
                <a16:creationId xmlns:a16="http://schemas.microsoft.com/office/drawing/2014/main" id="{7725B54E-EFAB-4CD1-8EDB-9F732C1F05A2}"/>
              </a:ext>
            </a:extLst>
          </p:cNvPr>
          <p:cNvSpPr/>
          <p:nvPr/>
        </p:nvSpPr>
        <p:spPr bwMode="auto">
          <a:xfrm>
            <a:off x="4034912" y="5420270"/>
            <a:ext cx="103518" cy="325563"/>
          </a:xfrm>
          <a:prstGeom prst="trapezoid">
            <a:avLst/>
          </a:prstGeom>
          <a:solidFill>
            <a:srgbClr val="FFCC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P</a:t>
            </a:r>
          </a:p>
        </p:txBody>
      </p:sp>
      <p:sp>
        <p:nvSpPr>
          <p:cNvPr id="37" name="Trapezoid 36">
            <a:extLst>
              <a:ext uri="{FF2B5EF4-FFF2-40B4-BE49-F238E27FC236}">
                <a16:creationId xmlns:a16="http://schemas.microsoft.com/office/drawing/2014/main" id="{B43C43A5-735B-4687-87B5-9B24F67F5B67}"/>
              </a:ext>
            </a:extLst>
          </p:cNvPr>
          <p:cNvSpPr/>
          <p:nvPr/>
        </p:nvSpPr>
        <p:spPr bwMode="auto">
          <a:xfrm>
            <a:off x="5076939" y="5415810"/>
            <a:ext cx="103518" cy="325563"/>
          </a:xfrm>
          <a:prstGeom prst="trapezoid">
            <a:avLst/>
          </a:prstGeom>
          <a:solidFill>
            <a:srgbClr val="53813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P</a:t>
            </a:r>
          </a:p>
        </p:txBody>
      </p:sp>
      <p:sp>
        <p:nvSpPr>
          <p:cNvPr id="38" name="Trapezoid 37">
            <a:extLst>
              <a:ext uri="{FF2B5EF4-FFF2-40B4-BE49-F238E27FC236}">
                <a16:creationId xmlns:a16="http://schemas.microsoft.com/office/drawing/2014/main" id="{B20625B3-CA11-4919-B539-2B8E03946311}"/>
              </a:ext>
            </a:extLst>
          </p:cNvPr>
          <p:cNvSpPr/>
          <p:nvPr/>
        </p:nvSpPr>
        <p:spPr bwMode="auto">
          <a:xfrm>
            <a:off x="6139100" y="5418196"/>
            <a:ext cx="103518" cy="325563"/>
          </a:xfrm>
          <a:prstGeom prst="trapezoid">
            <a:avLst/>
          </a:prstGeom>
          <a:solidFill>
            <a:srgbClr val="007F7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P</a:t>
            </a:r>
          </a:p>
        </p:txBody>
      </p:sp>
      <p:sp>
        <p:nvSpPr>
          <p:cNvPr id="39" name="Trapezoid 38">
            <a:extLst>
              <a:ext uri="{FF2B5EF4-FFF2-40B4-BE49-F238E27FC236}">
                <a16:creationId xmlns:a16="http://schemas.microsoft.com/office/drawing/2014/main" id="{33A21754-BFA5-4C22-9627-181574EB652C}"/>
              </a:ext>
            </a:extLst>
          </p:cNvPr>
          <p:cNvSpPr/>
          <p:nvPr/>
        </p:nvSpPr>
        <p:spPr bwMode="auto">
          <a:xfrm>
            <a:off x="7195800" y="5415625"/>
            <a:ext cx="103518" cy="325563"/>
          </a:xfrm>
          <a:prstGeom prst="trapezoid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40" name="Content Placeholder 11">
            <a:extLst>
              <a:ext uri="{FF2B5EF4-FFF2-40B4-BE49-F238E27FC236}">
                <a16:creationId xmlns:a16="http://schemas.microsoft.com/office/drawing/2014/main" id="{C716B70A-5DA2-479E-B437-6AE337280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2039" y="1981201"/>
            <a:ext cx="3045361" cy="2772098"/>
          </a:xfrm>
        </p:spPr>
        <p:txBody>
          <a:bodyPr/>
          <a:lstStyle/>
          <a:p>
            <a:pPr marL="0" indent="0"/>
            <a:r>
              <a:rPr lang="en-US" sz="1200" dirty="0"/>
              <a:t>Here, we assume that: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we keep frequency reuse 7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Distance between OBSSs is therefore much larger than BSS size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Depending on BSS size and propagation, there could be zones in the BSS where interference between OBSSs needs to be avoided, and zones where interference can be tolerated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As STAs from different OBSSs are quite far away, FDMA will likely be sufficient (compared to OFDMA) in the times where interference needs to be avoided</a:t>
            </a:r>
          </a:p>
        </p:txBody>
      </p:sp>
    </p:spTree>
    <p:extLst>
      <p:ext uri="{BB962C8B-B14F-4D97-AF65-F5344CB8AC3E}">
        <p14:creationId xmlns:p14="http://schemas.microsoft.com/office/powerpoint/2010/main" val="3525581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86C7D-FE4B-4645-9F4E-313F5E8FE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338" y="609600"/>
            <a:ext cx="8304462" cy="1065213"/>
          </a:xfrm>
        </p:spPr>
        <p:txBody>
          <a:bodyPr/>
          <a:lstStyle/>
          <a:p>
            <a:r>
              <a:rPr lang="en-US" sz="2800" dirty="0"/>
              <a:t>Illustration of Frequency reuse 7 (sort of with FFR) at 6 GHz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9B827572-EA71-4E36-94D9-AC28C9F40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6498" y="1981201"/>
            <a:ext cx="3045361" cy="2772098"/>
          </a:xfrm>
        </p:spPr>
        <p:txBody>
          <a:bodyPr/>
          <a:lstStyle/>
          <a:p>
            <a:pPr marL="0" indent="0"/>
            <a:r>
              <a:rPr lang="en-US" sz="1200" dirty="0"/>
              <a:t>Here, we assume that: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we keep frequency reuse 7 when operating on regular BW (for legacy or UHR with interference avoidance with OBSSs)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We allow pair of adjacent APs to use a wider bandwidth with M-AP coordination (C-SR, C-BF, JP, …)</a:t>
            </a:r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In such scenario, the interference between neighbors is obviously larger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6F30F2-6BA5-4FA7-BF61-A7A9AB3578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AB3EC-9B91-4C5D-8154-4D9B54E6BA4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F1457FF-0825-48A3-A09A-EB448A9269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9714DE9-CF8E-426C-AF47-A88F2B5295CF}"/>
              </a:ext>
            </a:extLst>
          </p:cNvPr>
          <p:cNvCxnSpPr/>
          <p:nvPr/>
        </p:nvCxnSpPr>
        <p:spPr>
          <a:xfrm>
            <a:off x="897618" y="5991127"/>
            <a:ext cx="3215437" cy="0"/>
          </a:xfrm>
          <a:prstGeom prst="straightConnector1">
            <a:avLst/>
          </a:prstGeom>
          <a:ln w="12700">
            <a:solidFill>
              <a:srgbClr val="AB192D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rapezoid 7">
            <a:extLst>
              <a:ext uri="{FF2B5EF4-FFF2-40B4-BE49-F238E27FC236}">
                <a16:creationId xmlns:a16="http://schemas.microsoft.com/office/drawing/2014/main" id="{AB60DB86-C5AD-47C0-9C24-EB5F2E831821}"/>
              </a:ext>
            </a:extLst>
          </p:cNvPr>
          <p:cNvSpPr/>
          <p:nvPr/>
        </p:nvSpPr>
        <p:spPr bwMode="auto">
          <a:xfrm>
            <a:off x="2975979" y="5616778"/>
            <a:ext cx="1028700" cy="130969"/>
          </a:xfrm>
          <a:prstGeom prst="trapezoid">
            <a:avLst/>
          </a:prstGeom>
          <a:solidFill>
            <a:srgbClr val="BF9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160</a:t>
            </a:r>
          </a:p>
        </p:txBody>
      </p:sp>
      <p:sp>
        <p:nvSpPr>
          <p:cNvPr id="9" name="Trapezoid 8">
            <a:extLst>
              <a:ext uri="{FF2B5EF4-FFF2-40B4-BE49-F238E27FC236}">
                <a16:creationId xmlns:a16="http://schemas.microsoft.com/office/drawing/2014/main" id="{E9DBD57C-74A8-4937-9793-E2663E926BB2}"/>
              </a:ext>
            </a:extLst>
          </p:cNvPr>
          <p:cNvSpPr/>
          <p:nvPr/>
        </p:nvSpPr>
        <p:spPr bwMode="auto">
          <a:xfrm>
            <a:off x="1931826" y="5607809"/>
            <a:ext cx="1028700" cy="130969"/>
          </a:xfrm>
          <a:prstGeom prst="trapezoid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900" b="1" dirty="0"/>
              <a:t>160</a:t>
            </a:r>
          </a:p>
        </p:txBody>
      </p:sp>
      <p:sp>
        <p:nvSpPr>
          <p:cNvPr id="10" name="TextBox 266">
            <a:extLst>
              <a:ext uri="{FF2B5EF4-FFF2-40B4-BE49-F238E27FC236}">
                <a16:creationId xmlns:a16="http://schemas.microsoft.com/office/drawing/2014/main" id="{2DBFE118-CC9B-48C2-A1B5-45A7ABFD2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7903" y="6937904"/>
            <a:ext cx="40195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750" dirty="0"/>
              <a:t>5935</a:t>
            </a:r>
          </a:p>
          <a:p>
            <a:pPr algn="ctr"/>
            <a:r>
              <a:rPr lang="en-US" sz="750" dirty="0"/>
              <a:t>MHz</a:t>
            </a:r>
          </a:p>
        </p:txBody>
      </p:sp>
      <p:sp>
        <p:nvSpPr>
          <p:cNvPr id="14" name="Trapezoid 13">
            <a:extLst>
              <a:ext uri="{FF2B5EF4-FFF2-40B4-BE49-F238E27FC236}">
                <a16:creationId xmlns:a16="http://schemas.microsoft.com/office/drawing/2014/main" id="{E8B5017D-FA8B-4749-91EB-7304CF4F87CA}"/>
              </a:ext>
            </a:extLst>
          </p:cNvPr>
          <p:cNvSpPr/>
          <p:nvPr/>
        </p:nvSpPr>
        <p:spPr bwMode="auto">
          <a:xfrm>
            <a:off x="4026459" y="5616778"/>
            <a:ext cx="1028700" cy="130969"/>
          </a:xfrm>
          <a:prstGeom prst="trapezoid">
            <a:avLst/>
          </a:prstGeom>
          <a:solidFill>
            <a:srgbClr val="FFCC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160</a:t>
            </a:r>
          </a:p>
        </p:txBody>
      </p:sp>
      <p:sp>
        <p:nvSpPr>
          <p:cNvPr id="17" name="Trapezoid 16">
            <a:extLst>
              <a:ext uri="{FF2B5EF4-FFF2-40B4-BE49-F238E27FC236}">
                <a16:creationId xmlns:a16="http://schemas.microsoft.com/office/drawing/2014/main" id="{72A6EA0C-5789-46A0-BDF5-CDEA3170C484}"/>
              </a:ext>
            </a:extLst>
          </p:cNvPr>
          <p:cNvSpPr/>
          <p:nvPr/>
        </p:nvSpPr>
        <p:spPr bwMode="auto">
          <a:xfrm>
            <a:off x="897618" y="5604794"/>
            <a:ext cx="1028700" cy="130969"/>
          </a:xfrm>
          <a:prstGeom prst="trapezoid">
            <a:avLst/>
          </a:prstGeom>
          <a:solidFill>
            <a:srgbClr val="C55A1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160</a:t>
            </a:r>
          </a:p>
        </p:txBody>
      </p:sp>
      <p:sp>
        <p:nvSpPr>
          <p:cNvPr id="18" name="Trapezoid 17">
            <a:extLst>
              <a:ext uri="{FF2B5EF4-FFF2-40B4-BE49-F238E27FC236}">
                <a16:creationId xmlns:a16="http://schemas.microsoft.com/office/drawing/2014/main" id="{CD531822-50E0-4D54-B8D6-ED3E4EC6811B}"/>
              </a:ext>
            </a:extLst>
          </p:cNvPr>
          <p:cNvSpPr/>
          <p:nvPr/>
        </p:nvSpPr>
        <p:spPr bwMode="auto">
          <a:xfrm>
            <a:off x="5083159" y="5611932"/>
            <a:ext cx="1028700" cy="130969"/>
          </a:xfrm>
          <a:prstGeom prst="trapezoid">
            <a:avLst/>
          </a:prstGeom>
          <a:solidFill>
            <a:srgbClr val="53813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160</a:t>
            </a:r>
          </a:p>
        </p:txBody>
      </p:sp>
      <p:sp>
        <p:nvSpPr>
          <p:cNvPr id="19" name="Trapezoid 18">
            <a:extLst>
              <a:ext uri="{FF2B5EF4-FFF2-40B4-BE49-F238E27FC236}">
                <a16:creationId xmlns:a16="http://schemas.microsoft.com/office/drawing/2014/main" id="{95ACD966-A2A2-49E8-97BF-5DA075FEC95A}"/>
              </a:ext>
            </a:extLst>
          </p:cNvPr>
          <p:cNvSpPr/>
          <p:nvPr/>
        </p:nvSpPr>
        <p:spPr bwMode="auto">
          <a:xfrm>
            <a:off x="6136193" y="5610308"/>
            <a:ext cx="1028700" cy="130969"/>
          </a:xfrm>
          <a:prstGeom prst="trapezoid">
            <a:avLst/>
          </a:prstGeom>
          <a:solidFill>
            <a:srgbClr val="007F7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160</a:t>
            </a:r>
          </a:p>
        </p:txBody>
      </p:sp>
      <p:sp>
        <p:nvSpPr>
          <p:cNvPr id="22" name="Trapezoid 21">
            <a:extLst>
              <a:ext uri="{FF2B5EF4-FFF2-40B4-BE49-F238E27FC236}">
                <a16:creationId xmlns:a16="http://schemas.microsoft.com/office/drawing/2014/main" id="{0A315E8D-7049-42CF-8E8D-1DBBE131066C}"/>
              </a:ext>
            </a:extLst>
          </p:cNvPr>
          <p:cNvSpPr/>
          <p:nvPr/>
        </p:nvSpPr>
        <p:spPr bwMode="auto">
          <a:xfrm>
            <a:off x="7195126" y="5610308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160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C08F227-7041-4B83-BAFB-34BA8B40395E}"/>
              </a:ext>
            </a:extLst>
          </p:cNvPr>
          <p:cNvSpPr/>
          <p:nvPr/>
        </p:nvSpPr>
        <p:spPr>
          <a:xfrm>
            <a:off x="2284673" y="5887253"/>
            <a:ext cx="5163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750" dirty="0">
                <a:solidFill>
                  <a:schemeClr val="tx2"/>
                </a:solidFill>
              </a:rPr>
              <a:t>UNII-5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5F63ACB-D6D8-47F1-A5B9-EA18D321AE0F}"/>
              </a:ext>
            </a:extLst>
          </p:cNvPr>
          <p:cNvCxnSpPr/>
          <p:nvPr/>
        </p:nvCxnSpPr>
        <p:spPr>
          <a:xfrm flipV="1">
            <a:off x="4113055" y="5980585"/>
            <a:ext cx="638960" cy="10542"/>
          </a:xfrm>
          <a:prstGeom prst="straightConnector1">
            <a:avLst/>
          </a:prstGeom>
          <a:ln w="12700">
            <a:solidFill>
              <a:srgbClr val="AB192D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1196A2A7-A44D-40FD-9A40-92E544EE91C1}"/>
              </a:ext>
            </a:extLst>
          </p:cNvPr>
          <p:cNvSpPr/>
          <p:nvPr/>
        </p:nvSpPr>
        <p:spPr>
          <a:xfrm>
            <a:off x="4206801" y="5888251"/>
            <a:ext cx="5163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750" dirty="0">
                <a:solidFill>
                  <a:schemeClr val="tx2"/>
                </a:solidFill>
              </a:rPr>
              <a:t>UNII-6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098DFB8-5B23-43BD-95E8-B57DBCF4C4AB}"/>
              </a:ext>
            </a:extLst>
          </p:cNvPr>
          <p:cNvCxnSpPr/>
          <p:nvPr/>
        </p:nvCxnSpPr>
        <p:spPr>
          <a:xfrm flipV="1">
            <a:off x="4756839" y="5974621"/>
            <a:ext cx="2283289" cy="11542"/>
          </a:xfrm>
          <a:prstGeom prst="straightConnector1">
            <a:avLst/>
          </a:prstGeom>
          <a:ln w="12700">
            <a:solidFill>
              <a:srgbClr val="AB192D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09E744EC-873C-4146-937D-825C79CD7431}"/>
              </a:ext>
            </a:extLst>
          </p:cNvPr>
          <p:cNvSpPr/>
          <p:nvPr/>
        </p:nvSpPr>
        <p:spPr>
          <a:xfrm>
            <a:off x="5517752" y="5882288"/>
            <a:ext cx="5163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750" dirty="0">
                <a:solidFill>
                  <a:schemeClr val="tx2"/>
                </a:solidFill>
              </a:rPr>
              <a:t>UNII-7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D6E6FD5-5FB9-4A7E-AA4B-6537A73DA4AA}"/>
              </a:ext>
            </a:extLst>
          </p:cNvPr>
          <p:cNvCxnSpPr/>
          <p:nvPr/>
        </p:nvCxnSpPr>
        <p:spPr>
          <a:xfrm flipV="1">
            <a:off x="7083505" y="5969655"/>
            <a:ext cx="1603295" cy="11543"/>
          </a:xfrm>
          <a:prstGeom prst="straightConnector1">
            <a:avLst/>
          </a:prstGeom>
          <a:ln w="12700">
            <a:solidFill>
              <a:srgbClr val="AB192D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F6E63856-C9FA-47BA-87C8-677E33CD80F1}"/>
              </a:ext>
            </a:extLst>
          </p:cNvPr>
          <p:cNvSpPr/>
          <p:nvPr/>
        </p:nvSpPr>
        <p:spPr>
          <a:xfrm>
            <a:off x="7617815" y="5877323"/>
            <a:ext cx="5163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750" dirty="0">
                <a:solidFill>
                  <a:schemeClr val="tx2"/>
                </a:solidFill>
              </a:rPr>
              <a:t>UNII-8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9608E80-45D6-484F-885A-352921421B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5258" y="1954256"/>
            <a:ext cx="2685910" cy="2693944"/>
          </a:xfrm>
          <a:prstGeom prst="rect">
            <a:avLst/>
          </a:prstGeom>
        </p:spPr>
      </p:pic>
      <p:sp>
        <p:nvSpPr>
          <p:cNvPr id="30" name="Trapezoid 29">
            <a:extLst>
              <a:ext uri="{FF2B5EF4-FFF2-40B4-BE49-F238E27FC236}">
                <a16:creationId xmlns:a16="http://schemas.microsoft.com/office/drawing/2014/main" id="{B7FDC4F6-B1D4-4178-A2BA-549E6DFAD179}"/>
              </a:ext>
            </a:extLst>
          </p:cNvPr>
          <p:cNvSpPr/>
          <p:nvPr/>
        </p:nvSpPr>
        <p:spPr bwMode="auto">
          <a:xfrm>
            <a:off x="914399" y="5410200"/>
            <a:ext cx="103518" cy="325563"/>
          </a:xfrm>
          <a:prstGeom prst="trapezoid">
            <a:avLst/>
          </a:prstGeom>
          <a:solidFill>
            <a:srgbClr val="C55A1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P</a:t>
            </a:r>
          </a:p>
        </p:txBody>
      </p:sp>
      <p:sp>
        <p:nvSpPr>
          <p:cNvPr id="34" name="Trapezoid 33">
            <a:extLst>
              <a:ext uri="{FF2B5EF4-FFF2-40B4-BE49-F238E27FC236}">
                <a16:creationId xmlns:a16="http://schemas.microsoft.com/office/drawing/2014/main" id="{ADC54D92-62A2-4949-B7AB-93507B150F00}"/>
              </a:ext>
            </a:extLst>
          </p:cNvPr>
          <p:cNvSpPr/>
          <p:nvPr/>
        </p:nvSpPr>
        <p:spPr bwMode="auto">
          <a:xfrm>
            <a:off x="1934954" y="5417338"/>
            <a:ext cx="103518" cy="325563"/>
          </a:xfrm>
          <a:prstGeom prst="trapezoid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P</a:t>
            </a:r>
          </a:p>
        </p:txBody>
      </p:sp>
      <p:sp>
        <p:nvSpPr>
          <p:cNvPr id="35" name="Trapezoid 34">
            <a:extLst>
              <a:ext uri="{FF2B5EF4-FFF2-40B4-BE49-F238E27FC236}">
                <a16:creationId xmlns:a16="http://schemas.microsoft.com/office/drawing/2014/main" id="{5BD80004-ADDB-46D6-9BB3-DB5D5F82BDB3}"/>
              </a:ext>
            </a:extLst>
          </p:cNvPr>
          <p:cNvSpPr/>
          <p:nvPr/>
        </p:nvSpPr>
        <p:spPr bwMode="auto">
          <a:xfrm>
            <a:off x="2962980" y="5420271"/>
            <a:ext cx="103518" cy="325563"/>
          </a:xfrm>
          <a:prstGeom prst="trapezoid">
            <a:avLst/>
          </a:prstGeom>
          <a:solidFill>
            <a:srgbClr val="BF9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P</a:t>
            </a:r>
          </a:p>
        </p:txBody>
      </p:sp>
      <p:sp>
        <p:nvSpPr>
          <p:cNvPr id="36" name="Trapezoid 35">
            <a:extLst>
              <a:ext uri="{FF2B5EF4-FFF2-40B4-BE49-F238E27FC236}">
                <a16:creationId xmlns:a16="http://schemas.microsoft.com/office/drawing/2014/main" id="{7725B54E-EFAB-4CD1-8EDB-9F732C1F05A2}"/>
              </a:ext>
            </a:extLst>
          </p:cNvPr>
          <p:cNvSpPr/>
          <p:nvPr/>
        </p:nvSpPr>
        <p:spPr bwMode="auto">
          <a:xfrm>
            <a:off x="4034912" y="5420270"/>
            <a:ext cx="103518" cy="325563"/>
          </a:xfrm>
          <a:prstGeom prst="trapezoid">
            <a:avLst/>
          </a:prstGeom>
          <a:solidFill>
            <a:srgbClr val="FFCC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P</a:t>
            </a:r>
          </a:p>
        </p:txBody>
      </p:sp>
      <p:sp>
        <p:nvSpPr>
          <p:cNvPr id="37" name="Trapezoid 36">
            <a:extLst>
              <a:ext uri="{FF2B5EF4-FFF2-40B4-BE49-F238E27FC236}">
                <a16:creationId xmlns:a16="http://schemas.microsoft.com/office/drawing/2014/main" id="{B43C43A5-735B-4687-87B5-9B24F67F5B67}"/>
              </a:ext>
            </a:extLst>
          </p:cNvPr>
          <p:cNvSpPr/>
          <p:nvPr/>
        </p:nvSpPr>
        <p:spPr bwMode="auto">
          <a:xfrm>
            <a:off x="5076939" y="5415810"/>
            <a:ext cx="103518" cy="325563"/>
          </a:xfrm>
          <a:prstGeom prst="trapezoid">
            <a:avLst/>
          </a:prstGeom>
          <a:solidFill>
            <a:srgbClr val="53813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P</a:t>
            </a:r>
          </a:p>
        </p:txBody>
      </p:sp>
      <p:sp>
        <p:nvSpPr>
          <p:cNvPr id="38" name="Trapezoid 37">
            <a:extLst>
              <a:ext uri="{FF2B5EF4-FFF2-40B4-BE49-F238E27FC236}">
                <a16:creationId xmlns:a16="http://schemas.microsoft.com/office/drawing/2014/main" id="{B20625B3-CA11-4919-B539-2B8E03946311}"/>
              </a:ext>
            </a:extLst>
          </p:cNvPr>
          <p:cNvSpPr/>
          <p:nvPr/>
        </p:nvSpPr>
        <p:spPr bwMode="auto">
          <a:xfrm>
            <a:off x="6139100" y="5418196"/>
            <a:ext cx="103518" cy="325563"/>
          </a:xfrm>
          <a:prstGeom prst="trapezoid">
            <a:avLst/>
          </a:prstGeom>
          <a:solidFill>
            <a:srgbClr val="007F7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P</a:t>
            </a:r>
          </a:p>
        </p:txBody>
      </p:sp>
      <p:sp>
        <p:nvSpPr>
          <p:cNvPr id="39" name="Trapezoid 38">
            <a:extLst>
              <a:ext uri="{FF2B5EF4-FFF2-40B4-BE49-F238E27FC236}">
                <a16:creationId xmlns:a16="http://schemas.microsoft.com/office/drawing/2014/main" id="{33A21754-BFA5-4C22-9627-181574EB652C}"/>
              </a:ext>
            </a:extLst>
          </p:cNvPr>
          <p:cNvSpPr/>
          <p:nvPr/>
        </p:nvSpPr>
        <p:spPr bwMode="auto">
          <a:xfrm>
            <a:off x="7195800" y="5415625"/>
            <a:ext cx="103518" cy="325563"/>
          </a:xfrm>
          <a:prstGeom prst="trapezoid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32" name="Trapezoid 31">
            <a:extLst>
              <a:ext uri="{FF2B5EF4-FFF2-40B4-BE49-F238E27FC236}">
                <a16:creationId xmlns:a16="http://schemas.microsoft.com/office/drawing/2014/main" id="{9F3E646F-AFE9-4282-B6F8-CD8B41525A99}"/>
              </a:ext>
            </a:extLst>
          </p:cNvPr>
          <p:cNvSpPr/>
          <p:nvPr/>
        </p:nvSpPr>
        <p:spPr bwMode="auto">
          <a:xfrm>
            <a:off x="897618" y="5240841"/>
            <a:ext cx="2062908" cy="130969"/>
          </a:xfrm>
          <a:prstGeom prst="trapezoid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320</a:t>
            </a:r>
          </a:p>
        </p:txBody>
      </p:sp>
      <p:sp>
        <p:nvSpPr>
          <p:cNvPr id="40" name="Trapezoid 39">
            <a:extLst>
              <a:ext uri="{FF2B5EF4-FFF2-40B4-BE49-F238E27FC236}">
                <a16:creationId xmlns:a16="http://schemas.microsoft.com/office/drawing/2014/main" id="{4A9AFF26-C493-4443-96A6-C31EBA5B4A95}"/>
              </a:ext>
            </a:extLst>
          </p:cNvPr>
          <p:cNvSpPr/>
          <p:nvPr/>
        </p:nvSpPr>
        <p:spPr bwMode="auto">
          <a:xfrm>
            <a:off x="901101" y="5029200"/>
            <a:ext cx="103518" cy="325563"/>
          </a:xfrm>
          <a:prstGeom prst="trapezoid">
            <a:avLst/>
          </a:prstGeom>
          <a:solidFill>
            <a:srgbClr val="C55A1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P</a:t>
            </a:r>
          </a:p>
        </p:txBody>
      </p:sp>
      <p:sp>
        <p:nvSpPr>
          <p:cNvPr id="42" name="Trapezoid 41">
            <a:extLst>
              <a:ext uri="{FF2B5EF4-FFF2-40B4-BE49-F238E27FC236}">
                <a16:creationId xmlns:a16="http://schemas.microsoft.com/office/drawing/2014/main" id="{914C8B77-0DED-42FD-80A7-5FC41D4E1A8B}"/>
              </a:ext>
            </a:extLst>
          </p:cNvPr>
          <p:cNvSpPr/>
          <p:nvPr/>
        </p:nvSpPr>
        <p:spPr bwMode="auto">
          <a:xfrm>
            <a:off x="894864" y="4889956"/>
            <a:ext cx="2062908" cy="130969"/>
          </a:xfrm>
          <a:prstGeom prst="trapezoid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320</a:t>
            </a:r>
          </a:p>
        </p:txBody>
      </p:sp>
      <p:sp>
        <p:nvSpPr>
          <p:cNvPr id="41" name="Trapezoid 40">
            <a:extLst>
              <a:ext uri="{FF2B5EF4-FFF2-40B4-BE49-F238E27FC236}">
                <a16:creationId xmlns:a16="http://schemas.microsoft.com/office/drawing/2014/main" id="{62461B92-2966-4E45-9168-D43D6EEAF0CD}"/>
              </a:ext>
            </a:extLst>
          </p:cNvPr>
          <p:cNvSpPr/>
          <p:nvPr/>
        </p:nvSpPr>
        <p:spPr bwMode="auto">
          <a:xfrm>
            <a:off x="1935509" y="4703637"/>
            <a:ext cx="103518" cy="325563"/>
          </a:xfrm>
          <a:prstGeom prst="trapezoid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P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EA6A27B-80BF-4DB8-ACD5-F18046D0BD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151" y="1772404"/>
            <a:ext cx="2648873" cy="2656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32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Multi-AP scenarios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1600200"/>
            <a:ext cx="8115299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previous generations, we have improved efficiency (scheduling, …) and reliability for Latency-sensitive traffic by considering mostly a single BSS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goal of AP coordination is to extend these enhancements by considering multiple overlapping BSSs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Simplest scenario is when all these OBSSs are from the same management domain (same ESS): typical enterprise deployment (calling this scenario a managed OBSS scenario)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More complicated scenario, but not less useful, is when OBSSs are not part of the same management domain (calling this scenario an unmanaged OBSS scenario)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i="1" dirty="0"/>
              <a:t>Note that we consider P2P or mobile APs also as part of this coordination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Since 11be, we have investigated several mechanisms to improve coordination between neighboring APs (mainly for managed OBSS scenario)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Those are mainly based on one AP gaining a </a:t>
            </a:r>
            <a:r>
              <a:rPr lang="en-US" sz="1400" dirty="0" err="1"/>
              <a:t>TxOP</a:t>
            </a:r>
            <a:r>
              <a:rPr lang="en-US" sz="1400" dirty="0"/>
              <a:t> and sharing that </a:t>
            </a:r>
            <a:r>
              <a:rPr lang="en-US" sz="1400" dirty="0" err="1"/>
              <a:t>TxOP</a:t>
            </a:r>
            <a:r>
              <a:rPr lang="en-US" sz="1400" dirty="0"/>
              <a:t> with overlapping APs in time (C-TDMA), frequency (C-OFDMA) or space (C-SR) and possibly with some more advanced PHY coordination.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At least some of those modes (if not all) will be defined in UHR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KPIs for these modes are very diverse: throughput, efficiency, reuse, latency, …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Laurent Cariou, Intel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R-TWT tool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05000"/>
            <a:ext cx="7856537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11be, we have defined Restricted-TWT (r-TWT)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Goal was primarily to increase the probability to access the medium and transmit low latency traffic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r-TWT tool is basically doing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Forcing STAs from the BSS to stop their ongoing </a:t>
            </a:r>
            <a:r>
              <a:rPr lang="en-US" sz="1400" dirty="0" err="1"/>
              <a:t>TxOP</a:t>
            </a:r>
            <a:r>
              <a:rPr lang="en-US" sz="1400" dirty="0"/>
              <a:t> before the start of the r-TWT SP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Creating a contention period at the start of the r-TWT SP and increasing the chances that the AP will gain the </a:t>
            </a:r>
            <a:r>
              <a:rPr lang="en-US" sz="1400" dirty="0" err="1"/>
              <a:t>TxOP</a:t>
            </a:r>
            <a:r>
              <a:rPr lang="en-US" sz="1400" dirty="0"/>
              <a:t> and schedule critical traffic during the SP.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Laurent Cariou, Intel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7026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FA8F8-0F64-4351-ADB0-FE424FF5A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R-TWT for Multi-AP scenarios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A7E3F-53C4-464D-A724-8277FFCF4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this contribution, we investigate how the r-TWT tool (“as is” or modified) can be useful for Multi-AP deployments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There are 2 main angles to this: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1) Can we extend the protection (or increased probability to meet the QoS requirement of some traffic) that r-TWT tool is providing within a BSS to multiple overlapping BSSs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2) Can the r-TWT functionality of creating a contention period at a relative precise time be useful to help also for the other Multi-AP modes (C-TDMA/FDMA/SR…) or M-AP objectives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7A2C3F-837A-45D2-9665-2313D79442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DF492-CD8D-42F9-80C2-8FF510425DE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7772405-9934-4E8D-BA6B-DA72791E852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913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3DDD3-2DE2-4A5A-8F4C-4CE05F813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1a) Extend r-TWT protection rules to OBSSs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AB50F-CCFF-43AB-8545-4117B3D29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An AP (AP1) is advertising an </a:t>
            </a:r>
            <a:r>
              <a:rPr lang="en-US" sz="1800" dirty="0" err="1"/>
              <a:t>rTWT</a:t>
            </a:r>
            <a:r>
              <a:rPr lang="en-US" sz="1800" dirty="0"/>
              <a:t> SP1 so that all EHT STAs supporting r-TWT shall end their </a:t>
            </a:r>
            <a:r>
              <a:rPr lang="en-US" sz="1800" dirty="0" err="1"/>
              <a:t>TxOP</a:t>
            </a:r>
            <a:r>
              <a:rPr lang="en-US" sz="1800" dirty="0"/>
              <a:t> before the start of an </a:t>
            </a:r>
            <a:r>
              <a:rPr lang="en-US" sz="1800" dirty="0" err="1"/>
              <a:t>rTWT</a:t>
            </a:r>
            <a:r>
              <a:rPr lang="en-US" sz="1800" dirty="0"/>
              <a:t> SP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 coordinated OBSS (AP2) could advertise an OBSS </a:t>
            </a:r>
            <a:r>
              <a:rPr lang="en-US" sz="1800" dirty="0" err="1"/>
              <a:t>rTWT</a:t>
            </a:r>
            <a:r>
              <a:rPr lang="en-US" sz="1800" dirty="0"/>
              <a:t> SP that overlaps in time with </a:t>
            </a:r>
            <a:r>
              <a:rPr lang="en-US" sz="1800" dirty="0" err="1"/>
              <a:t>rTWT</a:t>
            </a:r>
            <a:r>
              <a:rPr lang="en-US" sz="1800" dirty="0"/>
              <a:t> SP1 so that its associated STAs also respect that rule (end their </a:t>
            </a:r>
            <a:r>
              <a:rPr lang="en-US" sz="1800" dirty="0" err="1"/>
              <a:t>TxOP</a:t>
            </a:r>
            <a:r>
              <a:rPr lang="en-US" sz="1800" dirty="0"/>
              <a:t> before the start of the </a:t>
            </a:r>
            <a:r>
              <a:rPr lang="en-US" sz="1800" dirty="0" err="1"/>
              <a:t>rTWT</a:t>
            </a:r>
            <a:r>
              <a:rPr lang="en-US" sz="1800" dirty="0"/>
              <a:t> SP)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err="1"/>
              <a:t>rTWT</a:t>
            </a:r>
            <a:r>
              <a:rPr lang="en-US" sz="1400" dirty="0"/>
              <a:t> SP advertised by AP2 would be in reference to the TSF of AP2, but be coordinated so that it overlaps in time with </a:t>
            </a:r>
            <a:r>
              <a:rPr lang="en-US" sz="1400" dirty="0" err="1"/>
              <a:t>rTWT</a:t>
            </a:r>
            <a:r>
              <a:rPr lang="en-US" sz="1400" dirty="0"/>
              <a:t> SP1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Proposed in 11be but so far not accepted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Additional rule to define would be that the OBSS (AP2) would also have to respect the rule (end the </a:t>
            </a:r>
            <a:r>
              <a:rPr lang="en-US" sz="1400" dirty="0" err="1"/>
              <a:t>TxOP</a:t>
            </a:r>
            <a:r>
              <a:rPr lang="en-US" sz="1400" dirty="0"/>
              <a:t> before the start of the </a:t>
            </a:r>
            <a:r>
              <a:rPr lang="en-US" sz="1400" dirty="0" err="1"/>
              <a:t>rTWT</a:t>
            </a:r>
            <a:r>
              <a:rPr lang="en-US" sz="1400" dirty="0"/>
              <a:t> SP)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992018-4513-44A6-B3F5-68FB16397C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14497-07A4-4151-AD44-3234C02AF0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FEC1F9-5979-4670-A333-77AFEA57D4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9885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3DDD3-2DE2-4A5A-8F4C-4CE05F813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1a) Extend r-TWT protection rules to OBSSs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AB50F-CCFF-43AB-8545-4117B3D29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Signaling to enable this in a TWT element is quite straightforward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Just an explicit signaling that the TWT SP is for an OBSS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Ensuring no drift of OBSS </a:t>
            </a:r>
            <a:r>
              <a:rPr lang="en-US" sz="1800" dirty="0" err="1"/>
              <a:t>rTWT</a:t>
            </a:r>
            <a:r>
              <a:rPr lang="en-US" sz="1800" dirty="0"/>
              <a:t> SPs compared to the </a:t>
            </a:r>
            <a:r>
              <a:rPr lang="en-US" sz="1800" dirty="0" err="1"/>
              <a:t>rTWT</a:t>
            </a:r>
            <a:r>
              <a:rPr lang="en-US" sz="1800" dirty="0"/>
              <a:t> SP1 requires some discussion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TSF alignment between OBSSs, TSF drift estimation and </a:t>
            </a:r>
            <a:r>
              <a:rPr lang="en-US" sz="1400" dirty="0" err="1"/>
              <a:t>rTWT</a:t>
            </a:r>
            <a:r>
              <a:rPr lang="en-US" sz="1400" dirty="0"/>
              <a:t> timing correction, …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Another challenge is obviously that most of/all the OBSSs (and their associated STAs) will support this and accept to extend that protection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For managed scenarios, the APs will be coordinating through the common management entity. So no need to define anything in UHR.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For unmanaged scenario, we will need to define in UHR the negotiation (Request/Response) between OBSSs in order to enable this advertisement. We obviously need to find the right incentives to push unmanaged APs/P2Ps to coordinate and trust each other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If, among 2 OBSSs that negotiate, each OBSS gets a protection extension for one of its </a:t>
            </a:r>
            <a:r>
              <a:rPr lang="en-US" sz="1200" dirty="0" err="1"/>
              <a:t>rTWT</a:t>
            </a:r>
            <a:r>
              <a:rPr lang="en-US" sz="1200" dirty="0"/>
              <a:t> SP, it would be a Win-Win situation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992018-4513-44A6-B3F5-68FB16397C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14497-07A4-4151-AD44-3234C02AF0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FEC1F9-5979-4670-A333-77AFEA57D4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795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3DDD3-2DE2-4A5A-8F4C-4CE05F813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1b) Multiplexing in time </a:t>
            </a:r>
            <a:r>
              <a:rPr lang="en-US" sz="2800" dirty="0" err="1"/>
              <a:t>rTWT</a:t>
            </a:r>
            <a:r>
              <a:rPr lang="en-US" sz="2800" dirty="0"/>
              <a:t> SPs from OBSSs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AB50F-CCFF-43AB-8545-4117B3D29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If 2 OBSSs want to establish </a:t>
            </a:r>
            <a:r>
              <a:rPr lang="en-US" sz="1600" dirty="0" err="1"/>
              <a:t>rTWT</a:t>
            </a:r>
            <a:r>
              <a:rPr lang="en-US" sz="1600" dirty="0"/>
              <a:t> SPs for some of their traffic, they can coordinate in order to make sure that each </a:t>
            </a:r>
            <a:r>
              <a:rPr lang="en-US" sz="1600" dirty="0" err="1"/>
              <a:t>rTWT</a:t>
            </a:r>
            <a:r>
              <a:rPr lang="en-US" sz="1600" dirty="0"/>
              <a:t> SP will not overlap with the </a:t>
            </a:r>
            <a:r>
              <a:rPr lang="en-US" sz="1600" dirty="0" err="1"/>
              <a:t>rTWT</a:t>
            </a:r>
            <a:r>
              <a:rPr lang="en-US" sz="1600" dirty="0"/>
              <a:t> SP of the neighbor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Similarly, 2 overlapping Mobile APs/P2Ps can coordinate the SPs during which they are Active/Inactive in order to be as alone as possible on the medium during operation.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This can be naturally achieved as the </a:t>
            </a:r>
            <a:r>
              <a:rPr lang="en-US" sz="1600" dirty="0" err="1"/>
              <a:t>rTWT</a:t>
            </a:r>
            <a:r>
              <a:rPr lang="en-US" sz="1600" dirty="0"/>
              <a:t> SPs and the Active/Inactive SPs are/will be advertised in Beacon frames and therefore can be seen by OBSSs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We could obviously define rules/recommendations for APs to monitor the Beacon frames from OBSSs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We should also define in UHR negotiation (Request/Response) between OBSSs in order to better coordinate the time sharing between OBSSs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Incentives here can be for better reliability, but also power save, efficiency, …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992018-4513-44A6-B3F5-68FB16397C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14497-07A4-4151-AD44-3234C02AF0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FEC1F9-5979-4670-A333-77AFEA57D4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375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00726-C774-487A-86A9-FC39791EC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2) r-TWT to assist/enable C-TDMA/C-OFDMA/C-SR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AAEB2-F094-4C22-9B61-B6AB779BB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First interest to consider is that if 2 APs are advertising r-TWTs for themselves and that are overlapping, we increase the chance that there will be an aligned contention period on the 2 APs contention domain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If the 2 APs are operating on the same primary channel, there is a probability increase that at least one of them will get access to the channel.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If the 2 APs are operating on the same bandwidth but with different primary channel, the probability increase to access the channel on the wider bandwidth is now considerably increased (see next slide)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If those 2 APs also intend to apply a coordinated mechanism (C-TDMA, C-OFDMA, C-SR) during the r-TWT SP, they will then both benefit from gaining the </a:t>
            </a:r>
            <a:r>
              <a:rPr lang="en-US" sz="1600" dirty="0" err="1"/>
              <a:t>TxOP</a:t>
            </a:r>
            <a:r>
              <a:rPr lang="en-US" sz="1600" dirty="0"/>
              <a:t> at that time.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Note that here, the usage of r-TWT SP as an additional tool for C-TDMA/C-FDMA/C-SR is not only for latency-sensitive traffic but also for more general M-AP KPIs like efficiency/throughput, …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A598BC-17F8-4B16-B439-E83C77F7F4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D0739-0CF3-4CAC-8307-2D1B18D642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1C441DF-9D6F-43AC-8000-CA4A7D9785C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6811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92000-F144-4329-AB3E-6229977B5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 with a scenario of interest for enterprise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200DE-21A1-4DE3-AC48-3EE44DB90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54187"/>
            <a:ext cx="7770813" cy="411321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enterprise scenarios, the fractional frequency reuse concept is a compelling target (among others):</a:t>
            </a:r>
          </a:p>
          <a:p>
            <a:pPr lvl="1"/>
            <a:r>
              <a:rPr lang="en-US" sz="1600" dirty="0"/>
              <a:t>- Enable Spatial Reuse on entire BW to/from STAs close to the center of the BSSs (where there is less interference from neighbor OBSSs)</a:t>
            </a:r>
          </a:p>
          <a:p>
            <a:pPr lvl="1"/>
            <a:r>
              <a:rPr lang="en-US" sz="1600" dirty="0"/>
              <a:t>- Do FDMA/OFDMA or TDMA to/from STAs close to the edge of the BSS (where there would be higher interference from </a:t>
            </a:r>
            <a:r>
              <a:rPr lang="en-US" sz="1600" dirty="0" err="1"/>
              <a:t>neighbhor</a:t>
            </a:r>
            <a:r>
              <a:rPr lang="en-US" sz="1600" dirty="0"/>
              <a:t> BSSs): avoid interference</a:t>
            </a:r>
          </a:p>
          <a:p>
            <a:endParaRPr lang="en-US" sz="1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1FD34A-5BCD-56A1-FC21-6E8605CF58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9770" y="3867779"/>
            <a:ext cx="4659630" cy="2380621"/>
          </a:xfrm>
          <a:prstGeom prst="rect">
            <a:avLst/>
          </a:prstGeom>
        </p:spPr>
      </p:pic>
      <p:sp>
        <p:nvSpPr>
          <p:cNvPr id="4" name="Date Placeholder 5">
            <a:extLst>
              <a:ext uri="{FF2B5EF4-FFF2-40B4-BE49-F238E27FC236}">
                <a16:creationId xmlns:a16="http://schemas.microsoft.com/office/drawing/2014/main" id="{49DD6F46-3902-1B06-7DC8-9BDC781B02B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5954188-C194-78B4-310F-B478F3B314EF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3710574-9E62-2607-32D4-54E2A143650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2051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113573</TotalTime>
  <Words>2210</Words>
  <Application>Microsoft Office PowerPoint</Application>
  <PresentationFormat>On-screen Show (4:3)</PresentationFormat>
  <Paragraphs>231</Paragraphs>
  <Slides>18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Times New Roman</vt:lpstr>
      <vt:lpstr>Office Theme</vt:lpstr>
      <vt:lpstr>Document</vt:lpstr>
      <vt:lpstr>R-TWT for Multi-AP</vt:lpstr>
      <vt:lpstr>Multi-AP scenarios</vt:lpstr>
      <vt:lpstr>R-TWT tool</vt:lpstr>
      <vt:lpstr>R-TWT for Multi-AP scenarios</vt:lpstr>
      <vt:lpstr>1a) Extend r-TWT protection rules to OBSSs</vt:lpstr>
      <vt:lpstr>1a) Extend r-TWT protection rules to OBSSs</vt:lpstr>
      <vt:lpstr>1b) Multiplexing in time rTWT SPs from OBSSs</vt:lpstr>
      <vt:lpstr>2) r-TWT to assist/enable C-TDMA/C-OFDMA/C-SR</vt:lpstr>
      <vt:lpstr>Illustration with a scenario of interest for enterprise</vt:lpstr>
      <vt:lpstr>Illustration with a scenario of interest for enterprise</vt:lpstr>
      <vt:lpstr>Illustration with a scenario of interest for enterprise</vt:lpstr>
      <vt:lpstr>2) r-TWT to assist/enable C-TDMA/C-OFDMA/C-SR</vt:lpstr>
      <vt:lpstr>Example of time split with rTWT coordination for FFR</vt:lpstr>
      <vt:lpstr>Conclusion</vt:lpstr>
      <vt:lpstr>SP 1</vt:lpstr>
      <vt:lpstr>Annex</vt:lpstr>
      <vt:lpstr>Illustration of Frequency reuse 7 at 6 GHz</vt:lpstr>
      <vt:lpstr>Illustration of Frequency reuse 7 (sort of with FFR) at 6 GHz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laurent.cariou@intel.com</dc:creator>
  <cp:lastModifiedBy>Cariou, Laurent</cp:lastModifiedBy>
  <cp:revision>1430</cp:revision>
  <cp:lastPrinted>1601-01-01T00:00:00Z</cp:lastPrinted>
  <dcterms:created xsi:type="dcterms:W3CDTF">2017-01-26T15:28:16Z</dcterms:created>
  <dcterms:modified xsi:type="dcterms:W3CDTF">2024-01-14T23:47:01Z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</Properties>
</file>