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70" r:id="rId2"/>
    <p:sldId id="318" r:id="rId3"/>
    <p:sldId id="4884" r:id="rId4"/>
    <p:sldId id="4885" r:id="rId5"/>
    <p:sldId id="4892" r:id="rId6"/>
    <p:sldId id="4890" r:id="rId7"/>
    <p:sldId id="4891" r:id="rId8"/>
    <p:sldId id="4894" r:id="rId9"/>
    <p:sldId id="4895" r:id="rId10"/>
    <p:sldId id="4898" r:id="rId11"/>
    <p:sldId id="4899" r:id="rId12"/>
    <p:sldId id="4896" r:id="rId13"/>
    <p:sldId id="4897" r:id="rId14"/>
    <p:sldId id="314" r:id="rId15"/>
    <p:sldId id="4902" r:id="rId16"/>
    <p:sldId id="4904" r:id="rId17"/>
    <p:sldId id="4903" r:id="rId18"/>
    <p:sldId id="4883" r:id="rId19"/>
    <p:sldId id="4886" r:id="rId20"/>
    <p:sldId id="4887" r:id="rId21"/>
    <p:sldId id="4888" r:id="rId22"/>
    <p:sldId id="4889" r:id="rId23"/>
    <p:sldId id="4893" r:id="rId2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3484" autoAdjust="0"/>
  </p:normalViewPr>
  <p:slideViewPr>
    <p:cSldViewPr>
      <p:cViewPr varScale="1">
        <p:scale>
          <a:sx n="120" d="100"/>
          <a:sy n="120" d="100"/>
        </p:scale>
        <p:origin x="3446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574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4922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3597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95641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0139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37604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0670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43437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0411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7399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2877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511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7083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7351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086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8694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8714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8101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0631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633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51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802.11-23/2021r0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58209"/>
            <a:ext cx="85232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Principle and Methodology for </a:t>
            </a:r>
            <a:r>
              <a:rPr lang="en-US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dRU</a:t>
            </a:r>
            <a:r>
              <a:rPr lang="en-US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Tone Plan Design</a:t>
            </a:r>
            <a:endParaRPr lang="en-US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2023-11-02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152704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Gary Anwyl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Example Illustration of </a:t>
            </a:r>
            <a:r>
              <a:rPr lang="en-US" sz="2000" dirty="0" err="1">
                <a:solidFill>
                  <a:schemeClr val="tx1"/>
                </a:solidFill>
              </a:rPr>
              <a:t>dRU</a:t>
            </a:r>
            <a:r>
              <a:rPr lang="en-US" sz="2000" dirty="0">
                <a:solidFill>
                  <a:schemeClr val="tx1"/>
                </a:solidFill>
              </a:rPr>
              <a:t> Distribution Pattern: </a:t>
            </a:r>
            <a:r>
              <a:rPr lang="en-US" sz="2000" dirty="0" err="1">
                <a:solidFill>
                  <a:schemeClr val="tx1"/>
                </a:solidFill>
              </a:rPr>
              <a:t>dRU</a:t>
            </a:r>
            <a:r>
              <a:rPr lang="en-US" sz="2000" dirty="0">
                <a:solidFill>
                  <a:schemeClr val="tx1"/>
                </a:solidFill>
              </a:rPr>
              <a:t> on BW40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8D1063-00D7-9E83-FA23-21E4E7FB79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2400" y="2220659"/>
            <a:ext cx="5055268" cy="32808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457C3FA-82A2-AA24-7D0A-AF384B8D4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9548" y="2170087"/>
            <a:ext cx="4800600" cy="3381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7D0044A-30A0-4A2F-0744-A59F105CA4DF}"/>
              </a:ext>
            </a:extLst>
          </p:cNvPr>
          <p:cNvSpPr txBox="1"/>
          <p:nvPr/>
        </p:nvSpPr>
        <p:spPr>
          <a:xfrm>
            <a:off x="627286" y="1592818"/>
            <a:ext cx="3495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26-tone </a:t>
            </a:r>
            <a:r>
              <a:rPr lang="en-US" sz="1400" dirty="0" err="1"/>
              <a:t>dRUs</a:t>
            </a:r>
            <a:r>
              <a:rPr lang="en-US" sz="1400" dirty="0"/>
              <a:t> are perfect uniformly distributed over 40MHz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C7F4B1-E75A-CF49-CAFA-E8533A8D5E51}"/>
              </a:ext>
            </a:extLst>
          </p:cNvPr>
          <p:cNvSpPr txBox="1"/>
          <p:nvPr/>
        </p:nvSpPr>
        <p:spPr>
          <a:xfrm>
            <a:off x="5334000" y="1592818"/>
            <a:ext cx="3495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52-tone </a:t>
            </a:r>
            <a:r>
              <a:rPr lang="en-US" sz="1400" dirty="0" err="1"/>
              <a:t>dRUs</a:t>
            </a:r>
            <a:r>
              <a:rPr lang="en-US" sz="1400" dirty="0"/>
              <a:t> are perfect uniformly distributed over 40MHz</a:t>
            </a:r>
          </a:p>
        </p:txBody>
      </p:sp>
    </p:spTree>
    <p:extLst>
      <p:ext uri="{BB962C8B-B14F-4D97-AF65-F5344CB8AC3E}">
        <p14:creationId xmlns:p14="http://schemas.microsoft.com/office/powerpoint/2010/main" val="30839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Example Illustration of </a:t>
            </a:r>
            <a:r>
              <a:rPr lang="en-US" sz="2000" dirty="0" err="1">
                <a:solidFill>
                  <a:schemeClr val="tx1"/>
                </a:solidFill>
              </a:rPr>
              <a:t>dRU</a:t>
            </a:r>
            <a:r>
              <a:rPr lang="en-US" sz="2000" dirty="0">
                <a:solidFill>
                  <a:schemeClr val="tx1"/>
                </a:solidFill>
              </a:rPr>
              <a:t> Distribution Pattern: </a:t>
            </a:r>
            <a:r>
              <a:rPr lang="en-US" sz="2000" dirty="0" err="1">
                <a:solidFill>
                  <a:schemeClr val="tx1"/>
                </a:solidFill>
              </a:rPr>
              <a:t>dRU</a:t>
            </a:r>
            <a:r>
              <a:rPr lang="en-US" sz="2000" dirty="0">
                <a:solidFill>
                  <a:schemeClr val="tx1"/>
                </a:solidFill>
              </a:rPr>
              <a:t> on BW40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37BCC9F-457D-371A-093E-CF410CD1FB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027" y="1600200"/>
            <a:ext cx="8721946" cy="47377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E1CF640-B75C-A751-E3E3-9BDCBD1EC5B9}"/>
              </a:ext>
            </a:extLst>
          </p:cNvPr>
          <p:cNvSpPr txBox="1"/>
          <p:nvPr/>
        </p:nvSpPr>
        <p:spPr>
          <a:xfrm>
            <a:off x="1066800" y="1223715"/>
            <a:ext cx="6584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106-tone </a:t>
            </a:r>
            <a:r>
              <a:rPr lang="en-US" sz="1400" dirty="0" err="1"/>
              <a:t>dRUs</a:t>
            </a:r>
            <a:r>
              <a:rPr lang="en-US" sz="1400" dirty="0"/>
              <a:t> are near-uniformly distributed over 40MHz</a:t>
            </a:r>
          </a:p>
        </p:txBody>
      </p:sp>
    </p:spTree>
    <p:extLst>
      <p:ext uri="{BB962C8B-B14F-4D97-AF65-F5344CB8AC3E}">
        <p14:creationId xmlns:p14="http://schemas.microsoft.com/office/powerpoint/2010/main" val="44860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/>
                </a:solidFill>
              </a:rPr>
              <a:t>dRU</a:t>
            </a:r>
            <a:r>
              <a:rPr lang="en-US" sz="2400" dirty="0">
                <a:solidFill>
                  <a:schemeClr val="tx1"/>
                </a:solidFill>
              </a:rPr>
              <a:t> With vs Without Channel Smoothing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07F1702-7324-9AD2-DB4E-F70A68AE29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075240"/>
              </p:ext>
            </p:extLst>
          </p:nvPr>
        </p:nvGraphicFramePr>
        <p:xfrm>
          <a:off x="5257800" y="3429000"/>
          <a:ext cx="3200400" cy="2092095"/>
        </p:xfrm>
        <a:graphic>
          <a:graphicData uri="http://schemas.openxmlformats.org/drawingml/2006/table">
            <a:tbl>
              <a:tblPr/>
              <a:tblGrid>
                <a:gridCol w="767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3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12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Logical 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RU52 index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LSCE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SMCE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Delta (dB)</a:t>
                      </a:r>
                    </a:p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(LSCE-SMCE)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6.59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6.59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4.43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6.68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6.67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6.59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6.66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6.73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4.48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6.62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4.48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Average (dB)</a:t>
                      </a:r>
                    </a:p>
                  </a:txBody>
                  <a:tcPr marL="6485" marR="6485" marT="6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2.16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05D0BC5-D15C-FA1B-A786-A676110E5DA8}"/>
              </a:ext>
            </a:extLst>
          </p:cNvPr>
          <p:cNvSpPr txBox="1"/>
          <p:nvPr/>
        </p:nvSpPr>
        <p:spPr>
          <a:xfrm>
            <a:off x="874712" y="1966850"/>
            <a:ext cx="67617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following table shows the performance comparison of channel estimation with vs without smoothing:</a:t>
            </a:r>
          </a:p>
          <a:p>
            <a:pPr marL="171450" indent="-171450">
              <a:buFontTx/>
              <a:buChar char="-"/>
            </a:pPr>
            <a:r>
              <a:rPr lang="en-US" dirty="0"/>
              <a:t>dRU26 and dRU52 on BW40</a:t>
            </a:r>
          </a:p>
          <a:p>
            <a:pPr marL="171450" indent="-171450">
              <a:buFontTx/>
              <a:buChar char="-"/>
            </a:pPr>
            <a:r>
              <a:rPr lang="en-US" dirty="0"/>
              <a:t>D-NLOS, 1T2R, MCS1</a:t>
            </a:r>
          </a:p>
          <a:p>
            <a:pPr marL="171450" indent="-171450">
              <a:buFontTx/>
              <a:buChar char="-"/>
            </a:pPr>
            <a:r>
              <a:rPr lang="en-US" b="1" dirty="0"/>
              <a:t>LSCE</a:t>
            </a:r>
            <a:r>
              <a:rPr lang="en-US" dirty="0"/>
              <a:t>: Least-Squared Channel Estimation without channel smoothing</a:t>
            </a:r>
          </a:p>
          <a:p>
            <a:pPr marL="171450" indent="-171450">
              <a:buFontTx/>
              <a:buChar char="-"/>
            </a:pPr>
            <a:r>
              <a:rPr lang="en-US" b="1" dirty="0"/>
              <a:t>SMCE</a:t>
            </a:r>
            <a:r>
              <a:rPr lang="en-US" dirty="0"/>
              <a:t>: Channel estimation with smoothing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EB1470D-12C8-21B5-AC94-BF827BFE2D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883555"/>
              </p:ext>
            </p:extLst>
          </p:nvPr>
        </p:nvGraphicFramePr>
        <p:xfrm>
          <a:off x="990600" y="3276600"/>
          <a:ext cx="3352006" cy="2793135"/>
        </p:xfrm>
        <a:graphic>
          <a:graphicData uri="http://schemas.openxmlformats.org/drawingml/2006/table">
            <a:tbl>
              <a:tblPr/>
              <a:tblGrid>
                <a:gridCol w="800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12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Logical 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RU26 index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LSCE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SMCE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Delta (dB)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(LSCE-SMCE)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6.85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5.52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6.95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5.56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6.89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5.61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6.94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5.64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D8D8D8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D8D8D8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D8D8D8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6.93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5.62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6.87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5.69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6.82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5.58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6.86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5.62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6.81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5.52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6.84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5.49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6.94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5.54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5643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5" marR="6485" marT="648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average(dB)</a:t>
                      </a:r>
                    </a:p>
                  </a:txBody>
                  <a:tcPr marL="6485" marR="6485" marT="6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218ED90-0B2A-0F8C-2A2D-9756236AB6DB}"/>
              </a:ext>
            </a:extLst>
          </p:cNvPr>
          <p:cNvSpPr txBox="1"/>
          <p:nvPr/>
        </p:nvSpPr>
        <p:spPr>
          <a:xfrm>
            <a:off x="838200" y="1295400"/>
            <a:ext cx="7436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dRU</a:t>
            </a:r>
            <a:r>
              <a:rPr lang="en-US" dirty="0"/>
              <a:t> with evenly or near-evenly distributed patterns make channel smoothing &amp; optimization much easier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Our studies show that channel smoothing can provide more than 2dB smoothing gain beyond the power boost gain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AD8F4A-8419-8ADC-548C-B80D990A0F18}"/>
              </a:ext>
            </a:extLst>
          </p:cNvPr>
          <p:cNvSpPr txBox="1"/>
          <p:nvPr/>
        </p:nvSpPr>
        <p:spPr>
          <a:xfrm>
            <a:off x="838200" y="6134074"/>
            <a:ext cx="4847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The numbers in these two column are the sensitivity SNR (dB) @10% PER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E1F7D60-BEE9-8419-1676-575BE579745E}"/>
              </a:ext>
            </a:extLst>
          </p:cNvPr>
          <p:cNvCxnSpPr/>
          <p:nvPr/>
        </p:nvCxnSpPr>
        <p:spPr bwMode="auto">
          <a:xfrm flipV="1">
            <a:off x="1600200" y="5638800"/>
            <a:ext cx="381000" cy="495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9470203-84D0-B4BB-E108-42233172FC03}"/>
              </a:ext>
            </a:extLst>
          </p:cNvPr>
          <p:cNvCxnSpPr>
            <a:cxnSpLocks/>
          </p:cNvCxnSpPr>
          <p:nvPr/>
        </p:nvCxnSpPr>
        <p:spPr bwMode="auto">
          <a:xfrm flipV="1">
            <a:off x="1600200" y="5688039"/>
            <a:ext cx="990600" cy="4460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02767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Impact of CFO on </a:t>
            </a:r>
            <a:r>
              <a:rPr lang="en-US" sz="2400" dirty="0" err="1">
                <a:solidFill>
                  <a:schemeClr val="tx1"/>
                </a:solidFill>
              </a:rPr>
              <a:t>dRU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E949ECB-C1D5-F340-9321-51508D3F3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427282"/>
              </p:ext>
            </p:extLst>
          </p:nvPr>
        </p:nvGraphicFramePr>
        <p:xfrm>
          <a:off x="1040082" y="3314292"/>
          <a:ext cx="5244121" cy="1249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7992">
                  <a:extLst>
                    <a:ext uri="{9D8B030D-6E8A-4147-A177-3AD203B41FA5}">
                      <a16:colId xmlns:a16="http://schemas.microsoft.com/office/drawing/2014/main" val="3848685289"/>
                    </a:ext>
                  </a:extLst>
                </a:gridCol>
                <a:gridCol w="403949">
                  <a:extLst>
                    <a:ext uri="{9D8B030D-6E8A-4147-A177-3AD203B41FA5}">
                      <a16:colId xmlns:a16="http://schemas.microsoft.com/office/drawing/2014/main" val="1944071353"/>
                    </a:ext>
                  </a:extLst>
                </a:gridCol>
                <a:gridCol w="403949">
                  <a:extLst>
                    <a:ext uri="{9D8B030D-6E8A-4147-A177-3AD203B41FA5}">
                      <a16:colId xmlns:a16="http://schemas.microsoft.com/office/drawing/2014/main" val="170899598"/>
                    </a:ext>
                  </a:extLst>
                </a:gridCol>
                <a:gridCol w="403949">
                  <a:extLst>
                    <a:ext uri="{9D8B030D-6E8A-4147-A177-3AD203B41FA5}">
                      <a16:colId xmlns:a16="http://schemas.microsoft.com/office/drawing/2014/main" val="1292053420"/>
                    </a:ext>
                  </a:extLst>
                </a:gridCol>
                <a:gridCol w="403949">
                  <a:extLst>
                    <a:ext uri="{9D8B030D-6E8A-4147-A177-3AD203B41FA5}">
                      <a16:colId xmlns:a16="http://schemas.microsoft.com/office/drawing/2014/main" val="413617982"/>
                    </a:ext>
                  </a:extLst>
                </a:gridCol>
                <a:gridCol w="403949">
                  <a:extLst>
                    <a:ext uri="{9D8B030D-6E8A-4147-A177-3AD203B41FA5}">
                      <a16:colId xmlns:a16="http://schemas.microsoft.com/office/drawing/2014/main" val="1461774679"/>
                    </a:ext>
                  </a:extLst>
                </a:gridCol>
                <a:gridCol w="403949">
                  <a:extLst>
                    <a:ext uri="{9D8B030D-6E8A-4147-A177-3AD203B41FA5}">
                      <a16:colId xmlns:a16="http://schemas.microsoft.com/office/drawing/2014/main" val="3591092877"/>
                    </a:ext>
                  </a:extLst>
                </a:gridCol>
                <a:gridCol w="403949">
                  <a:extLst>
                    <a:ext uri="{9D8B030D-6E8A-4147-A177-3AD203B41FA5}">
                      <a16:colId xmlns:a16="http://schemas.microsoft.com/office/drawing/2014/main" val="592234522"/>
                    </a:ext>
                  </a:extLst>
                </a:gridCol>
                <a:gridCol w="403949">
                  <a:extLst>
                    <a:ext uri="{9D8B030D-6E8A-4147-A177-3AD203B41FA5}">
                      <a16:colId xmlns:a16="http://schemas.microsoft.com/office/drawing/2014/main" val="478001156"/>
                    </a:ext>
                  </a:extLst>
                </a:gridCol>
                <a:gridCol w="403949">
                  <a:extLst>
                    <a:ext uri="{9D8B030D-6E8A-4147-A177-3AD203B41FA5}">
                      <a16:colId xmlns:a16="http://schemas.microsoft.com/office/drawing/2014/main" val="2663044489"/>
                    </a:ext>
                  </a:extLst>
                </a:gridCol>
                <a:gridCol w="403949">
                  <a:extLst>
                    <a:ext uri="{9D8B030D-6E8A-4147-A177-3AD203B41FA5}">
                      <a16:colId xmlns:a16="http://schemas.microsoft.com/office/drawing/2014/main" val="553619897"/>
                    </a:ext>
                  </a:extLst>
                </a:gridCol>
                <a:gridCol w="656639">
                  <a:extLst>
                    <a:ext uri="{9D8B030D-6E8A-4147-A177-3AD203B41FA5}">
                      <a16:colId xmlns:a16="http://schemas.microsoft.com/office/drawing/2014/main" val="207918919"/>
                    </a:ext>
                  </a:extLst>
                </a:gridCol>
              </a:tblGrid>
              <a:tr h="178444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No ICI Cancellation - Required SNR (dB)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170674"/>
                  </a:ext>
                </a:extLst>
              </a:tr>
              <a:tr h="178444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FOE Error (Hz)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Delta vs 0 Hz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34672"/>
                  </a:ext>
                </a:extLst>
              </a:tr>
              <a:tr h="1784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MCS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350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350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3k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271443"/>
                  </a:ext>
                </a:extLst>
              </a:tr>
              <a:tr h="1784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10.0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840600"/>
                  </a:ext>
                </a:extLst>
              </a:tr>
              <a:tr h="1784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16.9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3.6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927446"/>
                  </a:ext>
                </a:extLst>
              </a:tr>
              <a:tr h="1784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Inf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#VALUE!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484251"/>
                  </a:ext>
                </a:extLst>
              </a:tr>
              <a:tr h="1784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29.0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38.9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Inf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#VALUE!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013015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9A5EBDA-C746-C7C3-4999-056636D773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268724"/>
              </p:ext>
            </p:extLst>
          </p:nvPr>
        </p:nvGraphicFramePr>
        <p:xfrm>
          <a:off x="1040082" y="4838292"/>
          <a:ext cx="5269518" cy="13457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5817">
                  <a:extLst>
                    <a:ext uri="{9D8B030D-6E8A-4147-A177-3AD203B41FA5}">
                      <a16:colId xmlns:a16="http://schemas.microsoft.com/office/drawing/2014/main" val="2113031056"/>
                    </a:ext>
                  </a:extLst>
                </a:gridCol>
                <a:gridCol w="409716">
                  <a:extLst>
                    <a:ext uri="{9D8B030D-6E8A-4147-A177-3AD203B41FA5}">
                      <a16:colId xmlns:a16="http://schemas.microsoft.com/office/drawing/2014/main" val="2676641866"/>
                    </a:ext>
                  </a:extLst>
                </a:gridCol>
                <a:gridCol w="409716">
                  <a:extLst>
                    <a:ext uri="{9D8B030D-6E8A-4147-A177-3AD203B41FA5}">
                      <a16:colId xmlns:a16="http://schemas.microsoft.com/office/drawing/2014/main" val="875356367"/>
                    </a:ext>
                  </a:extLst>
                </a:gridCol>
                <a:gridCol w="409716">
                  <a:extLst>
                    <a:ext uri="{9D8B030D-6E8A-4147-A177-3AD203B41FA5}">
                      <a16:colId xmlns:a16="http://schemas.microsoft.com/office/drawing/2014/main" val="3891517517"/>
                    </a:ext>
                  </a:extLst>
                </a:gridCol>
                <a:gridCol w="409716">
                  <a:extLst>
                    <a:ext uri="{9D8B030D-6E8A-4147-A177-3AD203B41FA5}">
                      <a16:colId xmlns:a16="http://schemas.microsoft.com/office/drawing/2014/main" val="2602709548"/>
                    </a:ext>
                  </a:extLst>
                </a:gridCol>
                <a:gridCol w="409716">
                  <a:extLst>
                    <a:ext uri="{9D8B030D-6E8A-4147-A177-3AD203B41FA5}">
                      <a16:colId xmlns:a16="http://schemas.microsoft.com/office/drawing/2014/main" val="2683386574"/>
                    </a:ext>
                  </a:extLst>
                </a:gridCol>
                <a:gridCol w="409716">
                  <a:extLst>
                    <a:ext uri="{9D8B030D-6E8A-4147-A177-3AD203B41FA5}">
                      <a16:colId xmlns:a16="http://schemas.microsoft.com/office/drawing/2014/main" val="3647291135"/>
                    </a:ext>
                  </a:extLst>
                </a:gridCol>
                <a:gridCol w="409716">
                  <a:extLst>
                    <a:ext uri="{9D8B030D-6E8A-4147-A177-3AD203B41FA5}">
                      <a16:colId xmlns:a16="http://schemas.microsoft.com/office/drawing/2014/main" val="1790093975"/>
                    </a:ext>
                  </a:extLst>
                </a:gridCol>
                <a:gridCol w="409716">
                  <a:extLst>
                    <a:ext uri="{9D8B030D-6E8A-4147-A177-3AD203B41FA5}">
                      <a16:colId xmlns:a16="http://schemas.microsoft.com/office/drawing/2014/main" val="4106574086"/>
                    </a:ext>
                  </a:extLst>
                </a:gridCol>
                <a:gridCol w="409716">
                  <a:extLst>
                    <a:ext uri="{9D8B030D-6E8A-4147-A177-3AD203B41FA5}">
                      <a16:colId xmlns:a16="http://schemas.microsoft.com/office/drawing/2014/main" val="1808616850"/>
                    </a:ext>
                  </a:extLst>
                </a:gridCol>
                <a:gridCol w="409716">
                  <a:extLst>
                    <a:ext uri="{9D8B030D-6E8A-4147-A177-3AD203B41FA5}">
                      <a16:colId xmlns:a16="http://schemas.microsoft.com/office/drawing/2014/main" val="4048899790"/>
                    </a:ext>
                  </a:extLst>
                </a:gridCol>
                <a:gridCol w="616541">
                  <a:extLst>
                    <a:ext uri="{9D8B030D-6E8A-4147-A177-3AD203B41FA5}">
                      <a16:colId xmlns:a16="http://schemas.microsoft.com/office/drawing/2014/main" val="1534576587"/>
                    </a:ext>
                  </a:extLst>
                </a:gridCol>
              </a:tblGrid>
              <a:tr h="191109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With simple ICI Cancellation - Required SNR (dB)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938468"/>
                  </a:ext>
                </a:extLst>
              </a:tr>
              <a:tr h="191109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FOE Error (Hz)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Delta vs 0 Hz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2544"/>
                  </a:ext>
                </a:extLst>
              </a:tr>
              <a:tr h="1911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MCS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350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350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1k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756975"/>
                  </a:ext>
                </a:extLst>
              </a:tr>
              <a:tr h="1990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67031"/>
                  </a:ext>
                </a:extLst>
              </a:tr>
              <a:tr h="1911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649229"/>
                  </a:ext>
                </a:extLst>
              </a:tr>
              <a:tr h="1911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Inf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#VALUE!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759777"/>
                  </a:ext>
                </a:extLst>
              </a:tr>
              <a:tr h="1911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31.0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Inf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#VALUE!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5679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592611B-8E54-202C-EAAE-C6BF7D0B896F}"/>
              </a:ext>
            </a:extLst>
          </p:cNvPr>
          <p:cNvSpPr txBox="1"/>
          <p:nvPr/>
        </p:nvSpPr>
        <p:spPr>
          <a:xfrm>
            <a:off x="315335" y="2176768"/>
            <a:ext cx="75273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following table shows sensitivity requirements of MCS-4/7/9/11 @10% PER when UL TB OFDMA transmission using </a:t>
            </a:r>
            <a:r>
              <a:rPr lang="en-US" dirty="0" err="1"/>
              <a:t>dRU</a:t>
            </a:r>
            <a:r>
              <a:rPr lang="en-US" dirty="0"/>
              <a:t> with different CFO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4 UL TB users, each with dRU242 on BW80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D-NLOS, LDPC, channel estimation with smoothing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1T2R, assume ideal FOE for ICI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F0E74A-35BF-4578-7A54-B355DBB19181}"/>
              </a:ext>
            </a:extLst>
          </p:cNvPr>
          <p:cNvSpPr txBox="1"/>
          <p:nvPr/>
        </p:nvSpPr>
        <p:spPr>
          <a:xfrm>
            <a:off x="308985" y="1017824"/>
            <a:ext cx="883081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Impact of CFO becomes concerns for </a:t>
            </a:r>
            <a:r>
              <a:rPr lang="en-US" dirty="0" err="1"/>
              <a:t>dRU</a:t>
            </a:r>
            <a:r>
              <a:rPr lang="en-US" dirty="0"/>
              <a:t> due to the ICI introduced from neighbor users’ tones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Our studies show that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Less impact for low to medium MCS (e.g. MCS0~7) even for up to 1KHz CFO (assume after pre-correction for UL TB OFDMA)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Higher MCS (&gt;=9) become more sensitive to CFO&gt;500Hz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Simple ICI cancellation can improve the performance for medium to higher MCS (e.g. &gt;= MCS7) with larger CFO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Better </a:t>
            </a:r>
            <a:r>
              <a:rPr lang="en-US" dirty="0" err="1"/>
              <a:t>dRU</a:t>
            </a:r>
            <a:r>
              <a:rPr lang="en-US" dirty="0"/>
              <a:t> tone distribution pattern makes ICI canceller implementation simpler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A2303D-BDFB-EE7D-FE8E-B7DB8A126FB4}"/>
              </a:ext>
            </a:extLst>
          </p:cNvPr>
          <p:cNvSpPr txBox="1"/>
          <p:nvPr/>
        </p:nvSpPr>
        <p:spPr>
          <a:xfrm>
            <a:off x="6553200" y="5177969"/>
            <a:ext cx="243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dRU</a:t>
            </a:r>
            <a:r>
              <a:rPr lang="en-US" dirty="0"/>
              <a:t> still benefits from the power boost gains even though with some ICI loss (e.g. 5.1dB power gain vs 1.4dB ICI loss after cancellation for this example)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50CAE3-03C8-063D-96FF-BF0A1F084552}"/>
              </a:ext>
            </a:extLst>
          </p:cNvPr>
          <p:cNvSpPr/>
          <p:nvPr/>
        </p:nvSpPr>
        <p:spPr bwMode="auto">
          <a:xfrm>
            <a:off x="5784202" y="4048680"/>
            <a:ext cx="311798" cy="142320"/>
          </a:xfrm>
          <a:prstGeom prst="rect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9E67083-2B79-F98E-3235-6210B341FCAC}"/>
              </a:ext>
            </a:extLst>
          </p:cNvPr>
          <p:cNvSpPr/>
          <p:nvPr/>
        </p:nvSpPr>
        <p:spPr bwMode="auto">
          <a:xfrm>
            <a:off x="5867400" y="5638800"/>
            <a:ext cx="311798" cy="142320"/>
          </a:xfrm>
          <a:prstGeom prst="rect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7A5A846-11AB-160C-1508-FD32C2077E5E}"/>
              </a:ext>
            </a:extLst>
          </p:cNvPr>
          <p:cNvCxnSpPr>
            <a:cxnSpLocks/>
          </p:cNvCxnSpPr>
          <p:nvPr/>
        </p:nvCxnSpPr>
        <p:spPr bwMode="auto">
          <a:xfrm>
            <a:off x="6179198" y="4119840"/>
            <a:ext cx="526402" cy="10972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01CE37B-A514-393F-D4B9-3E86FEC125B1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9198" y="5452861"/>
            <a:ext cx="526402" cy="2582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200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share our thoughts on </a:t>
            </a:r>
            <a:r>
              <a:rPr lang="en-US" dirty="0" err="1"/>
              <a:t>dRU</a:t>
            </a:r>
            <a:r>
              <a:rPr lang="en-US" dirty="0"/>
              <a:t> tone plan design which includes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 design criteria, methodology and design target</a:t>
            </a:r>
          </a:p>
          <a:p>
            <a:pPr lvl="1"/>
            <a:r>
              <a:rPr lang="en-US" dirty="0"/>
              <a:t>Several different approaches for </a:t>
            </a:r>
            <a:r>
              <a:rPr lang="en-US" dirty="0" err="1"/>
              <a:t>dRU</a:t>
            </a:r>
            <a:r>
              <a:rPr lang="en-US" dirty="0"/>
              <a:t> tone plan design</a:t>
            </a:r>
          </a:p>
          <a:p>
            <a:pPr marL="400050"/>
            <a:r>
              <a:rPr lang="en-US" dirty="0"/>
              <a:t>Our studies show that </a:t>
            </a:r>
            <a:r>
              <a:rPr lang="en-US" b="1" dirty="0"/>
              <a:t>26-tone RU based </a:t>
            </a:r>
            <a:r>
              <a:rPr lang="en-US" b="1" dirty="0" err="1"/>
              <a:t>dRU</a:t>
            </a:r>
            <a:r>
              <a:rPr lang="en-US" b="1" dirty="0"/>
              <a:t> tone plan </a:t>
            </a:r>
            <a:r>
              <a:rPr lang="en-US" dirty="0"/>
              <a:t>would be the best choice</a:t>
            </a:r>
          </a:p>
          <a:p>
            <a:pPr marL="800100" lvl="1"/>
            <a:r>
              <a:rPr lang="en-US" dirty="0"/>
              <a:t>Meets all the design target and achieve optimal power boost gain</a:t>
            </a:r>
          </a:p>
          <a:p>
            <a:pPr marL="800100" lvl="1"/>
            <a:r>
              <a:rPr lang="en-US" dirty="0"/>
              <a:t>Preserve hierarchical structure as </a:t>
            </a:r>
            <a:r>
              <a:rPr lang="en-US" dirty="0" err="1"/>
              <a:t>rRU</a:t>
            </a:r>
            <a:endParaRPr lang="en-US" dirty="0"/>
          </a:p>
          <a:p>
            <a:pPr marL="800100" lvl="1"/>
            <a:r>
              <a:rPr lang="en-US" dirty="0"/>
              <a:t>Better tone distribution pattern with either uniformly or near-uniformly distributed</a:t>
            </a:r>
          </a:p>
          <a:p>
            <a:pPr marL="800100" lvl="1"/>
            <a:r>
              <a:rPr lang="en-US" dirty="0"/>
              <a:t>Easier for channel smoothing and simpler for scheduling/signaling</a:t>
            </a:r>
          </a:p>
          <a:p>
            <a:pPr marL="40005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Dec. 2022</a:t>
            </a:r>
          </a:p>
        </p:txBody>
      </p:sp>
    </p:spTree>
    <p:extLst>
      <p:ext uri="{BB962C8B-B14F-4D97-AF65-F5344CB8AC3E}">
        <p14:creationId xmlns:p14="http://schemas.microsoft.com/office/powerpoint/2010/main" val="1638518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#1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447800"/>
            <a:ext cx="7772400" cy="449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kern="0" dirty="0"/>
              <a:t>Do you support that </a:t>
            </a:r>
            <a:r>
              <a:rPr lang="en-US" sz="2000" b="0" kern="0" dirty="0" err="1"/>
              <a:t>dRUs</a:t>
            </a:r>
            <a:r>
              <a:rPr lang="en-US" sz="2000" b="0" kern="0" dirty="0"/>
              <a:t> tone plan design scheme for 11bn is 26-tone RU based </a:t>
            </a:r>
            <a:r>
              <a:rPr lang="en-US" sz="2000" b="0" kern="0" dirty="0" err="1"/>
              <a:t>dRU</a:t>
            </a:r>
            <a:r>
              <a:rPr lang="en-US" sz="2000" b="0" kern="0" dirty="0"/>
              <a:t> method (using 26-tone </a:t>
            </a:r>
            <a:r>
              <a:rPr lang="en-US" sz="2000" b="0" kern="0" dirty="0" err="1"/>
              <a:t>dRUs</a:t>
            </a:r>
            <a:r>
              <a:rPr lang="en-US" sz="2000" b="0" kern="0" dirty="0"/>
              <a:t> as basic building blocks)?</a:t>
            </a:r>
          </a:p>
          <a:p>
            <a:pPr marL="457200" lvl="1" indent="0"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9907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Reference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447800"/>
            <a:ext cx="7772400" cy="449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FontTx/>
              <a:buNone/>
            </a:pPr>
            <a:r>
              <a:rPr lang="en-US" kern="0" dirty="0"/>
              <a:t>[1]. 11-23-2020-00-00bn-high-level-perspective-on-distributed-tone-ru-for-11bn</a:t>
            </a:r>
          </a:p>
        </p:txBody>
      </p:sp>
    </p:spTree>
    <p:extLst>
      <p:ext uri="{BB962C8B-B14F-4D97-AF65-F5344CB8AC3E}">
        <p14:creationId xmlns:p14="http://schemas.microsoft.com/office/powerpoint/2010/main" val="69003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62756" y="2819400"/>
            <a:ext cx="8218488" cy="68580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Appendix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2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Option-1: Global </a:t>
            </a:r>
            <a:r>
              <a:rPr lang="en-US" altLang="zh-TW" sz="2400" dirty="0" err="1">
                <a:solidFill>
                  <a:schemeClr val="tx1"/>
                </a:solidFill>
              </a:rPr>
              <a:t>Dtm</a:t>
            </a:r>
            <a:r>
              <a:rPr lang="en-US" altLang="zh-TW" sz="2400" dirty="0">
                <a:solidFill>
                  <a:schemeClr val="tx1"/>
                </a:solidFill>
              </a:rPr>
              <a:t> Method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058DF39-B9EF-250D-1C34-5F9052650BD2}"/>
              </a:ext>
            </a:extLst>
          </p:cNvPr>
          <p:cNvGrpSpPr/>
          <p:nvPr/>
        </p:nvGrpSpPr>
        <p:grpSpPr>
          <a:xfrm>
            <a:off x="1452413" y="2126305"/>
            <a:ext cx="517167" cy="3026930"/>
            <a:chOff x="1475656" y="2607139"/>
            <a:chExt cx="504056" cy="302693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A608C36D-4A83-F71C-FCEA-9BEFAE8874C0}"/>
                </a:ext>
              </a:extLst>
            </p:cNvPr>
            <p:cNvSpPr/>
            <p:nvPr/>
          </p:nvSpPr>
          <p:spPr bwMode="auto">
            <a:xfrm>
              <a:off x="1475656" y="5237195"/>
              <a:ext cx="504056" cy="39687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RU 1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00A9E428-0A6E-DA2A-8B66-47B204845D9D}"/>
                </a:ext>
              </a:extLst>
            </p:cNvPr>
            <p:cNvSpPr/>
            <p:nvPr/>
          </p:nvSpPr>
          <p:spPr bwMode="auto">
            <a:xfrm>
              <a:off x="1475656" y="4666571"/>
              <a:ext cx="504056" cy="59913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RU 2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999EE9D7-33D5-EDE5-4C5C-4D41BF7C5E06}"/>
                </a:ext>
              </a:extLst>
            </p:cNvPr>
            <p:cNvSpPr/>
            <p:nvPr/>
          </p:nvSpPr>
          <p:spPr bwMode="auto">
            <a:xfrm>
              <a:off x="1475656" y="2607139"/>
              <a:ext cx="504056" cy="302433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7A84A091-79E4-E737-F42B-DBEED3FA5DA1}"/>
              </a:ext>
            </a:extLst>
          </p:cNvPr>
          <p:cNvGrpSpPr/>
          <p:nvPr/>
        </p:nvGrpSpPr>
        <p:grpSpPr>
          <a:xfrm>
            <a:off x="7376385" y="2377279"/>
            <a:ext cx="542694" cy="3025626"/>
            <a:chOff x="4226964" y="2851646"/>
            <a:chExt cx="680062" cy="3025626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AB838F11-07C3-4B16-3D41-D7DAF9CBCA46}"/>
                </a:ext>
              </a:extLst>
            </p:cNvPr>
            <p:cNvSpPr/>
            <p:nvPr/>
          </p:nvSpPr>
          <p:spPr bwMode="auto">
            <a:xfrm>
              <a:off x="4247963" y="5831552"/>
              <a:ext cx="648073" cy="457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C5DBFABB-20CC-DE60-CBAB-E5C9066BBC55}"/>
                </a:ext>
              </a:extLst>
            </p:cNvPr>
            <p:cNvSpPr/>
            <p:nvPr/>
          </p:nvSpPr>
          <p:spPr bwMode="auto">
            <a:xfrm>
              <a:off x="4250331" y="2852936"/>
              <a:ext cx="648073" cy="302433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0C271AD-AB64-DBCF-AC08-53468F2F09C6}"/>
                </a:ext>
              </a:extLst>
            </p:cNvPr>
            <p:cNvSpPr/>
            <p:nvPr/>
          </p:nvSpPr>
          <p:spPr bwMode="auto">
            <a:xfrm>
              <a:off x="4247962" y="5445224"/>
              <a:ext cx="648073" cy="457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8F3804BE-85A0-3CAF-A3C0-7F550ACA4747}"/>
                </a:ext>
              </a:extLst>
            </p:cNvPr>
            <p:cNvSpPr/>
            <p:nvPr/>
          </p:nvSpPr>
          <p:spPr bwMode="auto">
            <a:xfrm>
              <a:off x="4247964" y="5042893"/>
              <a:ext cx="648073" cy="457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962EF476-3419-3FD5-5EBE-D8308164EC02}"/>
                </a:ext>
              </a:extLst>
            </p:cNvPr>
            <p:cNvSpPr/>
            <p:nvPr/>
          </p:nvSpPr>
          <p:spPr bwMode="auto">
            <a:xfrm>
              <a:off x="4247963" y="4656565"/>
              <a:ext cx="648073" cy="457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A5BDCB22-03D2-2A09-63E7-260714620F16}"/>
                </a:ext>
              </a:extLst>
            </p:cNvPr>
            <p:cNvSpPr/>
            <p:nvPr/>
          </p:nvSpPr>
          <p:spPr bwMode="auto">
            <a:xfrm>
              <a:off x="4247964" y="4262505"/>
              <a:ext cx="648073" cy="457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FD2EDAE0-E89B-35EA-F7D9-1CC0F6A247B5}"/>
                </a:ext>
              </a:extLst>
            </p:cNvPr>
            <p:cNvSpPr/>
            <p:nvPr/>
          </p:nvSpPr>
          <p:spPr bwMode="auto">
            <a:xfrm>
              <a:off x="4247963" y="3876177"/>
              <a:ext cx="648073" cy="457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69D67B54-8E40-FD9B-8773-24F670E86DF4}"/>
                </a:ext>
              </a:extLst>
            </p:cNvPr>
            <p:cNvSpPr/>
            <p:nvPr/>
          </p:nvSpPr>
          <p:spPr bwMode="auto">
            <a:xfrm>
              <a:off x="4227141" y="3424133"/>
              <a:ext cx="648073" cy="457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AF1A7C53-3FF7-EDD1-F2EE-78593268A399}"/>
                </a:ext>
              </a:extLst>
            </p:cNvPr>
            <p:cNvSpPr/>
            <p:nvPr/>
          </p:nvSpPr>
          <p:spPr bwMode="auto">
            <a:xfrm>
              <a:off x="4227140" y="3037805"/>
              <a:ext cx="648073" cy="457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950AE1EF-5E76-0D95-8748-905EAECD45DE}"/>
                </a:ext>
              </a:extLst>
            </p:cNvPr>
            <p:cNvGrpSpPr/>
            <p:nvPr/>
          </p:nvGrpSpPr>
          <p:grpSpPr>
            <a:xfrm>
              <a:off x="4236134" y="5244829"/>
              <a:ext cx="648249" cy="454908"/>
              <a:chOff x="4247961" y="5313782"/>
              <a:chExt cx="648249" cy="454908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E9D5B99E-2525-42CC-A679-5CABCE0A984C}"/>
                  </a:ext>
                </a:extLst>
              </p:cNvPr>
              <p:cNvSpPr/>
              <p:nvPr/>
            </p:nvSpPr>
            <p:spPr bwMode="auto">
              <a:xfrm flipV="1">
                <a:off x="4247961" y="5722971"/>
                <a:ext cx="648073" cy="45719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83D5D444-088E-622E-5AE0-E3EC241DDD0F}"/>
                  </a:ext>
                </a:extLst>
              </p:cNvPr>
              <p:cNvSpPr/>
              <p:nvPr/>
            </p:nvSpPr>
            <p:spPr bwMode="auto">
              <a:xfrm flipV="1">
                <a:off x="4248137" y="5313782"/>
                <a:ext cx="648073" cy="45719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EC12782F-7D4B-DB56-93AC-50C0F4399CD0}"/>
                </a:ext>
              </a:extLst>
            </p:cNvPr>
            <p:cNvGrpSpPr/>
            <p:nvPr/>
          </p:nvGrpSpPr>
          <p:grpSpPr>
            <a:xfrm>
              <a:off x="4239165" y="2851646"/>
              <a:ext cx="648249" cy="454908"/>
              <a:chOff x="4247961" y="5313782"/>
              <a:chExt cx="648249" cy="454908"/>
            </a:xfrm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DD94D931-C819-E46D-E749-61397E033936}"/>
                  </a:ext>
                </a:extLst>
              </p:cNvPr>
              <p:cNvSpPr/>
              <p:nvPr/>
            </p:nvSpPr>
            <p:spPr bwMode="auto">
              <a:xfrm flipV="1">
                <a:off x="4247961" y="5722971"/>
                <a:ext cx="648073" cy="45719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74BAF918-0414-C8A7-69FB-7819C22930C3}"/>
                  </a:ext>
                </a:extLst>
              </p:cNvPr>
              <p:cNvSpPr/>
              <p:nvPr/>
            </p:nvSpPr>
            <p:spPr bwMode="auto">
              <a:xfrm flipV="1">
                <a:off x="4248137" y="5313782"/>
                <a:ext cx="648073" cy="45719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7AD712BC-FAEB-579E-4B4D-F85FC9D7CBC4}"/>
                </a:ext>
              </a:extLst>
            </p:cNvPr>
            <p:cNvGrpSpPr/>
            <p:nvPr/>
          </p:nvGrpSpPr>
          <p:grpSpPr>
            <a:xfrm>
              <a:off x="4226964" y="3661642"/>
              <a:ext cx="648249" cy="454908"/>
              <a:chOff x="4247961" y="5313782"/>
              <a:chExt cx="648249" cy="454908"/>
            </a:xfrm>
          </p:grpSpPr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509B27D3-590D-58F6-EF2B-14C02F0835A4}"/>
                  </a:ext>
                </a:extLst>
              </p:cNvPr>
              <p:cNvSpPr/>
              <p:nvPr/>
            </p:nvSpPr>
            <p:spPr bwMode="auto">
              <a:xfrm flipV="1">
                <a:off x="4247961" y="5722971"/>
                <a:ext cx="648073" cy="45719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512C63DC-A7FB-0B37-4155-BD865FFE45C3}"/>
                  </a:ext>
                </a:extLst>
              </p:cNvPr>
              <p:cNvSpPr/>
              <p:nvPr/>
            </p:nvSpPr>
            <p:spPr bwMode="auto">
              <a:xfrm flipV="1">
                <a:off x="4248137" y="5313782"/>
                <a:ext cx="648073" cy="45719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81FC104C-3496-8FDE-61F8-9B7AA0D21457}"/>
                </a:ext>
              </a:extLst>
            </p:cNvPr>
            <p:cNvGrpSpPr/>
            <p:nvPr/>
          </p:nvGrpSpPr>
          <p:grpSpPr>
            <a:xfrm>
              <a:off x="4258777" y="4456170"/>
              <a:ext cx="648249" cy="454908"/>
              <a:chOff x="4247961" y="5313782"/>
              <a:chExt cx="648249" cy="454908"/>
            </a:xfrm>
          </p:grpSpPr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1DF99AC4-F8F8-FE94-9460-61DA9AFA37BC}"/>
                  </a:ext>
                </a:extLst>
              </p:cNvPr>
              <p:cNvSpPr/>
              <p:nvPr/>
            </p:nvSpPr>
            <p:spPr bwMode="auto">
              <a:xfrm flipV="1">
                <a:off x="4247961" y="5722971"/>
                <a:ext cx="648073" cy="45719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6756CB41-3EC1-94DF-AFD0-F9180938E195}"/>
                  </a:ext>
                </a:extLst>
              </p:cNvPr>
              <p:cNvSpPr/>
              <p:nvPr/>
            </p:nvSpPr>
            <p:spPr bwMode="auto">
              <a:xfrm flipV="1">
                <a:off x="4248137" y="5313782"/>
                <a:ext cx="648073" cy="45719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86" name="Arrow: Right 34">
            <a:extLst>
              <a:ext uri="{FF2B5EF4-FFF2-40B4-BE49-F238E27FC236}">
                <a16:creationId xmlns:a16="http://schemas.microsoft.com/office/drawing/2014/main" id="{C89053CC-179E-FBFD-2C15-1C865962E571}"/>
              </a:ext>
            </a:extLst>
          </p:cNvPr>
          <p:cNvSpPr/>
          <p:nvPr/>
        </p:nvSpPr>
        <p:spPr bwMode="auto">
          <a:xfrm>
            <a:off x="2111476" y="3390052"/>
            <a:ext cx="671895" cy="376055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Arrow: Right 35">
            <a:extLst>
              <a:ext uri="{FF2B5EF4-FFF2-40B4-BE49-F238E27FC236}">
                <a16:creationId xmlns:a16="http://schemas.microsoft.com/office/drawing/2014/main" id="{54D9B5F8-D74C-B097-6603-94CE5D0EDD16}"/>
              </a:ext>
            </a:extLst>
          </p:cNvPr>
          <p:cNvSpPr/>
          <p:nvPr/>
        </p:nvSpPr>
        <p:spPr bwMode="auto">
          <a:xfrm>
            <a:off x="6614385" y="3405267"/>
            <a:ext cx="629182" cy="312823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B68E4FA-A6D9-F4B5-A136-DA4D55B8190C}"/>
              </a:ext>
            </a:extLst>
          </p:cNvPr>
          <p:cNvSpPr txBox="1"/>
          <p:nvPr/>
        </p:nvSpPr>
        <p:spPr>
          <a:xfrm>
            <a:off x="6716579" y="1975690"/>
            <a:ext cx="21433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Resulted Distributed RU tones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E16D85D-A21B-F274-FD49-DF0B1A19A7E5}"/>
              </a:ext>
            </a:extLst>
          </p:cNvPr>
          <p:cNvSpPr txBox="1"/>
          <p:nvPr/>
        </p:nvSpPr>
        <p:spPr>
          <a:xfrm>
            <a:off x="5098004" y="3232994"/>
            <a:ext cx="1418476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Large-Size Distributed Tone Distributor</a:t>
            </a:r>
          </a:p>
        </p:txBody>
      </p:sp>
      <p:sp>
        <p:nvSpPr>
          <p:cNvPr id="90" name="Left Brace 89">
            <a:extLst>
              <a:ext uri="{FF2B5EF4-FFF2-40B4-BE49-F238E27FC236}">
                <a16:creationId xmlns:a16="http://schemas.microsoft.com/office/drawing/2014/main" id="{52E859AE-C87F-C358-4CAC-7D855A71E7CB}"/>
              </a:ext>
            </a:extLst>
          </p:cNvPr>
          <p:cNvSpPr/>
          <p:nvPr/>
        </p:nvSpPr>
        <p:spPr>
          <a:xfrm>
            <a:off x="1157431" y="2145068"/>
            <a:ext cx="226206" cy="2978617"/>
          </a:xfrm>
          <a:prstGeom prst="leftBrace">
            <a:avLst/>
          </a:prstGeom>
          <a:ln w="9525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ight Brace 90">
            <a:extLst>
              <a:ext uri="{FF2B5EF4-FFF2-40B4-BE49-F238E27FC236}">
                <a16:creationId xmlns:a16="http://schemas.microsoft.com/office/drawing/2014/main" id="{472EB2E9-26F8-7F3A-B15E-E0EC82770E14}"/>
              </a:ext>
            </a:extLst>
          </p:cNvPr>
          <p:cNvSpPr/>
          <p:nvPr/>
        </p:nvSpPr>
        <p:spPr>
          <a:xfrm>
            <a:off x="7996210" y="2377279"/>
            <a:ext cx="145940" cy="3044624"/>
          </a:xfrm>
          <a:prstGeom prst="rightBrace">
            <a:avLst/>
          </a:prstGeom>
          <a:ln w="9525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ight Brace 91">
            <a:extLst>
              <a:ext uri="{FF2B5EF4-FFF2-40B4-BE49-F238E27FC236}">
                <a16:creationId xmlns:a16="http://schemas.microsoft.com/office/drawing/2014/main" id="{E229843D-BD0D-161F-A7F8-30D576CD9F5C}"/>
              </a:ext>
            </a:extLst>
          </p:cNvPr>
          <p:cNvSpPr/>
          <p:nvPr/>
        </p:nvSpPr>
        <p:spPr>
          <a:xfrm>
            <a:off x="2123677" y="4784875"/>
            <a:ext cx="119146" cy="365766"/>
          </a:xfrm>
          <a:prstGeom prst="rightBrace">
            <a:avLst/>
          </a:prstGeom>
          <a:ln w="9525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FE7A076-5A8B-4CCA-A588-BCCBB4AE440F}"/>
              </a:ext>
            </a:extLst>
          </p:cNvPr>
          <p:cNvSpPr txBox="1"/>
          <p:nvPr/>
        </p:nvSpPr>
        <p:spPr>
          <a:xfrm>
            <a:off x="2265338" y="4801311"/>
            <a:ext cx="996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26-tone RU</a:t>
            </a:r>
          </a:p>
        </p:txBody>
      </p:sp>
      <p:sp>
        <p:nvSpPr>
          <p:cNvPr id="94" name="Right Brace 93">
            <a:extLst>
              <a:ext uri="{FF2B5EF4-FFF2-40B4-BE49-F238E27FC236}">
                <a16:creationId xmlns:a16="http://schemas.microsoft.com/office/drawing/2014/main" id="{DBA9D715-8760-D485-C31A-BD770E14189A}"/>
              </a:ext>
            </a:extLst>
          </p:cNvPr>
          <p:cNvSpPr/>
          <p:nvPr/>
        </p:nvSpPr>
        <p:spPr>
          <a:xfrm>
            <a:off x="2100487" y="4180389"/>
            <a:ext cx="131553" cy="555970"/>
          </a:xfrm>
          <a:prstGeom prst="rightBrace">
            <a:avLst/>
          </a:prstGeom>
          <a:ln w="9525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CC1F6DF-97F4-3C87-B498-D42CE9679F11}"/>
              </a:ext>
            </a:extLst>
          </p:cNvPr>
          <p:cNvSpPr txBox="1"/>
          <p:nvPr/>
        </p:nvSpPr>
        <p:spPr>
          <a:xfrm>
            <a:off x="2246046" y="4273708"/>
            <a:ext cx="996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52-tone RU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63EEFE37-14E5-D5F5-B670-31249D3FEE66}"/>
              </a:ext>
            </a:extLst>
          </p:cNvPr>
          <p:cNvSpPr txBox="1"/>
          <p:nvPr/>
        </p:nvSpPr>
        <p:spPr>
          <a:xfrm>
            <a:off x="2797905" y="3204336"/>
            <a:ext cx="133146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Local Tone Mapper on Small-size RUs</a:t>
            </a:r>
          </a:p>
        </p:txBody>
      </p:sp>
      <p:sp>
        <p:nvSpPr>
          <p:cNvPr id="97" name="Arrow: Right 35">
            <a:extLst>
              <a:ext uri="{FF2B5EF4-FFF2-40B4-BE49-F238E27FC236}">
                <a16:creationId xmlns:a16="http://schemas.microsoft.com/office/drawing/2014/main" id="{0E7FCFEB-0EC1-E6F7-108E-AE2EB3758C0D}"/>
              </a:ext>
            </a:extLst>
          </p:cNvPr>
          <p:cNvSpPr/>
          <p:nvPr/>
        </p:nvSpPr>
        <p:spPr bwMode="auto">
          <a:xfrm>
            <a:off x="4311246" y="3422219"/>
            <a:ext cx="649205" cy="30608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56D0CC4-BDEE-E780-A339-D9C3F4DD7D49}"/>
              </a:ext>
            </a:extLst>
          </p:cNvPr>
          <p:cNvSpPr txBox="1"/>
          <p:nvPr/>
        </p:nvSpPr>
        <p:spPr>
          <a:xfrm>
            <a:off x="3203470" y="2863662"/>
            <a:ext cx="6704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sz="1050" dirty="0"/>
              <a:t>TM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9382F39-F831-F1E6-B4DD-3D1B489A80BE}"/>
              </a:ext>
            </a:extLst>
          </p:cNvPr>
          <p:cNvSpPr txBox="1"/>
          <p:nvPr/>
        </p:nvSpPr>
        <p:spPr>
          <a:xfrm>
            <a:off x="5568126" y="2958970"/>
            <a:ext cx="627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sz="1000" dirty="0"/>
              <a:t>TD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AFF5510-8E53-1A8D-A33F-EDEFE47630A2}"/>
              </a:ext>
            </a:extLst>
          </p:cNvPr>
          <p:cNvSpPr txBox="1"/>
          <p:nvPr/>
        </p:nvSpPr>
        <p:spPr>
          <a:xfrm>
            <a:off x="2870900" y="3850667"/>
            <a:ext cx="1345240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may be by-passed</a:t>
            </a:r>
          </a:p>
        </p:txBody>
      </p:sp>
      <p:sp>
        <p:nvSpPr>
          <p:cNvPr id="101" name="Content Placeholder 2">
            <a:extLst>
              <a:ext uri="{FF2B5EF4-FFF2-40B4-BE49-F238E27FC236}">
                <a16:creationId xmlns:a16="http://schemas.microsoft.com/office/drawing/2014/main" id="{176AA108-76CD-25D0-15FE-791C6AA85A86}"/>
              </a:ext>
            </a:extLst>
          </p:cNvPr>
          <p:cNvSpPr txBox="1">
            <a:spLocks/>
          </p:cNvSpPr>
          <p:nvPr/>
        </p:nvSpPr>
        <p:spPr bwMode="auto">
          <a:xfrm>
            <a:off x="407563" y="1184245"/>
            <a:ext cx="6792969" cy="864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/>
              <a:t>Global </a:t>
            </a:r>
            <a:r>
              <a:rPr lang="en-US" sz="1400" kern="0" dirty="0" err="1"/>
              <a:t>Dtm</a:t>
            </a:r>
            <a:r>
              <a:rPr lang="en-US" sz="1400" kern="0" dirty="0"/>
              <a:t> like tone mapping over entire distribution BW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/>
              <a:t>Simple equation based </a:t>
            </a:r>
            <a:r>
              <a:rPr lang="en-US" sz="1400" kern="0" dirty="0" err="1"/>
              <a:t>dRU</a:t>
            </a:r>
            <a:r>
              <a:rPr lang="en-US" sz="1400" kern="0" dirty="0"/>
              <a:t> tone generation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/>
              <a:t>Parameter </a:t>
            </a:r>
            <a:r>
              <a:rPr lang="en-US" sz="1400" kern="0" dirty="0" err="1"/>
              <a:t>Dtd</a:t>
            </a:r>
            <a:r>
              <a:rPr lang="en-US" sz="1400" kern="0" dirty="0"/>
              <a:t> depends on </a:t>
            </a:r>
            <a:r>
              <a:rPr lang="en-US" sz="1400" kern="0" dirty="0" err="1"/>
              <a:t>dRU</a:t>
            </a:r>
            <a:r>
              <a:rPr lang="en-US" sz="1400" kern="0" dirty="0"/>
              <a:t> size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pic>
        <p:nvPicPr>
          <p:cNvPr id="102" name="Picture 2">
            <a:extLst>
              <a:ext uri="{FF2B5EF4-FFF2-40B4-BE49-F238E27FC236}">
                <a16:creationId xmlns:a16="http://schemas.microsoft.com/office/drawing/2014/main" id="{A01CA45D-F637-495F-24CA-28F66ABA8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5749" y="4412207"/>
            <a:ext cx="2209800" cy="47005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570CC23A-B58B-12E6-58B9-8A4C9F1FA1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57190" y="5129001"/>
            <a:ext cx="1232258" cy="301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C0D3D836-4705-12EB-05E4-C38CF9AF36B4}"/>
                  </a:ext>
                </a:extLst>
              </p:cNvPr>
              <p:cNvSpPr txBox="1"/>
              <p:nvPr/>
            </p:nvSpPr>
            <p:spPr>
              <a:xfrm>
                <a:off x="4037082" y="5627756"/>
                <a:ext cx="4603460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</m:sSub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=242, 484, 996 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𝑑𝑖𝑠𝑡𝑟𝑖𝑏𝑢𝑡𝑖𝑜𝑛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𝐵𝑊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, 40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, 80</m:t>
                      </m:r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C0D3D836-4705-12EB-05E4-C38CF9AF36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7082" y="5627756"/>
                <a:ext cx="4603460" cy="153888"/>
              </a:xfrm>
              <a:prstGeom prst="rect">
                <a:avLst/>
              </a:prstGeom>
              <a:blipFill>
                <a:blip r:embed="rId5"/>
                <a:stretch>
                  <a:fillRect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5">
            <a:extLst>
              <a:ext uri="{FF2B5EF4-FFF2-40B4-BE49-F238E27FC236}">
                <a16:creationId xmlns:a16="http://schemas.microsoft.com/office/drawing/2014/main" id="{6D6054DB-84F5-B62F-79A5-319777F57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35749" y="5944921"/>
            <a:ext cx="1264500" cy="3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810DE94-453C-385C-94E0-105291BD1328}"/>
              </a:ext>
            </a:extLst>
          </p:cNvPr>
          <p:cNvSpPr txBox="1"/>
          <p:nvPr/>
        </p:nvSpPr>
        <p:spPr>
          <a:xfrm>
            <a:off x="897911" y="5606001"/>
            <a:ext cx="3426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Parameter </a:t>
            </a:r>
            <a:r>
              <a:rPr lang="en-US" sz="900" dirty="0" err="1"/>
              <a:t>Dtd</a:t>
            </a:r>
            <a:r>
              <a:rPr lang="en-US" sz="900" dirty="0"/>
              <a:t> determines the distance between </a:t>
            </a:r>
            <a:r>
              <a:rPr lang="en-US" sz="900" dirty="0" err="1"/>
              <a:t>dRU</a:t>
            </a:r>
            <a:r>
              <a:rPr lang="en-US" sz="900" dirty="0"/>
              <a:t> tones and </a:t>
            </a:r>
            <a:r>
              <a:rPr lang="en-US" sz="900" dirty="0" err="1"/>
              <a:t>dRU</a:t>
            </a:r>
            <a:r>
              <a:rPr lang="en-US" sz="900" dirty="0"/>
              <a:t> tone distribution pattern.  </a:t>
            </a:r>
            <a:r>
              <a:rPr lang="en-US" sz="900" dirty="0" err="1"/>
              <a:t>Dtd</a:t>
            </a:r>
            <a:r>
              <a:rPr lang="en-US" sz="900" dirty="0"/>
              <a:t> can be any integer number but should be chosen to achieve optimal power boost gains.  E.g. </a:t>
            </a:r>
            <a:r>
              <a:rPr lang="en-US" sz="900" dirty="0" err="1"/>
              <a:t>Dtd</a:t>
            </a:r>
            <a:r>
              <a:rPr lang="en-US" sz="900" dirty="0"/>
              <a:t> could be 8/9/or 13 for </a:t>
            </a:r>
            <a:r>
              <a:rPr lang="en-US" sz="900" dirty="0" err="1"/>
              <a:t>dRU</a:t>
            </a:r>
            <a:r>
              <a:rPr lang="en-US" sz="900" dirty="0"/>
              <a:t> on BW20 or 13/16 </a:t>
            </a:r>
            <a:r>
              <a:rPr lang="en-US" sz="900" dirty="0" err="1"/>
              <a:t>etc</a:t>
            </a:r>
            <a:r>
              <a:rPr lang="en-US" sz="900" dirty="0"/>
              <a:t> for </a:t>
            </a:r>
            <a:r>
              <a:rPr lang="en-US" sz="900" dirty="0" err="1"/>
              <a:t>dRU</a:t>
            </a:r>
            <a:r>
              <a:rPr lang="en-US" sz="900" dirty="0"/>
              <a:t> on BW40/80 </a:t>
            </a:r>
            <a:r>
              <a:rPr lang="en-US" sz="900" dirty="0" err="1"/>
              <a:t>etc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016369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Option-1: Global </a:t>
            </a:r>
            <a:r>
              <a:rPr lang="en-US" sz="2400" dirty="0" err="1">
                <a:solidFill>
                  <a:schemeClr val="tx1"/>
                </a:solidFill>
              </a:rPr>
              <a:t>Dtm</a:t>
            </a:r>
            <a:r>
              <a:rPr lang="en-US" sz="2400" dirty="0">
                <a:solidFill>
                  <a:schemeClr val="tx1"/>
                </a:solidFill>
              </a:rPr>
              <a:t> Method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422054" y="1207928"/>
            <a:ext cx="850216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Pros: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Achieve optimal power boost gain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Simple equation based </a:t>
            </a:r>
            <a:r>
              <a:rPr lang="en-US" sz="1400" dirty="0" err="1"/>
              <a:t>dRU</a:t>
            </a:r>
            <a:r>
              <a:rPr lang="en-US" sz="1400" dirty="0"/>
              <a:t> distribution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Cons: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Wrap around issue to cause un-evenly data &amp; pilot tone distributions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Challenging to perform cannel smoothing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Each </a:t>
            </a:r>
            <a:r>
              <a:rPr lang="en-US" sz="1400" dirty="0" err="1"/>
              <a:t>dRU</a:t>
            </a:r>
            <a:r>
              <a:rPr lang="en-US" sz="1400" dirty="0"/>
              <a:t> has different distribution pattern </a:t>
            </a:r>
            <a:r>
              <a:rPr lang="en-US" sz="1400" dirty="0">
                <a:sym typeface="Wingdings" panose="05000000000000000000" pitchFamily="2" charset="2"/>
              </a:rPr>
              <a:t> </a:t>
            </a:r>
            <a:r>
              <a:rPr lang="en-US" sz="1400" dirty="0"/>
              <a:t>varying PAPR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6BF771B9-34CE-FF36-D0EC-ABA0B80D6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031" y="3276600"/>
            <a:ext cx="3728569" cy="276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 descr="image010">
            <a:extLst>
              <a:ext uri="{FF2B5EF4-FFF2-40B4-BE49-F238E27FC236}">
                <a16:creationId xmlns:a16="http://schemas.microsoft.com/office/drawing/2014/main" id="{A15A0EE1-7465-DEAE-DAC1-015E5B2886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19923" y="3276600"/>
            <a:ext cx="3620619" cy="2713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59E86EB-65C6-A323-EE0A-3E5F9ADFDD37}"/>
              </a:ext>
            </a:extLst>
          </p:cNvPr>
          <p:cNvSpPr txBox="1"/>
          <p:nvPr/>
        </p:nvSpPr>
        <p:spPr>
          <a:xfrm>
            <a:off x="2286000" y="3017460"/>
            <a:ext cx="628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rRU52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618F9D-4505-BAD1-8F7B-CAE2714E7A3A}"/>
              </a:ext>
            </a:extLst>
          </p:cNvPr>
          <p:cNvSpPr txBox="1"/>
          <p:nvPr/>
        </p:nvSpPr>
        <p:spPr>
          <a:xfrm>
            <a:off x="6705600" y="3017460"/>
            <a:ext cx="6447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dRU52</a:t>
            </a:r>
          </a:p>
        </p:txBody>
      </p:sp>
    </p:spTree>
    <p:extLst>
      <p:ext uri="{BB962C8B-B14F-4D97-AF65-F5344CB8AC3E}">
        <p14:creationId xmlns:p14="http://schemas.microsoft.com/office/powerpoint/2010/main" val="2041194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0340"/>
            <a:ext cx="8686800" cy="4495800"/>
          </a:xfrm>
        </p:spPr>
        <p:txBody>
          <a:bodyPr/>
          <a:lstStyle/>
          <a:p>
            <a:r>
              <a:rPr lang="en-US" sz="1600" dirty="0"/>
              <a:t>Distributed tone RU (</a:t>
            </a:r>
            <a:r>
              <a:rPr lang="en-US" sz="1600" dirty="0" err="1"/>
              <a:t>dRU</a:t>
            </a:r>
            <a:r>
              <a:rPr lang="en-US" sz="1600" dirty="0"/>
              <a:t>) has been discussed and proposed as one of the potential UHR PHY features to overcome the strict PSD limitation issues for 6GHz LPI and improve Rate vs Range (</a:t>
            </a:r>
            <a:r>
              <a:rPr lang="en-US" sz="1600" dirty="0" err="1"/>
              <a:t>RvR</a:t>
            </a:r>
            <a:r>
              <a:rPr lang="en-US" sz="1600" dirty="0"/>
              <a:t>) performance</a:t>
            </a:r>
          </a:p>
          <a:p>
            <a:r>
              <a:rPr lang="en-US" sz="1600" dirty="0"/>
              <a:t>We have shared the high-level views on the </a:t>
            </a:r>
            <a:r>
              <a:rPr lang="en-US" sz="1600" dirty="0" err="1"/>
              <a:t>dRU</a:t>
            </a:r>
            <a:r>
              <a:rPr lang="en-US" sz="1600" dirty="0"/>
              <a:t> in [1] in term of distribution BW, optimal distribution gains, </a:t>
            </a:r>
            <a:r>
              <a:rPr lang="en-US" sz="1600" dirty="0" err="1"/>
              <a:t>dRU</a:t>
            </a:r>
            <a:r>
              <a:rPr lang="en-US" sz="1600" dirty="0"/>
              <a:t> sizes and different </a:t>
            </a:r>
            <a:r>
              <a:rPr lang="en-US" sz="1600" dirty="0" err="1"/>
              <a:t>dRU</a:t>
            </a:r>
            <a:r>
              <a:rPr lang="en-US" sz="1600" dirty="0"/>
              <a:t> operation modes</a:t>
            </a:r>
          </a:p>
          <a:p>
            <a:r>
              <a:rPr lang="en-US" sz="1600" dirty="0" err="1"/>
              <a:t>dRU</a:t>
            </a:r>
            <a:r>
              <a:rPr lang="en-US" sz="1600" dirty="0"/>
              <a:t> tone plan is the fundamental for </a:t>
            </a:r>
            <a:r>
              <a:rPr lang="en-US" sz="1600" dirty="0" err="1"/>
              <a:t>dRU</a:t>
            </a:r>
            <a:r>
              <a:rPr lang="en-US" sz="1600" dirty="0"/>
              <a:t> design in 11bn.  In this contribution, we will share our thoughts on the general design principles and methodologies for </a:t>
            </a:r>
            <a:r>
              <a:rPr lang="en-US" sz="1600" dirty="0" err="1"/>
              <a:t>dRU</a:t>
            </a:r>
            <a:r>
              <a:rPr lang="en-US" sz="1600" dirty="0"/>
              <a:t> tone plan such as</a:t>
            </a:r>
          </a:p>
          <a:p>
            <a:pPr lvl="1"/>
            <a:r>
              <a:rPr lang="en-US" sz="1400" dirty="0" err="1"/>
              <a:t>dRU</a:t>
            </a:r>
            <a:r>
              <a:rPr lang="en-US" sz="1400" dirty="0"/>
              <a:t> design criteria and target</a:t>
            </a:r>
          </a:p>
          <a:p>
            <a:pPr lvl="1"/>
            <a:r>
              <a:rPr lang="en-US" sz="1400" dirty="0"/>
              <a:t>different </a:t>
            </a:r>
            <a:r>
              <a:rPr lang="en-US" sz="1400" dirty="0" err="1"/>
              <a:t>dRU</a:t>
            </a:r>
            <a:r>
              <a:rPr lang="en-US" sz="1400" dirty="0"/>
              <a:t> design approaches</a:t>
            </a:r>
          </a:p>
          <a:p>
            <a:pPr lvl="1"/>
            <a:r>
              <a:rPr lang="en-US" sz="1400" dirty="0"/>
              <a:t>Pros &amp; cons analysis and comparisons</a:t>
            </a:r>
          </a:p>
          <a:p>
            <a:pPr lvl="1"/>
            <a:r>
              <a:rPr lang="en-US" sz="1400" dirty="0"/>
              <a:t>Example illustrations of </a:t>
            </a:r>
            <a:r>
              <a:rPr lang="en-US" sz="1400" dirty="0" err="1"/>
              <a:t>dRU</a:t>
            </a:r>
            <a:r>
              <a:rPr lang="en-US" sz="1400" dirty="0"/>
              <a:t> tone plan</a:t>
            </a:r>
          </a:p>
          <a:p>
            <a:pPr lvl="1"/>
            <a:r>
              <a:rPr lang="en-US" sz="1400" dirty="0"/>
              <a:t>Preliminary performance simulations such as </a:t>
            </a:r>
            <a:r>
              <a:rPr lang="en-US" sz="1400" dirty="0" err="1"/>
              <a:t>dRU</a:t>
            </a:r>
            <a:r>
              <a:rPr lang="en-US" sz="1400" dirty="0"/>
              <a:t> with channel smoothing, CFO impact &amp; ICI cancellations on </a:t>
            </a:r>
            <a:r>
              <a:rPr lang="en-US" sz="1400" dirty="0" err="1"/>
              <a:t>dRU</a:t>
            </a:r>
            <a:r>
              <a:rPr lang="en-US" sz="1400" dirty="0"/>
              <a:t>, </a:t>
            </a:r>
            <a:r>
              <a:rPr lang="en-US" sz="1400" dirty="0" err="1"/>
              <a:t>etc</a:t>
            </a:r>
            <a:endParaRPr lang="en-US" sz="1400" dirty="0"/>
          </a:p>
          <a:p>
            <a:r>
              <a:rPr lang="en-US" sz="1600" dirty="0"/>
              <a:t>Our studies show that 26-tone RU based </a:t>
            </a:r>
            <a:r>
              <a:rPr lang="en-US" sz="1600" dirty="0" err="1"/>
              <a:t>dRU</a:t>
            </a:r>
            <a:r>
              <a:rPr lang="en-US" sz="1600" dirty="0"/>
              <a:t> design method is the best choice to meet all of the design criteria and targets</a:t>
            </a:r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dirty="0"/>
          </a:p>
          <a:p>
            <a:endParaRPr lang="en-US" altLang="zh-TW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Dec. 2022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670400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Option-2: Tone-Group Based Method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320918" y="1137640"/>
            <a:ext cx="85021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“Grouped-tones” as one virtual tone distributed over entire BW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 Equation based </a:t>
            </a:r>
            <a:r>
              <a:rPr lang="en-US" sz="1400" dirty="0" err="1"/>
              <a:t>dRU</a:t>
            </a:r>
            <a:r>
              <a:rPr lang="en-US" sz="1400" dirty="0"/>
              <a:t> distribution with parameters of </a:t>
            </a:r>
            <a:r>
              <a:rPr lang="en-US" sz="1400" dirty="0" err="1"/>
              <a:t>Dtd</a:t>
            </a:r>
            <a:r>
              <a:rPr lang="en-US" sz="1400" dirty="0"/>
              <a:t> and </a:t>
            </a:r>
            <a:r>
              <a:rPr lang="en-US" sz="1400" dirty="0" err="1"/>
              <a:t>Nsg</a:t>
            </a:r>
            <a:r>
              <a:rPr lang="en-US" sz="1400" dirty="0"/>
              <a:t> (# of tones in a group)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2706110-2B24-A3EC-CCFE-81F07E9992C7}"/>
              </a:ext>
            </a:extLst>
          </p:cNvPr>
          <p:cNvGrpSpPr/>
          <p:nvPr/>
        </p:nvGrpSpPr>
        <p:grpSpPr>
          <a:xfrm>
            <a:off x="1300859" y="1822311"/>
            <a:ext cx="648073" cy="2645264"/>
            <a:chOff x="1475656" y="2607139"/>
            <a:chExt cx="504056" cy="302693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8C7F753-639C-0626-DE42-250A34B31241}"/>
                </a:ext>
              </a:extLst>
            </p:cNvPr>
            <p:cNvSpPr/>
            <p:nvPr/>
          </p:nvSpPr>
          <p:spPr bwMode="auto">
            <a:xfrm>
              <a:off x="1475656" y="5237195"/>
              <a:ext cx="504056" cy="39687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RU 1</a:t>
              </a: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D59140E-A487-5D35-653B-439ED3978D88}"/>
                </a:ext>
              </a:extLst>
            </p:cNvPr>
            <p:cNvSpPr/>
            <p:nvPr/>
          </p:nvSpPr>
          <p:spPr bwMode="auto">
            <a:xfrm>
              <a:off x="1475656" y="4666571"/>
              <a:ext cx="504056" cy="59913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RU 2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A1B45E0-0591-19CF-4BE4-FE72DE84E862}"/>
                </a:ext>
              </a:extLst>
            </p:cNvPr>
            <p:cNvSpPr/>
            <p:nvPr/>
          </p:nvSpPr>
          <p:spPr bwMode="auto">
            <a:xfrm>
              <a:off x="1475656" y="2607139"/>
              <a:ext cx="504056" cy="302433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6" name="Arrow: Right 34">
            <a:extLst>
              <a:ext uri="{FF2B5EF4-FFF2-40B4-BE49-F238E27FC236}">
                <a16:creationId xmlns:a16="http://schemas.microsoft.com/office/drawing/2014/main" id="{989796B1-C7D4-E807-99DA-2A10A49FB040}"/>
              </a:ext>
            </a:extLst>
          </p:cNvPr>
          <p:cNvSpPr/>
          <p:nvPr/>
        </p:nvSpPr>
        <p:spPr bwMode="auto">
          <a:xfrm>
            <a:off x="1959922" y="2759484"/>
            <a:ext cx="841966" cy="320963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Arrow: Right 35">
            <a:extLst>
              <a:ext uri="{FF2B5EF4-FFF2-40B4-BE49-F238E27FC236}">
                <a16:creationId xmlns:a16="http://schemas.microsoft.com/office/drawing/2014/main" id="{9D867A46-8A98-EC63-8243-EDEC5C2C53EA}"/>
              </a:ext>
            </a:extLst>
          </p:cNvPr>
          <p:cNvSpPr/>
          <p:nvPr/>
        </p:nvSpPr>
        <p:spPr bwMode="auto">
          <a:xfrm>
            <a:off x="6788282" y="2700719"/>
            <a:ext cx="788441" cy="312823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BBC3EE-636D-A1E0-B146-51A3C369C66E}"/>
              </a:ext>
            </a:extLst>
          </p:cNvPr>
          <p:cNvSpPr txBox="1"/>
          <p:nvPr/>
        </p:nvSpPr>
        <p:spPr>
          <a:xfrm>
            <a:off x="5157752" y="2462919"/>
            <a:ext cx="160020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/>
              <a:t>Large-Size Distributed Tone Distributor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1084BE35-4383-9A3F-A578-76F70B217004}"/>
              </a:ext>
            </a:extLst>
          </p:cNvPr>
          <p:cNvSpPr/>
          <p:nvPr/>
        </p:nvSpPr>
        <p:spPr>
          <a:xfrm>
            <a:off x="8402847" y="1669910"/>
            <a:ext cx="125355" cy="2791793"/>
          </a:xfrm>
          <a:prstGeom prst="rightBrace">
            <a:avLst/>
          </a:prstGeom>
          <a:ln w="9525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CC4D98-9C62-EDD8-739F-E4C32896C3FF}"/>
              </a:ext>
            </a:extLst>
          </p:cNvPr>
          <p:cNvSpPr txBox="1"/>
          <p:nvPr/>
        </p:nvSpPr>
        <p:spPr>
          <a:xfrm rot="5400000">
            <a:off x="8038782" y="2959799"/>
            <a:ext cx="1370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Distribution BW20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FFFDF14A-DCE7-AE6D-7C21-249844D7035A}"/>
              </a:ext>
            </a:extLst>
          </p:cNvPr>
          <p:cNvSpPr/>
          <p:nvPr/>
        </p:nvSpPr>
        <p:spPr>
          <a:xfrm>
            <a:off x="1972122" y="4144017"/>
            <a:ext cx="164852" cy="320963"/>
          </a:xfrm>
          <a:prstGeom prst="rightBrace">
            <a:avLst/>
          </a:prstGeom>
          <a:ln w="9525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132134-AF06-BB60-D27D-94F151571823}"/>
              </a:ext>
            </a:extLst>
          </p:cNvPr>
          <p:cNvSpPr txBox="1"/>
          <p:nvPr/>
        </p:nvSpPr>
        <p:spPr>
          <a:xfrm>
            <a:off x="2105387" y="4168938"/>
            <a:ext cx="1248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26-tone RU</a:t>
            </a:r>
          </a:p>
        </p:txBody>
      </p:sp>
      <p:sp>
        <p:nvSpPr>
          <p:cNvPr id="15" name="Right Brace 14">
            <a:extLst>
              <a:ext uri="{FF2B5EF4-FFF2-40B4-BE49-F238E27FC236}">
                <a16:creationId xmlns:a16="http://schemas.microsoft.com/office/drawing/2014/main" id="{BE21FEEB-32A1-7A3B-FFA7-69BCF9AA4FEC}"/>
              </a:ext>
            </a:extLst>
          </p:cNvPr>
          <p:cNvSpPr/>
          <p:nvPr/>
        </p:nvSpPr>
        <p:spPr>
          <a:xfrm>
            <a:off x="1968226" y="3638817"/>
            <a:ext cx="145558" cy="462651"/>
          </a:xfrm>
          <a:prstGeom prst="rightBrace">
            <a:avLst/>
          </a:prstGeom>
          <a:ln w="9525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5C4514-AECF-797B-AD0D-5ADFBF36FE89}"/>
              </a:ext>
            </a:extLst>
          </p:cNvPr>
          <p:cNvSpPr txBox="1"/>
          <p:nvPr/>
        </p:nvSpPr>
        <p:spPr>
          <a:xfrm>
            <a:off x="2086570" y="3701693"/>
            <a:ext cx="1248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52-tone RU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8646BB6-E834-4421-C56F-A84B551DD4B2}"/>
              </a:ext>
            </a:extLst>
          </p:cNvPr>
          <p:cNvSpPr txBox="1"/>
          <p:nvPr/>
        </p:nvSpPr>
        <p:spPr>
          <a:xfrm>
            <a:off x="2804255" y="2481229"/>
            <a:ext cx="166849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/>
              <a:t>Local Tone Mapper on Small-size RUs</a:t>
            </a:r>
          </a:p>
        </p:txBody>
      </p:sp>
      <p:sp>
        <p:nvSpPr>
          <p:cNvPr id="20" name="Arrow: Right 35">
            <a:extLst>
              <a:ext uri="{FF2B5EF4-FFF2-40B4-BE49-F238E27FC236}">
                <a16:creationId xmlns:a16="http://schemas.microsoft.com/office/drawing/2014/main" id="{5EE36DF0-DB08-12AE-BF3C-780F5EFAC623}"/>
              </a:ext>
            </a:extLst>
          </p:cNvPr>
          <p:cNvSpPr/>
          <p:nvPr/>
        </p:nvSpPr>
        <p:spPr bwMode="auto">
          <a:xfrm>
            <a:off x="4472746" y="2711133"/>
            <a:ext cx="687079" cy="30608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281E6FB-5DD8-1859-4153-DDEAB78E41BE}"/>
              </a:ext>
            </a:extLst>
          </p:cNvPr>
          <p:cNvSpPr txBox="1"/>
          <p:nvPr/>
        </p:nvSpPr>
        <p:spPr>
          <a:xfrm>
            <a:off x="3353806" y="218181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r>
              <a:rPr lang="en-US" sz="1400" dirty="0"/>
              <a:t>TM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B61F57-8C94-3AA4-3115-04EFC5CB9A98}"/>
              </a:ext>
            </a:extLst>
          </p:cNvPr>
          <p:cNvSpPr txBox="1"/>
          <p:nvPr/>
        </p:nvSpPr>
        <p:spPr>
          <a:xfrm>
            <a:off x="5109172" y="2075574"/>
            <a:ext cx="1874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Grouped-tone Global </a:t>
            </a:r>
            <a:r>
              <a:rPr 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Dtd</a:t>
            </a:r>
            <a:endParaRPr lang="en-US" sz="14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3" name="Picture 1">
            <a:extLst>
              <a:ext uri="{FF2B5EF4-FFF2-40B4-BE49-F238E27FC236}">
                <a16:creationId xmlns:a16="http://schemas.microsoft.com/office/drawing/2014/main" id="{C9369F95-906F-F42C-9E66-7534A1560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7053" y="1669911"/>
            <a:ext cx="765464" cy="2791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1">
            <a:extLst>
              <a:ext uri="{FF2B5EF4-FFF2-40B4-BE49-F238E27FC236}">
                <a16:creationId xmlns:a16="http://schemas.microsoft.com/office/drawing/2014/main" id="{5D8A355C-439A-1778-1276-1EBA52A74F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45001" y="3588048"/>
            <a:ext cx="3048642" cy="37546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B143C358-93A5-30B5-72B5-3FD26B4E22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198229"/>
              </p:ext>
            </p:extLst>
          </p:nvPr>
        </p:nvGraphicFramePr>
        <p:xfrm>
          <a:off x="3487071" y="4304498"/>
          <a:ext cx="1668489" cy="650146"/>
        </p:xfrm>
        <a:graphic>
          <a:graphicData uri="http://schemas.openxmlformats.org/drawingml/2006/table">
            <a:tbl>
              <a:tblPr/>
              <a:tblGrid>
                <a:gridCol w="556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6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212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Dtd</a:t>
                      </a:r>
                      <a:endParaRPr lang="en-US" sz="10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6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3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A836F66A-82A8-7E72-E491-B98A39C32A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449729"/>
              </p:ext>
            </p:extLst>
          </p:nvPr>
        </p:nvGraphicFramePr>
        <p:xfrm>
          <a:off x="5344131" y="4296711"/>
          <a:ext cx="2219324" cy="1195680"/>
        </p:xfrm>
        <a:graphic>
          <a:graphicData uri="http://schemas.openxmlformats.org/drawingml/2006/table">
            <a:tbl>
              <a:tblPr/>
              <a:tblGrid>
                <a:gridCol w="554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8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928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Nsg</a:t>
                      </a:r>
                      <a:endParaRPr lang="en-US" sz="9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280">
                <a:tc vMerge="1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20MHz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40MHz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80MHz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RU26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RU52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RU106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RU242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206DF60-5CF5-71FB-EF46-9088B3E6FF1C}"/>
              </a:ext>
            </a:extLst>
          </p:cNvPr>
          <p:cNvCxnSpPr/>
          <p:nvPr/>
        </p:nvCxnSpPr>
        <p:spPr bwMode="auto">
          <a:xfrm flipV="1">
            <a:off x="5564121" y="3312226"/>
            <a:ext cx="152400" cy="2758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52258F2-EBBC-B04D-76FD-A82D2816D9AD}"/>
              </a:ext>
            </a:extLst>
          </p:cNvPr>
          <p:cNvCxnSpPr>
            <a:cxnSpLocks/>
          </p:cNvCxnSpPr>
          <p:nvPr/>
        </p:nvCxnSpPr>
        <p:spPr bwMode="auto">
          <a:xfrm flipV="1">
            <a:off x="4774949" y="3963512"/>
            <a:ext cx="255772" cy="3306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E2C4D03-D8B5-AA45-6DEF-EC95E035E5F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014971" y="3963512"/>
            <a:ext cx="454326" cy="3162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33" name="Picture 32">
            <a:extLst>
              <a:ext uri="{FF2B5EF4-FFF2-40B4-BE49-F238E27FC236}">
                <a16:creationId xmlns:a16="http://schemas.microsoft.com/office/drawing/2014/main" id="{22472F5C-DBC5-B05E-B75A-B67A27AFE3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352" y="5137934"/>
            <a:ext cx="3487071" cy="36445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37B1BEF-DD67-B7BA-409F-9679672C02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4702" y="5648446"/>
            <a:ext cx="2936121" cy="348031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14BF60F6-B35A-6218-6A2D-E53C2B347E8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6452" y="6126043"/>
            <a:ext cx="2127431" cy="21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31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Option-2: Tone-Group Based Method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1CE5FF-DC0B-F8A1-9AB6-D8745735CE8D}"/>
              </a:ext>
            </a:extLst>
          </p:cNvPr>
          <p:cNvGraphicFramePr>
            <a:graphicFrameLocks noGrp="1"/>
          </p:cNvGraphicFramePr>
          <p:nvPr/>
        </p:nvGraphicFramePr>
        <p:xfrm>
          <a:off x="1600200" y="4543942"/>
          <a:ext cx="7162816" cy="1287240"/>
        </p:xfrm>
        <a:graphic>
          <a:graphicData uri="http://schemas.openxmlformats.org/drawingml/2006/table">
            <a:tbl>
              <a:tblPr/>
              <a:tblGrid>
                <a:gridCol w="111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40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41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42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43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44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45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46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47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48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49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50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51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52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53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54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55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56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57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58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59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60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61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62"/>
                    </a:ext>
                  </a:extLst>
                </a:gridCol>
                <a:gridCol w="111919">
                  <a:extLst>
                    <a:ext uri="{9D8B030D-6E8A-4147-A177-3AD203B41FA5}">
                      <a16:colId xmlns:a16="http://schemas.microsoft.com/office/drawing/2014/main" val="20063"/>
                    </a:ext>
                  </a:extLst>
                </a:gridCol>
              </a:tblGrid>
              <a:tr h="11723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23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23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23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23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23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723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723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723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723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E53D351-9CF8-7A88-2016-690B95B57FE1}"/>
              </a:ext>
            </a:extLst>
          </p:cNvPr>
          <p:cNvSpPr txBox="1"/>
          <p:nvPr/>
        </p:nvSpPr>
        <p:spPr>
          <a:xfrm>
            <a:off x="76200" y="1040613"/>
            <a:ext cx="90678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Pros: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Near-evenly distributed in “grouped tone” fashion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Design friendly for channel smoothing</a:t>
            </a:r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Cons: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Suboptimal power boost gain.  Up to 1.25dB gain loss for 4 cases (dRU52/106 on BW20, dRU106/242 on BW40)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Only support 8 dRU26 on BW20, 16 dRU26 on BW40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Repeating with period of 16 tones will cause PD false detection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AC04ECF-870D-3559-F077-9EFE002A0BAC}"/>
              </a:ext>
            </a:extLst>
          </p:cNvPr>
          <p:cNvGraphicFramePr>
            <a:graphicFrameLocks noGrp="1"/>
          </p:cNvGraphicFramePr>
          <p:nvPr/>
        </p:nvGraphicFramePr>
        <p:xfrm>
          <a:off x="3200400" y="3173952"/>
          <a:ext cx="4113928" cy="720326"/>
        </p:xfrm>
        <a:graphic>
          <a:graphicData uri="http://schemas.openxmlformats.org/drawingml/2006/table">
            <a:tbl>
              <a:tblPr/>
              <a:tblGrid>
                <a:gridCol w="575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2117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1778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52-tone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8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106-tone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7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242-tone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273892C-FE45-B5D3-7E9F-7B260736C92E}"/>
              </a:ext>
            </a:extLst>
          </p:cNvPr>
          <p:cNvSpPr txBox="1"/>
          <p:nvPr/>
        </p:nvSpPr>
        <p:spPr>
          <a:xfrm>
            <a:off x="76200" y="4500867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dRU</a:t>
            </a:r>
            <a:r>
              <a:rPr lang="en-US" dirty="0"/>
              <a:t> over BW20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63E962-D5BF-F410-7CD7-F3409384D232}"/>
              </a:ext>
            </a:extLst>
          </p:cNvPr>
          <p:cNvSpPr txBox="1"/>
          <p:nvPr/>
        </p:nvSpPr>
        <p:spPr>
          <a:xfrm>
            <a:off x="57150" y="4958067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dRU</a:t>
            </a:r>
            <a:r>
              <a:rPr lang="en-US" dirty="0"/>
              <a:t> over BW40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233BC4-539F-2C6E-092C-64DC22F7341C}"/>
              </a:ext>
            </a:extLst>
          </p:cNvPr>
          <p:cNvSpPr txBox="1"/>
          <p:nvPr/>
        </p:nvSpPr>
        <p:spPr>
          <a:xfrm>
            <a:off x="57150" y="5506952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dRU</a:t>
            </a:r>
            <a:r>
              <a:rPr lang="en-US" dirty="0"/>
              <a:t> over BW80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8DF24B4-AE74-0707-8BBA-AFF3BDFA2D57}"/>
              </a:ext>
            </a:extLst>
          </p:cNvPr>
          <p:cNvCxnSpPr>
            <a:cxnSpLocks/>
          </p:cNvCxnSpPr>
          <p:nvPr/>
        </p:nvCxnSpPr>
        <p:spPr bwMode="auto">
          <a:xfrm flipH="1">
            <a:off x="4892918" y="3657600"/>
            <a:ext cx="136282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8631307-78E9-4BE9-D58B-16B5C2215AFF}"/>
              </a:ext>
            </a:extLst>
          </p:cNvPr>
          <p:cNvCxnSpPr>
            <a:cxnSpLocks/>
          </p:cNvCxnSpPr>
          <p:nvPr/>
        </p:nvCxnSpPr>
        <p:spPr bwMode="auto">
          <a:xfrm>
            <a:off x="4723610" y="4500867"/>
            <a:ext cx="4571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FA482B2-D081-64BF-2D5B-03B2EA328325}"/>
              </a:ext>
            </a:extLst>
          </p:cNvPr>
          <p:cNvSpPr txBox="1"/>
          <p:nvPr/>
        </p:nvSpPr>
        <p:spPr>
          <a:xfrm>
            <a:off x="4785383" y="4307677"/>
            <a:ext cx="4876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 err="1"/>
              <a:t>Nsg</a:t>
            </a:r>
            <a:r>
              <a:rPr lang="en-US" sz="900" dirty="0"/>
              <a:t>=4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DCFE5B6-84E5-1B82-F339-46D5F7EC84F3}"/>
              </a:ext>
            </a:extLst>
          </p:cNvPr>
          <p:cNvSpPr txBox="1"/>
          <p:nvPr/>
        </p:nvSpPr>
        <p:spPr>
          <a:xfrm>
            <a:off x="4886568" y="4000500"/>
            <a:ext cx="23086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“4-tones grouped” for dRU106 on BW20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8FE908F-EF8B-F210-627E-C7DD8EE5628C}"/>
              </a:ext>
            </a:extLst>
          </p:cNvPr>
          <p:cNvCxnSpPr/>
          <p:nvPr/>
        </p:nvCxnSpPr>
        <p:spPr bwMode="auto">
          <a:xfrm>
            <a:off x="1600200" y="4963134"/>
            <a:ext cx="190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5430D2F-3562-74BC-7E04-00F5AE73880A}"/>
              </a:ext>
            </a:extLst>
          </p:cNvPr>
          <p:cNvSpPr txBox="1"/>
          <p:nvPr/>
        </p:nvSpPr>
        <p:spPr>
          <a:xfrm>
            <a:off x="2617516" y="4777866"/>
            <a:ext cx="5517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 err="1"/>
              <a:t>Dtd</a:t>
            </a:r>
            <a:r>
              <a:rPr lang="en-US" sz="900" i="1" dirty="0"/>
              <a:t>=16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77320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Option-3: Perfect Uniformly Distribution Method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60FE64-53AD-FE1D-53C5-47FE70340AE4}"/>
              </a:ext>
            </a:extLst>
          </p:cNvPr>
          <p:cNvSpPr txBox="1"/>
          <p:nvPr/>
        </p:nvSpPr>
        <p:spPr>
          <a:xfrm>
            <a:off x="422054" y="1143000"/>
            <a:ext cx="850216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Option-3 can be considered as the simplified or optimized version of Option-2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Instead of the distribution in “grouped-tone” way, Option-3 achieves perfect uniformly tone distribution pattern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Option-3 also preserves the hierarchical structure as </a:t>
            </a:r>
            <a:r>
              <a:rPr lang="en-US" sz="1400" dirty="0" err="1"/>
              <a:t>rRU</a:t>
            </a:r>
            <a:endParaRPr lang="en-US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CCDE13-722B-F7BB-A754-2A92AE9C1563}"/>
              </a:ext>
            </a:extLst>
          </p:cNvPr>
          <p:cNvSpPr txBox="1"/>
          <p:nvPr/>
        </p:nvSpPr>
        <p:spPr>
          <a:xfrm>
            <a:off x="114314" y="2819400"/>
            <a:ext cx="393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r=1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E0197F-0B5B-7EA2-12A9-D47783CF9AAC}"/>
              </a:ext>
            </a:extLst>
          </p:cNvPr>
          <p:cNvSpPr txBox="1"/>
          <p:nvPr/>
        </p:nvSpPr>
        <p:spPr>
          <a:xfrm>
            <a:off x="113306" y="2978866"/>
            <a:ext cx="393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r=3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BD8D99-C21B-3E0C-D6C0-780FD37378D9}"/>
              </a:ext>
            </a:extLst>
          </p:cNvPr>
          <p:cNvSpPr txBox="1"/>
          <p:nvPr/>
        </p:nvSpPr>
        <p:spPr>
          <a:xfrm>
            <a:off x="108260" y="3131266"/>
            <a:ext cx="393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C000"/>
                </a:solidFill>
              </a:rPr>
              <a:t>r=2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B38FBD-2AD8-75D7-1934-0D6A61D7114A}"/>
              </a:ext>
            </a:extLst>
          </p:cNvPr>
          <p:cNvSpPr txBox="1"/>
          <p:nvPr/>
        </p:nvSpPr>
        <p:spPr>
          <a:xfrm>
            <a:off x="114314" y="3276600"/>
            <a:ext cx="393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r=4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AC2E09DD-9CBE-A434-47DA-9F48F81DEF28}"/>
              </a:ext>
            </a:extLst>
          </p:cNvPr>
          <p:cNvGraphicFramePr>
            <a:graphicFrameLocks noGrp="1"/>
          </p:cNvGraphicFramePr>
          <p:nvPr/>
        </p:nvGraphicFramePr>
        <p:xfrm>
          <a:off x="495314" y="2895600"/>
          <a:ext cx="8153372" cy="609600"/>
        </p:xfrm>
        <a:graphic>
          <a:graphicData uri="http://schemas.openxmlformats.org/drawingml/2006/table">
            <a:tbl>
              <a:tblPr/>
              <a:tblGrid>
                <a:gridCol w="131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40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41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42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43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44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45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46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47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48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49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50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51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52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53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54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55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56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57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58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59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60"/>
                    </a:ext>
                  </a:extLst>
                </a:gridCol>
                <a:gridCol w="131506">
                  <a:extLst>
                    <a:ext uri="{9D8B030D-6E8A-4147-A177-3AD203B41FA5}">
                      <a16:colId xmlns:a16="http://schemas.microsoft.com/office/drawing/2014/main" val="2006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933" marR="3933" marT="3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412084A-5CC9-1E2B-E0A2-00F110EF58F0}"/>
              </a:ext>
            </a:extLst>
          </p:cNvPr>
          <p:cNvCxnSpPr/>
          <p:nvPr/>
        </p:nvCxnSpPr>
        <p:spPr bwMode="auto">
          <a:xfrm>
            <a:off x="8724914" y="2971800"/>
            <a:ext cx="304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25C4735-3685-1690-8AD4-C928EED4BBE5}"/>
              </a:ext>
            </a:extLst>
          </p:cNvPr>
          <p:cNvCxnSpPr/>
          <p:nvPr/>
        </p:nvCxnSpPr>
        <p:spPr bwMode="auto">
          <a:xfrm>
            <a:off x="8724914" y="3124200"/>
            <a:ext cx="304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836ED65-429F-A6D1-2758-AD650114F514}"/>
              </a:ext>
            </a:extLst>
          </p:cNvPr>
          <p:cNvCxnSpPr/>
          <p:nvPr/>
        </p:nvCxnSpPr>
        <p:spPr bwMode="auto">
          <a:xfrm>
            <a:off x="8724914" y="3276600"/>
            <a:ext cx="304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DE730F-5EB2-0715-7D6B-E2A6A839765A}"/>
              </a:ext>
            </a:extLst>
          </p:cNvPr>
          <p:cNvCxnSpPr/>
          <p:nvPr/>
        </p:nvCxnSpPr>
        <p:spPr bwMode="auto">
          <a:xfrm>
            <a:off x="8724914" y="3429000"/>
            <a:ext cx="304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34E8AB8-B064-DAB5-83DF-295DB59D62FF}"/>
              </a:ext>
            </a:extLst>
          </p:cNvPr>
          <p:cNvSpPr txBox="1"/>
          <p:nvPr/>
        </p:nvSpPr>
        <p:spPr>
          <a:xfrm>
            <a:off x="311138" y="2469734"/>
            <a:ext cx="36263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Example of distribution pattern for dRU52 on BW20</a:t>
            </a:r>
          </a:p>
        </p:txBody>
      </p:sp>
    </p:spTree>
    <p:extLst>
      <p:ext uri="{BB962C8B-B14F-4D97-AF65-F5344CB8AC3E}">
        <p14:creationId xmlns:p14="http://schemas.microsoft.com/office/powerpoint/2010/main" val="314452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Option-3: Perfect Uniformly Distribution Method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B6BE6A-2287-3642-EB9A-16267EB9EE4B}"/>
              </a:ext>
            </a:extLst>
          </p:cNvPr>
          <p:cNvSpPr txBox="1"/>
          <p:nvPr/>
        </p:nvSpPr>
        <p:spPr>
          <a:xfrm>
            <a:off x="152400" y="1042194"/>
            <a:ext cx="87630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Pros: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Perfect evenly tone distributions for all </a:t>
            </a:r>
            <a:r>
              <a:rPr lang="en-US" sz="1400" dirty="0" err="1"/>
              <a:t>dRUs</a:t>
            </a:r>
            <a:r>
              <a:rPr lang="en-US" sz="1400" dirty="0"/>
              <a:t> on BW20/40/80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Design friendly for channel smoothing</a:t>
            </a:r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Cons: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Suboptimal power boost gain.  Up to 1.25dB gain loss for 3 cases (dRU52/106 on BW20, dRU106 on BW40)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Only support 8 dRU26 on BW20, 16 dRU26 on BW40.  No center dRU26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Same issue as Option-2, repeating with period of 16 tones will cause PD false detection issues for dRU26 on BW40 &amp; dRU52 on BW80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80824EA-E827-9318-D6A5-D761EEF0B5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3429000"/>
            <a:ext cx="1694572" cy="2836369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85AD44A-B2E5-F69C-9F58-79FB27955A8D}"/>
              </a:ext>
            </a:extLst>
          </p:cNvPr>
          <p:cNvSpPr/>
          <p:nvPr/>
        </p:nvSpPr>
        <p:spPr bwMode="auto">
          <a:xfrm>
            <a:off x="4537159" y="3450824"/>
            <a:ext cx="457200" cy="1627954"/>
          </a:xfrm>
          <a:prstGeom prst="round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CA0FF7-1D2D-1B58-7145-851B16E072DA}"/>
              </a:ext>
            </a:extLst>
          </p:cNvPr>
          <p:cNvSpPr txBox="1"/>
          <p:nvPr/>
        </p:nvSpPr>
        <p:spPr>
          <a:xfrm>
            <a:off x="3447300" y="3080456"/>
            <a:ext cx="30941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BW40 dRU26 transmission causes false PD hit</a:t>
            </a:r>
          </a:p>
        </p:txBody>
      </p:sp>
    </p:spTree>
    <p:extLst>
      <p:ext uri="{BB962C8B-B14F-4D97-AF65-F5344CB8AC3E}">
        <p14:creationId xmlns:p14="http://schemas.microsoft.com/office/powerpoint/2010/main" val="162761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Design principles &amp; methodologies of </a:t>
            </a:r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 Tone Plan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D83C6F9A-78D0-28AE-3060-271B51D3F302}"/>
              </a:ext>
            </a:extLst>
          </p:cNvPr>
          <p:cNvSpPr txBox="1">
            <a:spLocks/>
          </p:cNvSpPr>
          <p:nvPr/>
        </p:nvSpPr>
        <p:spPr>
          <a:xfrm>
            <a:off x="609600" y="1447800"/>
            <a:ext cx="8218488" cy="4267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TW" sz="1600" b="0" dirty="0"/>
              <a:t>Minimize the number of tones per 1MHz to achieve the optimal power boost gain.</a:t>
            </a:r>
          </a:p>
          <a:p>
            <a:r>
              <a:rPr lang="en-US" sz="1600" b="0" dirty="0"/>
              <a:t>Preserve </a:t>
            </a:r>
            <a:r>
              <a:rPr lang="en-US" sz="1600" b="0" dirty="0" err="1"/>
              <a:t>dRU</a:t>
            </a:r>
            <a:r>
              <a:rPr lang="en-US" sz="1600" b="0" dirty="0"/>
              <a:t> hierarchical structure as regular RU (</a:t>
            </a:r>
            <a:r>
              <a:rPr lang="en-US" sz="1600" b="0" dirty="0" err="1"/>
              <a:t>rRU</a:t>
            </a:r>
            <a:r>
              <a:rPr lang="en-US" sz="1600" b="0" dirty="0"/>
              <a:t>) to allow simple signaling of </a:t>
            </a:r>
            <a:r>
              <a:rPr lang="en-US" sz="1600" b="0" dirty="0" err="1"/>
              <a:t>dRUs</a:t>
            </a:r>
            <a:endParaRPr lang="en-US" sz="1600" b="0" dirty="0"/>
          </a:p>
          <a:p>
            <a:pPr lvl="1"/>
            <a:r>
              <a:rPr lang="en-US" altLang="zh-TW" sz="1600" dirty="0"/>
              <a:t>The key for simplified signaling of </a:t>
            </a:r>
            <a:r>
              <a:rPr lang="en-US" altLang="zh-TW" sz="1600" dirty="0" err="1"/>
              <a:t>dRU</a:t>
            </a:r>
            <a:r>
              <a:rPr lang="en-US" altLang="zh-TW" sz="1600" dirty="0"/>
              <a:t> is to have a one-to-one mapping between the </a:t>
            </a:r>
            <a:r>
              <a:rPr lang="en-US" altLang="zh-TW" sz="1600" dirty="0" err="1"/>
              <a:t>rRU</a:t>
            </a:r>
            <a:r>
              <a:rPr lang="en-US" altLang="zh-TW" sz="1600" dirty="0"/>
              <a:t> and the </a:t>
            </a:r>
            <a:r>
              <a:rPr lang="en-US" altLang="zh-TW" sz="1600" dirty="0" err="1"/>
              <a:t>dRU</a:t>
            </a:r>
            <a:endParaRPr lang="en-US" sz="1600" kern="0" dirty="0"/>
          </a:p>
          <a:p>
            <a:pPr lvl="1"/>
            <a:r>
              <a:rPr lang="en-US" altLang="zh-TW" sz="1600" b="0" dirty="0"/>
              <a:t>Can reuse the existing RU Allocation table</a:t>
            </a:r>
          </a:p>
          <a:p>
            <a:r>
              <a:rPr lang="en-US" altLang="zh-TW" sz="1600" b="0" dirty="0"/>
              <a:t>Allow scheduling and distributing different size </a:t>
            </a:r>
            <a:r>
              <a:rPr lang="en-US" altLang="zh-TW" sz="1600" b="0" dirty="0" err="1"/>
              <a:t>dRUs</a:t>
            </a:r>
            <a:r>
              <a:rPr lang="en-US" altLang="zh-TW" sz="1600" b="0" dirty="0"/>
              <a:t> without overlapped tones.</a:t>
            </a:r>
          </a:p>
          <a:p>
            <a:r>
              <a:rPr lang="en-US" altLang="zh-TW" sz="1600" b="0" dirty="0"/>
              <a:t>Do not introduce new RU sizes to avoid extra different data rates and extra parsing, interleaving and encoding. </a:t>
            </a:r>
          </a:p>
          <a:p>
            <a:r>
              <a:rPr lang="en-US" altLang="zh-TW" sz="1600" b="0" dirty="0"/>
              <a:t>Achieve uniform or near-uniform tone distribution pattern for simpler smoothing algorithms, easier phase tracking, ICI cancellation and improved diversity</a:t>
            </a:r>
          </a:p>
          <a:p>
            <a:r>
              <a:rPr lang="en-US" altLang="zh-TW" sz="1600" b="0" dirty="0"/>
              <a:t>Reserve enough edge tones (e.g. left-12 &amp; right-11 tone for </a:t>
            </a:r>
            <a:r>
              <a:rPr lang="en-US" altLang="zh-TW" sz="1600" b="0" dirty="0" err="1"/>
              <a:t>dRU</a:t>
            </a:r>
            <a:r>
              <a:rPr lang="en-US" altLang="zh-TW" sz="1600" b="0" dirty="0"/>
              <a:t> on BW40/80, left-6 &amp; right-5 for BW20)</a:t>
            </a:r>
          </a:p>
          <a:p>
            <a:r>
              <a:rPr lang="en-US" sz="1600" b="0" kern="0" dirty="0"/>
              <a:t>Reserve enough DC tones (e.g. &gt;= 5 DC tone for </a:t>
            </a:r>
            <a:r>
              <a:rPr lang="en-US" sz="1600" b="0" kern="0" dirty="0" err="1"/>
              <a:t>dRU</a:t>
            </a:r>
            <a:r>
              <a:rPr lang="en-US" sz="1600" b="0" kern="0" dirty="0"/>
              <a:t> on BW40/80, &gt;=3dB for BW20)</a:t>
            </a:r>
          </a:p>
          <a:p>
            <a:r>
              <a:rPr lang="en-US" sz="1600" b="0" kern="0" dirty="0"/>
              <a:t>Tones distributed over non-OFDMA tone plan range</a:t>
            </a:r>
          </a:p>
          <a:p>
            <a:r>
              <a:rPr lang="en-US" sz="1600" b="0" kern="0" dirty="0" err="1"/>
              <a:t>dRU</a:t>
            </a:r>
            <a:r>
              <a:rPr lang="en-US" sz="1600" b="0" kern="0" dirty="0"/>
              <a:t> subcarrier indices generation with PAPR reduction</a:t>
            </a:r>
            <a:endParaRPr lang="en-US" sz="1600" kern="0" dirty="0"/>
          </a:p>
          <a:p>
            <a:endParaRPr lang="en-US" altLang="zh-TW" sz="1600" b="0" kern="0" dirty="0"/>
          </a:p>
        </p:txBody>
      </p:sp>
    </p:spTree>
    <p:extLst>
      <p:ext uri="{BB962C8B-B14F-4D97-AF65-F5344CB8AC3E}">
        <p14:creationId xmlns:p14="http://schemas.microsoft.com/office/powerpoint/2010/main" val="174769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16498" y="669280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Considerations of </a:t>
            </a:r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 Tone Plan Design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74660" y="1066800"/>
            <a:ext cx="850216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Several approaches/design options have been studied for tone distribution over 20/40/80MHz such as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“Global </a:t>
            </a:r>
            <a:r>
              <a:rPr lang="en-US" sz="1400" dirty="0" err="1"/>
              <a:t>Dtm</a:t>
            </a:r>
            <a:r>
              <a:rPr lang="en-US" sz="1400" dirty="0"/>
              <a:t>” method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“Tone Group Based” method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“Perfect Uniformly Distribution” method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b="1" dirty="0"/>
              <a:t>“26-tone RU Based” method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EBD6C3D-1884-2DBE-C416-10E622B7A2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687944"/>
              </p:ext>
            </p:extLst>
          </p:nvPr>
        </p:nvGraphicFramePr>
        <p:xfrm>
          <a:off x="540346" y="2504431"/>
          <a:ext cx="8412140" cy="232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221">
                  <a:extLst>
                    <a:ext uri="{9D8B030D-6E8A-4147-A177-3AD203B41FA5}">
                      <a16:colId xmlns:a16="http://schemas.microsoft.com/office/drawing/2014/main" val="3252593078"/>
                    </a:ext>
                  </a:extLst>
                </a:gridCol>
                <a:gridCol w="2805871">
                  <a:extLst>
                    <a:ext uri="{9D8B030D-6E8A-4147-A177-3AD203B41FA5}">
                      <a16:colId xmlns:a16="http://schemas.microsoft.com/office/drawing/2014/main" val="3340056913"/>
                    </a:ext>
                  </a:extLst>
                </a:gridCol>
                <a:gridCol w="4225048">
                  <a:extLst>
                    <a:ext uri="{9D8B030D-6E8A-4147-A177-3AD203B41FA5}">
                      <a16:colId xmlns:a16="http://schemas.microsoft.com/office/drawing/2014/main" val="3993420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034482"/>
                  </a:ext>
                </a:extLst>
              </a:tr>
              <a:tr h="2094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Global </a:t>
                      </a:r>
                      <a:r>
                        <a:rPr lang="en-US" sz="1000" b="1" dirty="0" err="1"/>
                        <a:t>Dtm</a:t>
                      </a:r>
                      <a:r>
                        <a:rPr lang="en-US" sz="1000" b="1" dirty="0"/>
                        <a:t>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Achieve optimal power boost gain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Equation based </a:t>
                      </a:r>
                      <a:r>
                        <a:rPr lang="en-US" sz="1100" dirty="0" err="1"/>
                        <a:t>dRU</a:t>
                      </a:r>
                      <a:r>
                        <a:rPr lang="en-US" sz="1100" dirty="0"/>
                        <a:t> distribution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Wrap around issue to cause un-evenly data &amp; pilot tone distributions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Challenging to perform cannel smoothing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Each </a:t>
                      </a:r>
                      <a:r>
                        <a:rPr lang="en-US" sz="1100" dirty="0" err="1"/>
                        <a:t>dRU</a:t>
                      </a:r>
                      <a:r>
                        <a:rPr lang="en-US" sz="1100" dirty="0"/>
                        <a:t> has different distribution pattern </a:t>
                      </a:r>
                      <a:r>
                        <a:rPr lang="en-US" sz="1100" dirty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1100" dirty="0"/>
                        <a:t>varying PAPR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583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Tone Group Based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Near-evenly distributed in “grouped tone” fashion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Design friendly for channel smoothing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Suboptimal power boost gain.  Up to 1.25dB gain loss for 4 cases (dRU52/106 on BW20, dRU106/242 on BW40)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Only support 8 dRU26 on BW20, 16 dRU26 on BW40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Repeating with period of 16 tones will cause PD false detection issues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758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Perfect Uniformly Distribution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Perfect evenly tone distributions for all </a:t>
                      </a:r>
                      <a:r>
                        <a:rPr lang="en-US" sz="1100" dirty="0" err="1"/>
                        <a:t>dRUs</a:t>
                      </a:r>
                      <a:r>
                        <a:rPr lang="en-US" sz="1100" dirty="0"/>
                        <a:t> on BW20/40/80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en-US" sz="1100" dirty="0"/>
                        <a:t>• Design friendly for channel smoothing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Same as above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3931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362FE79-FAA6-AE77-DBB8-AA77CF45A664}"/>
              </a:ext>
            </a:extLst>
          </p:cNvPr>
          <p:cNvSpPr txBox="1"/>
          <p:nvPr/>
        </p:nvSpPr>
        <p:spPr>
          <a:xfrm>
            <a:off x="292916" y="5253226"/>
            <a:ext cx="869868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26-tone RU based method </a:t>
            </a:r>
            <a:r>
              <a:rPr lang="en-US" sz="1400" dirty="0"/>
              <a:t>meets all the design criteria, achieve optimal power boost gains for all size </a:t>
            </a:r>
            <a:r>
              <a:rPr lang="en-US" sz="1400" dirty="0" err="1"/>
              <a:t>dRU</a:t>
            </a:r>
            <a:r>
              <a:rPr lang="en-US" sz="1400" dirty="0"/>
              <a:t>, preserve hierarchical structure, uniformly/near-uniformly distributed tone patterns make channel smoothing much easier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 will focus on </a:t>
            </a:r>
            <a:r>
              <a:rPr lang="en-US" sz="1400" b="1" dirty="0"/>
              <a:t>26-tone RU based method </a:t>
            </a:r>
            <a:r>
              <a:rPr lang="en-US" sz="1400" dirty="0"/>
              <a:t>in this contribution, the other methods can be found in the appendix </a:t>
            </a:r>
          </a:p>
        </p:txBody>
      </p:sp>
    </p:spTree>
    <p:extLst>
      <p:ext uri="{BB962C8B-B14F-4D97-AF65-F5344CB8AC3E}">
        <p14:creationId xmlns:p14="http://schemas.microsoft.com/office/powerpoint/2010/main" val="163211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25437" y="719340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26-tone RU Based </a:t>
            </a:r>
            <a:r>
              <a:rPr lang="en-US" sz="2400" dirty="0" err="1">
                <a:solidFill>
                  <a:schemeClr val="tx1"/>
                </a:solidFill>
              </a:rPr>
              <a:t>dRU</a:t>
            </a:r>
            <a:r>
              <a:rPr lang="en-US" sz="2400" dirty="0">
                <a:solidFill>
                  <a:schemeClr val="tx1"/>
                </a:solidFill>
              </a:rPr>
              <a:t> Design Method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8E60E6AA-30F1-6231-C2A4-9F834D797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4095" y="3048000"/>
            <a:ext cx="3781172" cy="3184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4ACCDCB-8E9C-8315-C183-B682895EEF91}"/>
              </a:ext>
            </a:extLst>
          </p:cNvPr>
          <p:cNvSpPr txBox="1"/>
          <p:nvPr/>
        </p:nvSpPr>
        <p:spPr>
          <a:xfrm>
            <a:off x="541464" y="1219200"/>
            <a:ext cx="7772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err="1"/>
              <a:t>rRU</a:t>
            </a:r>
            <a:r>
              <a:rPr lang="en-US" sz="1400" dirty="0"/>
              <a:t> has the hierarchical structure, i.e. each </a:t>
            </a:r>
            <a:r>
              <a:rPr lang="en-US" sz="1400" dirty="0" err="1"/>
              <a:t>each</a:t>
            </a:r>
            <a:r>
              <a:rPr lang="en-US" sz="1400" dirty="0"/>
              <a:t> larger size RU consists of corresponding smaller size RU tones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For an example, one rRU52 consists of tones from two rRU26s, one rRU106 consists of tones from two rRU52 or four rRU26 with two extra tones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This hierarchical structure makes RU assignment &amp; scheduling much simpler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/>
              <a:t>It would be desired for </a:t>
            </a:r>
            <a:r>
              <a:rPr lang="en-US" sz="1400" b="1" dirty="0" err="1"/>
              <a:t>dRU</a:t>
            </a:r>
            <a:r>
              <a:rPr lang="en-US" sz="1400" b="1" dirty="0"/>
              <a:t> to maintain the similar hierarchical structure to make </a:t>
            </a:r>
            <a:r>
              <a:rPr lang="en-US" sz="1400" b="1" dirty="0" err="1"/>
              <a:t>dRU</a:t>
            </a:r>
            <a:r>
              <a:rPr lang="en-US" sz="1400" b="1" dirty="0"/>
              <a:t> implementation more friendly, scheduling easier and signaling simpler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55D5C86E-D3EB-20D4-7541-D3381FD82B88}"/>
              </a:ext>
            </a:extLst>
          </p:cNvPr>
          <p:cNvSpPr/>
          <p:nvPr/>
        </p:nvSpPr>
        <p:spPr bwMode="auto">
          <a:xfrm>
            <a:off x="2453147" y="5685774"/>
            <a:ext cx="181895" cy="49986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9FBF7D-D052-6BC0-5928-F33ABE87804B}"/>
              </a:ext>
            </a:extLst>
          </p:cNvPr>
          <p:cNvSpPr txBox="1"/>
          <p:nvPr/>
        </p:nvSpPr>
        <p:spPr>
          <a:xfrm>
            <a:off x="914399" y="5586276"/>
            <a:ext cx="1644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dRU</a:t>
            </a:r>
            <a:r>
              <a:rPr lang="en-US" dirty="0"/>
              <a:t> will maintain the similar hierarchical structure as </a:t>
            </a:r>
            <a:r>
              <a:rPr lang="en-US" dirty="0" err="1"/>
              <a:t>rRU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3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26-tone RU Based </a:t>
            </a:r>
            <a:r>
              <a:rPr lang="en-US" sz="2400" dirty="0" err="1">
                <a:solidFill>
                  <a:schemeClr val="tx1"/>
                </a:solidFill>
              </a:rPr>
              <a:t>dRU</a:t>
            </a:r>
            <a:r>
              <a:rPr lang="en-US" sz="2400" dirty="0">
                <a:solidFill>
                  <a:schemeClr val="tx1"/>
                </a:solidFill>
              </a:rPr>
              <a:t> Design Method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59C2E1-8B12-A67F-DEEC-CA3FED9F7E7D}"/>
              </a:ext>
            </a:extLst>
          </p:cNvPr>
          <p:cNvSpPr txBox="1"/>
          <p:nvPr/>
        </p:nvSpPr>
        <p:spPr>
          <a:xfrm>
            <a:off x="541464" y="1219200"/>
            <a:ext cx="7772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Using dRU26 as a basic building block, all other sized </a:t>
            </a:r>
            <a:r>
              <a:rPr lang="en-US" sz="1400" dirty="0" err="1"/>
              <a:t>dRUs</a:t>
            </a:r>
            <a:r>
              <a:rPr lang="en-US" sz="1400" dirty="0"/>
              <a:t> are built on dRU26 tone plan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dRU52 is built from two dRU26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dRU106 is built from four dRU26 or two dRU52 with 2 extra padding tones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dRU242 is built from nine dRU26 with 8 extra padding tones, or two dRU106 &amp; one dRU26 with 4 padding tones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dRU484 is built from two dRU242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Not change the number of RUs for each BW, keep the same ordering of RUs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Reuse the existing RU allocation table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E373F00-17AD-147C-9AEF-9792C349A8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097846"/>
              </p:ext>
            </p:extLst>
          </p:nvPr>
        </p:nvGraphicFramePr>
        <p:xfrm>
          <a:off x="1447800" y="3538115"/>
          <a:ext cx="6477000" cy="2590801"/>
        </p:xfrm>
        <a:graphic>
          <a:graphicData uri="http://schemas.openxmlformats.org/drawingml/2006/table">
            <a:tbl>
              <a:tblPr/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441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Data and pilot subcarrier indices for distributed tone RUs (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  in a 20 MHz UHR TB PPDU for 6GHz LPI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type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index and subcarrier range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8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i=1:9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8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8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i=1:4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8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106-tone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</a:t>
                      </a:r>
                      <a:br>
                        <a:rPr lang="pl-PL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[dRU1~4],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padding tones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</a:t>
                      </a:r>
                      <a:br>
                        <a:rPr lang="pl-PL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[dRU6~9],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padding tones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A224BB2-8FFD-4690-A86C-19E8E82447DA}"/>
              </a:ext>
            </a:extLst>
          </p:cNvPr>
          <p:cNvSpPr txBox="1"/>
          <p:nvPr/>
        </p:nvSpPr>
        <p:spPr>
          <a:xfrm>
            <a:off x="541464" y="3148099"/>
            <a:ext cx="61641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</a:rPr>
              <a:t>Example of 26-tone RU Based </a:t>
            </a:r>
            <a:r>
              <a:rPr lang="en-US" sz="1200" b="1" dirty="0" err="1">
                <a:solidFill>
                  <a:schemeClr val="tx1"/>
                </a:solidFill>
              </a:rPr>
              <a:t>dRU</a:t>
            </a:r>
            <a:r>
              <a:rPr lang="en-US" sz="1200" b="1" dirty="0">
                <a:solidFill>
                  <a:schemeClr val="tx1"/>
                </a:solidFill>
              </a:rPr>
              <a:t> Tone Plan Structure for BW20</a:t>
            </a:r>
            <a:endParaRPr lang="en-US" b="1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AD942A5-7CF1-C219-01EA-9989A5A2F726}"/>
              </a:ext>
            </a:extLst>
          </p:cNvPr>
          <p:cNvCxnSpPr>
            <a:cxnSpLocks/>
          </p:cNvCxnSpPr>
          <p:nvPr/>
        </p:nvCxnSpPr>
        <p:spPr bwMode="auto">
          <a:xfrm flipH="1">
            <a:off x="7110412" y="3319885"/>
            <a:ext cx="509588" cy="8859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269CE09-29B8-1E5E-FAD5-F8A7E6D74727}"/>
              </a:ext>
            </a:extLst>
          </p:cNvPr>
          <p:cNvSpPr txBox="1"/>
          <p:nvPr/>
        </p:nvSpPr>
        <p:spPr>
          <a:xfrm>
            <a:off x="6972300" y="285822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detailed indices will be discussed &amp; filled up later</a:t>
            </a:r>
          </a:p>
        </p:txBody>
      </p:sp>
    </p:spTree>
    <p:extLst>
      <p:ext uri="{BB962C8B-B14F-4D97-AF65-F5344CB8AC3E}">
        <p14:creationId xmlns:p14="http://schemas.microsoft.com/office/powerpoint/2010/main" val="155947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26-tone RU Based </a:t>
            </a:r>
            <a:r>
              <a:rPr lang="en-US" sz="2400" dirty="0" err="1">
                <a:solidFill>
                  <a:schemeClr val="tx1"/>
                </a:solidFill>
              </a:rPr>
              <a:t>dRU</a:t>
            </a:r>
            <a:r>
              <a:rPr lang="en-US" sz="2400" dirty="0">
                <a:solidFill>
                  <a:schemeClr val="tx1"/>
                </a:solidFill>
              </a:rPr>
              <a:t> Tone Plan Structure for BW40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5821BC5-4ED5-8267-8AD1-AEECE7FC9E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721132"/>
              </p:ext>
            </p:extLst>
          </p:nvPr>
        </p:nvGraphicFramePr>
        <p:xfrm>
          <a:off x="1219200" y="1981200"/>
          <a:ext cx="7064260" cy="3505200"/>
        </p:xfrm>
        <a:graphic>
          <a:graphicData uri="http://schemas.openxmlformats.org/drawingml/2006/table">
            <a:tbl>
              <a:tblPr/>
              <a:tblGrid>
                <a:gridCol w="1009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91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91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91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61577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Data and pilot subcarrier indices for distributed tone RUs (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  in a 40 MHz UHR TB PPDU for 6GHz LPI</a:t>
                      </a:r>
                    </a:p>
                  </a:txBody>
                  <a:tcPr marL="5664" marR="5664" marT="5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index and subcarrier range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5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i=1:18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dRU3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dRU4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dRU6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9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dRU7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dRU8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dRU9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dRU11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dRU12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9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dRU13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dRU14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dRU15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dRU16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dRU17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dRU18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26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i=1:8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6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[dRU10, dRU11]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[dRU12, dRU13]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44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[dRU15, dRU16]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[dRU17, dRU18]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445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i=1:4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[dRU1~4], 2 extra tones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[dRU6~9], 2 extra tones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[dRU10~13], 2 extra tones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96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[dRU15~18], 2 extra tones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3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242-tone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106-tone [dRU1~2],26-tone dRU5, 4 extra tones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106-tone [dRU3~4],26-tone dRU14, 4 extra tones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64" marR="5664" marT="5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94EEBCC-5D85-EEE1-170D-E1F375723429}"/>
              </a:ext>
            </a:extLst>
          </p:cNvPr>
          <p:cNvCxnSpPr>
            <a:cxnSpLocks/>
          </p:cNvCxnSpPr>
          <p:nvPr/>
        </p:nvCxnSpPr>
        <p:spPr bwMode="auto">
          <a:xfrm flipH="1">
            <a:off x="7377112" y="1791048"/>
            <a:ext cx="623888" cy="10044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D224E3DC-593B-3135-7214-929BEFDA287B}"/>
              </a:ext>
            </a:extLst>
          </p:cNvPr>
          <p:cNvSpPr txBox="1"/>
          <p:nvPr/>
        </p:nvSpPr>
        <p:spPr>
          <a:xfrm>
            <a:off x="7162800" y="1329383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detailed indices will be discussed &amp; filled up later</a:t>
            </a:r>
          </a:p>
        </p:txBody>
      </p:sp>
    </p:spTree>
    <p:extLst>
      <p:ext uri="{BB962C8B-B14F-4D97-AF65-F5344CB8AC3E}">
        <p14:creationId xmlns:p14="http://schemas.microsoft.com/office/powerpoint/2010/main" val="1744032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26-tone RU Based </a:t>
            </a:r>
            <a:r>
              <a:rPr lang="en-US" sz="2400" dirty="0" err="1">
                <a:solidFill>
                  <a:schemeClr val="tx1"/>
                </a:solidFill>
              </a:rPr>
              <a:t>dRU</a:t>
            </a:r>
            <a:r>
              <a:rPr lang="en-US" sz="2400" dirty="0">
                <a:solidFill>
                  <a:schemeClr val="tx1"/>
                </a:solidFill>
              </a:rPr>
              <a:t> Tone Plan Structure for BW80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FCF9DA8-408D-AD9F-F06E-590F9310D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549043"/>
              </p:ext>
            </p:extLst>
          </p:nvPr>
        </p:nvGraphicFramePr>
        <p:xfrm>
          <a:off x="914400" y="1982788"/>
          <a:ext cx="7239000" cy="3665300"/>
        </p:xfrm>
        <a:graphic>
          <a:graphicData uri="http://schemas.openxmlformats.org/drawingml/2006/table">
            <a:tbl>
              <a:tblPr/>
              <a:tblGrid>
                <a:gridCol w="557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6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9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7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80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190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52-tone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=1:16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dRU3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dRU4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9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[dRU10, dRU11]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dRU6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[dRU12, dRU13]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dRU7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[dRU15, dRU16]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dRU8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[dRU17, dRU18]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9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dRU9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[dRU20, dRU21]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[dRU22, dRU23]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dRU11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[dRU25, dRU26]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dRU12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[dRU27, dRU28]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9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dRU13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[dRU29, dRU30]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dRU14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[dRU31, dRU32]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dRU15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[dRU34, dRU35]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dRU16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26-tone [dRU36, dRU37]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9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i=1:8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52-tone [dRU1~2], 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extra tones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52-tone [dRU3~4],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2 extra tones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dRU3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52-tone [dRU5~6],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2 extra tones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dRU4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52-tone [dRU7~8],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2 extra tones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</a:t>
                      </a:r>
                      <a:b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52-tone [dRU9~10],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2 extra tones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52-tone [dRU11~12], 2 extra tones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52-tone [dRU13~14], 2 extra tones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52-tone [dRU15~16], 2 extra tones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6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242-tone dRU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i=1:4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106-tone [dRU1~2],26-tone dRU5, 4 extra tones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106-tone [dRU3~4],26-tone dRU14, 4 extra tones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7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106-tone [dRU5~6],26-tone dRU24, 4 extra tones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106-tone [dRU7~8],26-tone dRU33, 4 extra tones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07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484-tone dRU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i=1:2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242-tone [dRU1~2]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242-tone [dRU3~4]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9AA53C2-40FA-2457-92EB-969C609C3AD7}"/>
              </a:ext>
            </a:extLst>
          </p:cNvPr>
          <p:cNvCxnSpPr>
            <a:cxnSpLocks/>
          </p:cNvCxnSpPr>
          <p:nvPr/>
        </p:nvCxnSpPr>
        <p:spPr bwMode="auto">
          <a:xfrm flipH="1">
            <a:off x="7543800" y="1569126"/>
            <a:ext cx="304800" cy="5644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5C724B00-4585-50D7-2220-8C18682E141E}"/>
              </a:ext>
            </a:extLst>
          </p:cNvPr>
          <p:cNvSpPr txBox="1"/>
          <p:nvPr/>
        </p:nvSpPr>
        <p:spPr>
          <a:xfrm>
            <a:off x="7200900" y="1182252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detailed indices will be discussed &amp; filled up later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D49657-30AD-5A5C-B96C-0459199980A7}"/>
              </a:ext>
            </a:extLst>
          </p:cNvPr>
          <p:cNvSpPr txBox="1"/>
          <p:nvPr/>
        </p:nvSpPr>
        <p:spPr>
          <a:xfrm>
            <a:off x="1143000" y="5784751"/>
            <a:ext cx="419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same as </a:t>
            </a:r>
            <a:r>
              <a:rPr lang="en-US" dirty="0" err="1"/>
              <a:t>rRU</a:t>
            </a:r>
            <a:r>
              <a:rPr lang="en-US" dirty="0"/>
              <a:t>, the 19</a:t>
            </a:r>
            <a:r>
              <a:rPr lang="en-US" baseline="30000" dirty="0"/>
              <a:t>th</a:t>
            </a:r>
            <a:r>
              <a:rPr lang="en-US" dirty="0"/>
              <a:t> dRU26 is left as “Not defined”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3DE1A6-9AFD-B2CC-299B-3D444CC9BAE1}"/>
              </a:ext>
            </a:extLst>
          </p:cNvPr>
          <p:cNvSpPr txBox="1"/>
          <p:nvPr/>
        </p:nvSpPr>
        <p:spPr>
          <a:xfrm>
            <a:off x="838200" y="1705789"/>
            <a:ext cx="71628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en-US" sz="1100" b="1" i="0" u="none" strike="noStrike" dirty="0">
                <a:solidFill>
                  <a:srgbClr val="000000"/>
                </a:solidFill>
                <a:latin typeface="Calibri"/>
              </a:rPr>
              <a:t>Data and pilot subcarrier indices for distributed tone RUs (</a:t>
            </a:r>
            <a:r>
              <a:rPr lang="en-US" sz="1100" b="1" i="0" u="none" strike="noStrike" dirty="0" err="1">
                <a:solidFill>
                  <a:srgbClr val="000000"/>
                </a:solidFill>
                <a:latin typeface="Calibri"/>
              </a:rPr>
              <a:t>dRU</a:t>
            </a:r>
            <a:r>
              <a:rPr lang="en-US" sz="1100" b="1" i="0" u="none" strike="noStrike" dirty="0">
                <a:solidFill>
                  <a:srgbClr val="000000"/>
                </a:solidFill>
                <a:latin typeface="Calibri"/>
              </a:rPr>
              <a:t>)  in a 80 MHz UHR TB PPDU for 6GHz LPI</a:t>
            </a:r>
          </a:p>
        </p:txBody>
      </p:sp>
    </p:spTree>
    <p:extLst>
      <p:ext uri="{BB962C8B-B14F-4D97-AF65-F5344CB8AC3E}">
        <p14:creationId xmlns:p14="http://schemas.microsoft.com/office/powerpoint/2010/main" val="385544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62756" y="710817"/>
            <a:ext cx="8218488" cy="30480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26-tone RU Based </a:t>
            </a:r>
            <a:r>
              <a:rPr lang="en-US" sz="2400" dirty="0" err="1">
                <a:solidFill>
                  <a:schemeClr val="tx1"/>
                </a:solidFill>
              </a:rPr>
              <a:t>dRU</a:t>
            </a:r>
            <a:r>
              <a:rPr lang="en-US" sz="2400" dirty="0">
                <a:solidFill>
                  <a:schemeClr val="tx1"/>
                </a:solidFill>
              </a:rPr>
              <a:t> Design Method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3AA5539-1D33-611A-212A-81DE8215E543}"/>
              </a:ext>
            </a:extLst>
          </p:cNvPr>
          <p:cNvSpPr txBox="1"/>
          <p:nvPr/>
        </p:nvSpPr>
        <p:spPr>
          <a:xfrm>
            <a:off x="488156" y="1114144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key for design 26-tone RU based </a:t>
            </a:r>
            <a:r>
              <a:rPr lang="en-US" dirty="0" err="1"/>
              <a:t>dRU</a:t>
            </a:r>
            <a:r>
              <a:rPr lang="en-US" dirty="0"/>
              <a:t> design method is to generate 26-tone </a:t>
            </a:r>
            <a:r>
              <a:rPr lang="en-US" dirty="0" err="1"/>
              <a:t>dRU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To achieve the optimal gains and better distribution patterns, the following tone separation distance/or repetition period for dRU26 on different distribution BW can be considered: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Np = 9 for BW20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Np = 18 for BW40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Np = 36 for BW80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9AD16A-96EE-DCA9-95E7-9E5314679B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2665829"/>
            <a:ext cx="5614315" cy="101457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4823E96-F564-E6C9-BECA-7797BE4D3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6400" y="3964685"/>
            <a:ext cx="5760213" cy="2449070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AAC1176-218E-78F6-E6A5-62F425939FA1}"/>
              </a:ext>
            </a:extLst>
          </p:cNvPr>
          <p:cNvCxnSpPr/>
          <p:nvPr/>
        </p:nvCxnSpPr>
        <p:spPr bwMode="auto">
          <a:xfrm>
            <a:off x="1676400" y="2602299"/>
            <a:ext cx="127990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C937346-5C22-2D7E-B35C-DE70A1B173D2}"/>
              </a:ext>
            </a:extLst>
          </p:cNvPr>
          <p:cNvSpPr txBox="1"/>
          <p:nvPr/>
        </p:nvSpPr>
        <p:spPr>
          <a:xfrm>
            <a:off x="2048491" y="238883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Np=9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D9B8ADD-55C8-13E5-F5A2-055F4272ABF2}"/>
              </a:ext>
            </a:extLst>
          </p:cNvPr>
          <p:cNvCxnSpPr/>
          <p:nvPr/>
        </p:nvCxnSpPr>
        <p:spPr bwMode="auto">
          <a:xfrm>
            <a:off x="1676400" y="3886200"/>
            <a:ext cx="251539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2F83AE5-2124-1BE3-A35C-FBDA6EF343BC}"/>
              </a:ext>
            </a:extLst>
          </p:cNvPr>
          <p:cNvSpPr txBox="1"/>
          <p:nvPr/>
        </p:nvSpPr>
        <p:spPr>
          <a:xfrm>
            <a:off x="2584215" y="3674544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Np=18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3879373-716C-7D0F-BD85-DB807A30C9EC}"/>
              </a:ext>
            </a:extLst>
          </p:cNvPr>
          <p:cNvSpPr txBox="1"/>
          <p:nvPr/>
        </p:nvSpPr>
        <p:spPr>
          <a:xfrm>
            <a:off x="228600" y="294975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dRU26 distribution pattern on BW20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3A79FD-8381-26D6-0A85-44D7C786170D}"/>
              </a:ext>
            </a:extLst>
          </p:cNvPr>
          <p:cNvSpPr txBox="1"/>
          <p:nvPr/>
        </p:nvSpPr>
        <p:spPr>
          <a:xfrm>
            <a:off x="228600" y="50292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dRU26 distribution pattern on BW40</a:t>
            </a:r>
          </a:p>
        </p:txBody>
      </p:sp>
    </p:spTree>
    <p:extLst>
      <p:ext uri="{BB962C8B-B14F-4D97-AF65-F5344CB8AC3E}">
        <p14:creationId xmlns:p14="http://schemas.microsoft.com/office/powerpoint/2010/main" val="205150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114217</TotalTime>
  <Words>3498</Words>
  <Application>Microsoft Office PowerPoint</Application>
  <PresentationFormat>On-screen Show (4:3)</PresentationFormat>
  <Paragraphs>1110</Paragraphs>
  <Slides>23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Cambria Math</vt:lpstr>
      <vt:lpstr>Courier New</vt:lpstr>
      <vt:lpstr>Times New Roman</vt:lpstr>
      <vt:lpstr>Wingdings</vt:lpstr>
      <vt:lpstr>802-11-Submission</vt:lpstr>
      <vt:lpstr>Principle and Methodology for dRU Tone Plan Design</vt:lpstr>
      <vt:lpstr>Introduction</vt:lpstr>
      <vt:lpstr>Design principles &amp; methodologies of dRU Tone Plan</vt:lpstr>
      <vt:lpstr>Considerations of dRU Tone Plan Design</vt:lpstr>
      <vt:lpstr>26-tone RU Based dRU Design Method</vt:lpstr>
      <vt:lpstr>26-tone RU Based dRU Design Method</vt:lpstr>
      <vt:lpstr>26-tone RU Based dRU Tone Plan Structure for BW40</vt:lpstr>
      <vt:lpstr>26-tone RU Based dRU Tone Plan Structure for BW80</vt:lpstr>
      <vt:lpstr>26-tone RU Based dRU Design Method</vt:lpstr>
      <vt:lpstr>Example Illustration of dRU Distribution Pattern: dRU on BW40</vt:lpstr>
      <vt:lpstr>Example Illustration of dRU Distribution Pattern: dRU on BW40</vt:lpstr>
      <vt:lpstr>dRU With vs Without Channel Smoothing</vt:lpstr>
      <vt:lpstr>Impact of CFO on dRU</vt:lpstr>
      <vt:lpstr>Summary</vt:lpstr>
      <vt:lpstr>Straw Poll #1</vt:lpstr>
      <vt:lpstr>Reference</vt:lpstr>
      <vt:lpstr>Appendix</vt:lpstr>
      <vt:lpstr>Option-1: Global Dtm Method</vt:lpstr>
      <vt:lpstr>Option-1: Global Dtm Method</vt:lpstr>
      <vt:lpstr>Option-2: Tone-Group Based Method</vt:lpstr>
      <vt:lpstr>Option-2: Tone-Group Based Method</vt:lpstr>
      <vt:lpstr>Option-3: Perfect Uniformly Distribution Method</vt:lpstr>
      <vt:lpstr>Option-3: Perfect Uniformly Distribution Method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997</cp:revision>
  <cp:lastPrinted>1998-02-10T13:28:06Z</cp:lastPrinted>
  <dcterms:created xsi:type="dcterms:W3CDTF">2007-05-21T21:00:37Z</dcterms:created>
  <dcterms:modified xsi:type="dcterms:W3CDTF">2024-01-16T03:37:05Z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