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70" r:id="rId5"/>
    <p:sldId id="281" r:id="rId6"/>
    <p:sldId id="280" r:id="rId7"/>
    <p:sldId id="282" r:id="rId8"/>
    <p:sldId id="283" r:id="rId9"/>
    <p:sldId id="284" r:id="rId10"/>
    <p:sldId id="271" r:id="rId11"/>
    <p:sldId id="266" r:id="rId12"/>
    <p:sldId id="285" r:id="rId13"/>
    <p:sldId id="277" r:id="rId14"/>
    <p:sldId id="267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>
      <p:cViewPr varScale="1">
        <p:scale>
          <a:sx n="60" d="100"/>
          <a:sy n="60" d="100"/>
        </p:scale>
        <p:origin x="648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802.11-23/0221r0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Volker Jungnickel (Fraunhofer HHI)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9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802.11-23/0221r0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Volker Jungnickel (Fraunhofer HHI)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5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0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6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3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Volkewr</a:t>
            </a:r>
            <a:r>
              <a:rPr lang="en-GB" dirty="0" smtClean="0"/>
              <a:t> Jungnickel, Fraunhofer HHI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802.11-23/2016r1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eeexplore.ieee.org/abstract/document/9479791" TargetMode="External"/><Relationship Id="rId3" Type="http://schemas.openxmlformats.org/officeDocument/2006/relationships/hyperlink" Target="https://standards.ieee.org/ieee/802.11bb/10823/" TargetMode="External"/><Relationship Id="rId7" Type="http://schemas.openxmlformats.org/officeDocument/2006/relationships/hyperlink" Target="https://mentor.ieee.org/802.11/dcn/23/11-23-0091-00-0wng-light-communication-for-uhr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3/11-23-0221-01-0uhr-hybrid-lc-and-rf-in-uhr.pptx" TargetMode="External"/><Relationship Id="rId11" Type="http://schemas.openxmlformats.org/officeDocument/2006/relationships/hyperlink" Target="https://ieeexplore.ieee.org/abstract/document/9777967" TargetMode="External"/><Relationship Id="rId5" Type="http://schemas.openxmlformats.org/officeDocument/2006/relationships/hyperlink" Target="https://ieeexplore.ieee.org/document/9969087" TargetMode="External"/><Relationship Id="rId10" Type="http://schemas.openxmlformats.org/officeDocument/2006/relationships/hyperlink" Target="https://ieeexplore.ieee.org/abstract/document/8864131" TargetMode="External"/><Relationship Id="rId4" Type="http://schemas.openxmlformats.org/officeDocument/2006/relationships/hyperlink" Target="https://mentor.ieee.org/802.11/dcn/23/11-23-0277-01-0000-ieee-802-standards-on-light-communication.pdf" TargetMode="External"/><Relationship Id="rId9" Type="http://schemas.openxmlformats.org/officeDocument/2006/relationships/hyperlink" Target="https://ieeexplore.ieee.org/abstract/document/1011733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Extend IMMW scope to include optical bands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2023-11-14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28302"/>
              </p:ext>
            </p:extLst>
          </p:nvPr>
        </p:nvGraphicFramePr>
        <p:xfrm>
          <a:off x="998538" y="2420938"/>
          <a:ext cx="1002506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Document" r:id="rId4" imgW="10448057" imgH="2540975" progId="Word.Document.8">
                  <p:embed/>
                </p:oleObj>
              </mc:Choice>
              <mc:Fallback>
                <p:oleObj name="Document" r:id="rId4" imgW="10448057" imgH="254097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20938"/>
                        <a:ext cx="10025062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Features for IMMW 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0083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Required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integration into MLO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higher bandwidth operation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Some other interesting points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unified IF interface for mm-wave and LC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consistent channel models for all bands</a:t>
            </a:r>
            <a:endParaRPr lang="en-GB" dirty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MIMO and FTM adapted </a:t>
            </a:r>
            <a:r>
              <a:rPr lang="en-GB" dirty="0"/>
              <a:t>to </a:t>
            </a:r>
            <a:r>
              <a:rPr lang="en-GB" dirty="0" smtClean="0"/>
              <a:t>LC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85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988840"/>
            <a:ext cx="10510191" cy="4113213"/>
          </a:xfrm>
          <a:ln/>
        </p:spPr>
        <p:txBody>
          <a:bodyPr/>
          <a:lstStyle/>
          <a:p>
            <a:pPr marL="0" indent="0">
              <a:lnSpc>
                <a:spcPct val="15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contribution has reviewed use cases, requirements and corresponding features for the evolution of LC.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h</a:t>
            </a:r>
            <a:r>
              <a:rPr lang="en-GB" sz="2000" b="0" dirty="0" smtClean="0"/>
              <a:t>igher bandwidth and MLO integration are required, same as for mm-wave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 smtClean="0"/>
              <a:t>some other interesting points have been mentioned</a:t>
            </a:r>
            <a:endParaRPr lang="en-GB" b="0" dirty="0" smtClean="0"/>
          </a:p>
          <a:p>
            <a:pPr marL="0" indent="0">
              <a:lnSpc>
                <a:spcPct val="15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Due to overlaps, it is proposed to extend the scope of IMMW </a:t>
            </a:r>
            <a:r>
              <a:rPr lang="en-GB" dirty="0"/>
              <a:t>SG beyond </a:t>
            </a:r>
            <a:r>
              <a:rPr lang="en-GB" dirty="0" smtClean="0"/>
              <a:t>mm-wave and include optical bands.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11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83" y="1231990"/>
            <a:ext cx="4584917" cy="5168810"/>
          </a:xfrm>
          <a:prstGeom prst="rect">
            <a:avLst/>
          </a:prstGeom>
        </p:spPr>
      </p:pic>
      <p:cxnSp>
        <p:nvCxnSpPr>
          <p:cNvPr id="16" name="Gerader Verbinder 15"/>
          <p:cNvCxnSpPr/>
          <p:nvPr/>
        </p:nvCxnSpPr>
        <p:spPr bwMode="auto">
          <a:xfrm>
            <a:off x="1028700" y="2971800"/>
            <a:ext cx="4114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90500" y="344754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</a:pPr>
            <a:r>
              <a:rPr lang="de-DE" sz="1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MLO</a:t>
            </a:r>
            <a:endParaRPr lang="de-DE" sz="1400" b="1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pPr defTabSz="914400" eaLnBrk="1" hangingPunct="1">
              <a:buClrTx/>
              <a:buSzTx/>
            </a:pPr>
            <a:r>
              <a:rPr lang="de-DE" sz="1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i</a:t>
            </a:r>
            <a:r>
              <a:rPr lang="de-DE" sz="1400" b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nterface</a:t>
            </a:r>
            <a:endParaRPr lang="de-DE" sz="1400" b="1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18" name="Gerader Verbinder 17"/>
          <p:cNvCxnSpPr/>
          <p:nvPr/>
        </p:nvCxnSpPr>
        <p:spPr bwMode="auto">
          <a:xfrm>
            <a:off x="1028700" y="4724400"/>
            <a:ext cx="4114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Gerader Verbinder 18"/>
          <p:cNvCxnSpPr/>
          <p:nvPr/>
        </p:nvCxnSpPr>
        <p:spPr bwMode="auto">
          <a:xfrm flipV="1">
            <a:off x="685800" y="3177064"/>
            <a:ext cx="15240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Gerader Verbinder 19"/>
          <p:cNvCxnSpPr/>
          <p:nvPr/>
        </p:nvCxnSpPr>
        <p:spPr bwMode="auto">
          <a:xfrm flipH="1" flipV="1">
            <a:off x="685800" y="4243864"/>
            <a:ext cx="152400" cy="2519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991600" y="6477000"/>
            <a:ext cx="23927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Volker </a:t>
            </a:r>
            <a:r>
              <a:rPr lang="en-US" dirty="0" err="1"/>
              <a:t>Jungnickel</a:t>
            </a:r>
            <a:r>
              <a:rPr lang="en-US" dirty="0"/>
              <a:t> (Fraunhofer HHI)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4294967295"/>
          </p:nvPr>
        </p:nvSpPr>
        <p:spPr bwMode="auto">
          <a:xfrm>
            <a:off x="914400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November </a:t>
            </a:r>
            <a:r>
              <a:rPr lang="en-US" dirty="0"/>
              <a:t>2023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z="2800" dirty="0" smtClean="0"/>
              <a:t>Integration into MLO [4]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82296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562601" y="20574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914400">
              <a:buClrTx/>
              <a:buSzTx/>
              <a:buFontTx/>
              <a:buChar char="•"/>
            </a:pPr>
            <a:endParaRPr lang="en-US" sz="2000" b="0" kern="0" dirty="0" smtClean="0">
              <a:solidFill>
                <a:srgbClr val="000000"/>
              </a:solidFill>
              <a:latin typeface="Times New Roman"/>
            </a:endParaRP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Separation of MAC in MLD Upper and Lower MAC sublayers</a:t>
            </a: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Allows optimized channel access in each band</a:t>
            </a: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MLO </a:t>
            </a:r>
            <a:r>
              <a:rPr lang="en-US" sz="2000" kern="0" dirty="0" smtClean="0">
                <a:latin typeface="Times New Roman"/>
              </a:rPr>
              <a:t>interface</a:t>
            </a:r>
            <a:r>
              <a:rPr lang="en-US" sz="2000" kern="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between U/L MAC could be very similar for all bands</a:t>
            </a:r>
          </a:p>
          <a:p>
            <a:pPr defTabSz="914400">
              <a:buClrTx/>
              <a:buSzTx/>
              <a:buFontTx/>
              <a:buChar char="•"/>
            </a:pPr>
            <a:endParaRPr lang="en-US" sz="2000" b="0" kern="0" dirty="0">
              <a:solidFill>
                <a:srgbClr val="000000"/>
              </a:solidFill>
              <a:latin typeface="Times New Roman"/>
            </a:endParaRPr>
          </a:p>
          <a:p>
            <a:pPr marL="0" indent="0" defTabSz="914400">
              <a:buClrTx/>
              <a:buSzTx/>
              <a:buNone/>
            </a:pPr>
            <a:endParaRPr lang="en-US" sz="2000" b="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33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991600" y="6477000"/>
            <a:ext cx="23927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Volker </a:t>
            </a:r>
            <a:r>
              <a:rPr lang="en-US" dirty="0" err="1"/>
              <a:t>Jungnickel</a:t>
            </a:r>
            <a:r>
              <a:rPr lang="en-US" dirty="0"/>
              <a:t> (Fraunhofer HHI)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4294967295"/>
          </p:nvPr>
        </p:nvSpPr>
        <p:spPr bwMode="auto">
          <a:xfrm>
            <a:off x="914400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November </a:t>
            </a:r>
            <a:r>
              <a:rPr lang="en-US" dirty="0"/>
              <a:t>2023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z="2800" dirty="0" smtClean="0"/>
              <a:t>Higher bandwidth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82296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914400" y="1623739"/>
            <a:ext cx="11014247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LC channel can support 320 MHz and more bandwidths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Same as mm-wave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/>
              <a:t>b</a:t>
            </a:r>
            <a:r>
              <a:rPr lang="en-GB" sz="1800" kern="0" dirty="0" smtClean="0"/>
              <a:t>esides 11n/ac/</a:t>
            </a:r>
            <a:r>
              <a:rPr lang="en-GB" sz="1800" kern="0" dirty="0" err="1" smtClean="0"/>
              <a:t>ax</a:t>
            </a:r>
            <a:r>
              <a:rPr lang="en-GB" sz="1800" kern="0" dirty="0" smtClean="0"/>
              <a:t>, LC </a:t>
            </a:r>
            <a:r>
              <a:rPr lang="en-GB" sz="1800" kern="0" dirty="0"/>
              <a:t>can </a:t>
            </a:r>
            <a:r>
              <a:rPr lang="en-GB" sz="1800" kern="0" dirty="0" smtClean="0"/>
              <a:t>also reuse baseband signals from 11be/</a:t>
            </a:r>
            <a:r>
              <a:rPr lang="en-GB" sz="1800" kern="0" dirty="0" err="1" smtClean="0"/>
              <a:t>bn</a:t>
            </a:r>
            <a:r>
              <a:rPr lang="en-GB" sz="1800" kern="0" dirty="0" smtClean="0"/>
              <a:t>/…</a:t>
            </a:r>
            <a:endParaRPr lang="en-GB" sz="1800" kern="0" dirty="0"/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 smtClean="0"/>
              <a:t>LC optical antennas support 320 MHz and more using VCSEL array instead of LED, slides 12-13 in [5]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Other than mm-wave, 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 smtClean="0"/>
              <a:t>LC applies frequency shift to LC IF, instead of mm-wave carrier frequency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LC channel is less impaired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less frequency-selective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 smtClean="0"/>
              <a:t>LOS </a:t>
            </a:r>
            <a:r>
              <a:rPr lang="en-GB" sz="1800" kern="0" dirty="0"/>
              <a:t>is </a:t>
            </a:r>
            <a:r>
              <a:rPr lang="en-GB" sz="1800" kern="0" dirty="0" smtClean="0"/>
              <a:t>dominant, fading where NLOS is noticeable (room corners, multiple optical antennas) [8, 9]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less time-variant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 smtClean="0"/>
              <a:t>LC signal is same as e.g. Equation </a:t>
            </a:r>
            <a:r>
              <a:rPr lang="en-US" sz="1800" b="0" dirty="0"/>
              <a:t>(19-1</a:t>
            </a:r>
            <a:r>
              <a:rPr lang="en-US" sz="1800" b="0" dirty="0" smtClean="0"/>
              <a:t>) </a:t>
            </a:r>
            <a:r>
              <a:rPr lang="en-US" sz="1800" b="0" dirty="0"/>
              <a:t>for an LC </a:t>
            </a:r>
            <a:r>
              <a:rPr lang="en-US" sz="1800" b="0" dirty="0" smtClean="0"/>
              <a:t>PHY with HT </a:t>
            </a:r>
            <a:r>
              <a:rPr lang="en-US" sz="1800" b="0" dirty="0"/>
              <a:t>support, </a:t>
            </a:r>
            <a:r>
              <a:rPr lang="en-US" sz="1800" b="0" dirty="0" smtClean="0"/>
              <a:t>where </a:t>
            </a:r>
            <a:r>
              <a:rPr lang="en-US" sz="1800" b="0" i="1" dirty="0"/>
              <a:t>fc </a:t>
            </a:r>
            <a:r>
              <a:rPr lang="en-US" sz="1800" b="0" dirty="0"/>
              <a:t>is the LC </a:t>
            </a:r>
            <a:r>
              <a:rPr lang="en-US" sz="1800" b="0" dirty="0" smtClean="0"/>
              <a:t>IF 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 smtClean="0"/>
              <a:t>Doppler frequency relates to LC IF </a:t>
            </a:r>
            <a:r>
              <a:rPr lang="en-US" sz="1800" i="1" dirty="0" smtClean="0"/>
              <a:t>fc = </a:t>
            </a:r>
            <a:r>
              <a:rPr lang="en-US" sz="1800" dirty="0" smtClean="0"/>
              <a:t>26…326 MHz</a:t>
            </a:r>
            <a:r>
              <a:rPr lang="en-GB" sz="1800" kern="0" dirty="0" smtClean="0"/>
              <a:t>, not to RF carrier frequency </a:t>
            </a:r>
            <a:r>
              <a:rPr lang="en-US" sz="1800" i="1" dirty="0"/>
              <a:t>fc = </a:t>
            </a:r>
            <a:r>
              <a:rPr lang="en-US" sz="1800" dirty="0" smtClean="0"/>
              <a:t>45/60 GHz</a:t>
            </a:r>
            <a:endParaRPr lang="en-GB" sz="1800" kern="0" dirty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less CFO and phase noise</a:t>
            </a:r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24615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04019"/>
            <a:ext cx="10361084" cy="4113213"/>
          </a:xfrm>
          <a:ln/>
        </p:spPr>
        <p:txBody>
          <a:bodyPr/>
          <a:lstStyle/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dirty="0"/>
              <a:t>[1]	</a:t>
            </a:r>
            <a:r>
              <a:rPr lang="en-GB" sz="1600" b="0" dirty="0" smtClean="0">
                <a:solidFill>
                  <a:schemeClr val="tx1"/>
                </a:solidFill>
              </a:rPr>
              <a:t>IEEE </a:t>
            </a:r>
            <a:r>
              <a:rPr lang="en-GB" sz="1600" b="0" dirty="0" err="1" smtClean="0">
                <a:solidFill>
                  <a:schemeClr val="tx1"/>
                </a:solidFill>
              </a:rPr>
              <a:t>Std</a:t>
            </a:r>
            <a:r>
              <a:rPr lang="en-GB" sz="1600" b="0" dirty="0" smtClean="0">
                <a:solidFill>
                  <a:schemeClr val="tx1"/>
                </a:solidFill>
              </a:rPr>
              <a:t> 802.11bb-2023, </a:t>
            </a:r>
            <a:r>
              <a:rPr lang="en-GB" sz="1600" b="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0" dirty="0">
                <a:solidFill>
                  <a:schemeClr val="tx1"/>
                </a:solidFill>
                <a:hlinkClick r:id="rId3"/>
              </a:rPr>
              <a:t>://standards.ieee.org/ieee/802.11bb/10823</a:t>
            </a:r>
            <a:r>
              <a:rPr lang="en-GB" sz="1600" b="0" dirty="0" smtClean="0">
                <a:solidFill>
                  <a:schemeClr val="tx1"/>
                </a:solidFill>
                <a:hlinkClick r:id="rId3"/>
              </a:rPr>
              <a:t>/</a:t>
            </a:r>
            <a:endParaRPr lang="en-GB" sz="1600" b="0" dirty="0" smtClean="0">
              <a:solidFill>
                <a:schemeClr val="tx1"/>
              </a:solidFill>
            </a:endParaRP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dirty="0" smtClean="0">
                <a:solidFill>
                  <a:schemeClr val="tx1"/>
                </a:solidFill>
              </a:rPr>
              <a:t>[2]</a:t>
            </a:r>
            <a:r>
              <a:rPr lang="en-GB" sz="1600" b="0" dirty="0">
                <a:solidFill>
                  <a:schemeClr val="tx1"/>
                </a:solidFill>
              </a:rPr>
              <a:t>	</a:t>
            </a:r>
            <a:r>
              <a:rPr lang="en-GB" sz="1600" b="0" dirty="0" smtClean="0">
                <a:solidFill>
                  <a:schemeClr val="tx1"/>
                </a:solidFill>
              </a:rPr>
              <a:t>IEEE 802 Tutorial “</a:t>
            </a:r>
            <a:r>
              <a:rPr lang="en-US" sz="1600" b="0" dirty="0">
                <a:solidFill>
                  <a:schemeClr val="tx1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IEEE 802 </a:t>
            </a:r>
            <a:r>
              <a:rPr lang="en-US" sz="1600" b="0" dirty="0">
                <a:solidFill>
                  <a:schemeClr val="tx1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Standards on Light </a:t>
            </a:r>
            <a:r>
              <a:rPr lang="en-US" sz="1600" b="0" dirty="0" smtClean="0">
                <a:solidFill>
                  <a:schemeClr val="tx1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Communication”</a:t>
            </a:r>
            <a:r>
              <a:rPr lang="en-GB" sz="1600" b="0" dirty="0" smtClean="0">
                <a:solidFill>
                  <a:schemeClr val="tx1"/>
                </a:solidFill>
              </a:rPr>
              <a:t> at March 2023 Plenary Meeting </a:t>
            </a:r>
            <a:r>
              <a:rPr lang="en-GB" sz="1600" b="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GB" sz="1600" b="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GB" sz="1600" b="0" dirty="0" smtClean="0">
                <a:solidFill>
                  <a:schemeClr val="tx1"/>
                </a:solidFill>
                <a:hlinkClick r:id="rId4"/>
              </a:rPr>
              <a:t>mentor.ieee.org/802.11/dcn/23/11-23-0277-01-0000-ieee-802-standards-on-light-communication.pdf</a:t>
            </a:r>
            <a:r>
              <a:rPr lang="en-GB" sz="1600" b="0" dirty="0" smtClean="0">
                <a:solidFill>
                  <a:schemeClr val="tx1"/>
                </a:solidFill>
              </a:rPr>
              <a:t> </a:t>
            </a: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b="0" dirty="0" smtClean="0">
                <a:solidFill>
                  <a:schemeClr val="tx1"/>
                </a:solidFill>
              </a:rPr>
              <a:t>[3]</a:t>
            </a:r>
            <a:r>
              <a:rPr lang="en-US" sz="1600" b="0" dirty="0">
                <a:solidFill>
                  <a:schemeClr val="tx1"/>
                </a:solidFill>
              </a:rPr>
              <a:t>	A. Paraskevopoulos </a:t>
            </a:r>
            <a:r>
              <a:rPr lang="en-US" sz="1600" b="0" i="1" dirty="0">
                <a:solidFill>
                  <a:schemeClr val="tx1"/>
                </a:solidFill>
              </a:rPr>
              <a:t>et al</a:t>
            </a:r>
            <a:r>
              <a:rPr lang="en-US" sz="1600" b="0" dirty="0">
                <a:solidFill>
                  <a:schemeClr val="tx1"/>
                </a:solidFill>
              </a:rPr>
              <a:t>., "Software-defined </a:t>
            </a:r>
            <a:r>
              <a:rPr lang="en-US" sz="1600" b="0" dirty="0" err="1">
                <a:solidFill>
                  <a:schemeClr val="tx1"/>
                </a:solidFill>
              </a:rPr>
              <a:t>LiFi</a:t>
            </a:r>
            <a:r>
              <a:rPr lang="en-US" sz="1600" b="0" dirty="0">
                <a:solidFill>
                  <a:schemeClr val="tx1"/>
                </a:solidFill>
              </a:rPr>
              <a:t> - RF network for Industry 4.0 applications," </a:t>
            </a:r>
            <a:r>
              <a:rPr lang="en-US" sz="1600" b="0" i="1" dirty="0">
                <a:solidFill>
                  <a:schemeClr val="tx1"/>
                </a:solidFill>
              </a:rPr>
              <a:t>IECON </a:t>
            </a:r>
            <a:r>
              <a:rPr lang="en-US" sz="1600" b="0" i="1" dirty="0" smtClean="0">
                <a:solidFill>
                  <a:schemeClr val="tx1"/>
                </a:solidFill>
              </a:rPr>
              <a:t>2022, </a:t>
            </a:r>
            <a:r>
              <a:rPr lang="en-US" sz="1600" b="0" dirty="0" smtClean="0">
                <a:solidFill>
                  <a:schemeClr val="tx1"/>
                </a:solidFill>
              </a:rPr>
              <a:t>Brussels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</a:rPr>
              <a:t>Belgium, </a:t>
            </a:r>
            <a:r>
              <a:rPr lang="en-GB" sz="1600" b="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GB" sz="1600" b="0" dirty="0" smtClean="0">
                <a:solidFill>
                  <a:schemeClr val="tx1"/>
                </a:solidFill>
                <a:hlinkClick r:id="rId5"/>
              </a:rPr>
              <a:t>ieeexplore.ieee.org/document/9969087</a:t>
            </a:r>
            <a:endParaRPr lang="en-GB" sz="1600" b="0" dirty="0" smtClean="0">
              <a:solidFill>
                <a:schemeClr val="tx1"/>
              </a:solidFill>
            </a:endParaRP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dirty="0" smtClean="0">
                <a:solidFill>
                  <a:schemeClr val="tx1"/>
                </a:solidFill>
              </a:rPr>
              <a:t>[</a:t>
            </a:r>
            <a:r>
              <a:rPr lang="en-GB" sz="1600" b="0" dirty="0">
                <a:solidFill>
                  <a:schemeClr val="tx1"/>
                </a:solidFill>
              </a:rPr>
              <a:t>4</a:t>
            </a:r>
            <a:r>
              <a:rPr lang="en-GB" sz="1600" b="0" dirty="0" smtClean="0">
                <a:solidFill>
                  <a:schemeClr val="tx1"/>
                </a:solidFill>
              </a:rPr>
              <a:t>]	11-23/0221r1 “</a:t>
            </a:r>
            <a:r>
              <a:rPr lang="en-US" sz="1600" b="0" dirty="0">
                <a:solidFill>
                  <a:schemeClr val="tx1"/>
                </a:solidFill>
              </a:rPr>
              <a:t>Hybrid LC and RF in UHR” </a:t>
            </a:r>
            <a:r>
              <a:rPr lang="en-US" sz="1600" b="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sz="1600" b="0" dirty="0" smtClean="0">
                <a:solidFill>
                  <a:schemeClr val="tx1"/>
                </a:solidFill>
                <a:hlinkClick r:id="rId6"/>
              </a:rPr>
              <a:t>mentor.ieee.org/802.11/dcn/23/11-23-0221-01-0uhr-hybrid-lc-and-rf-in-uhr.pptx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endParaRPr lang="en-GB" sz="1600" b="0" dirty="0">
              <a:solidFill>
                <a:schemeClr val="tx1"/>
              </a:solidFill>
            </a:endParaRP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dirty="0" smtClean="0">
                <a:solidFill>
                  <a:schemeClr val="tx1"/>
                </a:solidFill>
              </a:rPr>
              <a:t>[5]	11-23/0091 “New </a:t>
            </a:r>
            <a:r>
              <a:rPr lang="en-GB" sz="1600" b="0" dirty="0">
                <a:solidFill>
                  <a:schemeClr val="tx1"/>
                </a:solidFill>
              </a:rPr>
              <a:t>Light Communication Features” </a:t>
            </a:r>
            <a:r>
              <a:rPr lang="en-GB" sz="1600" b="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GB" sz="1600" b="0" dirty="0" smtClean="0">
                <a:solidFill>
                  <a:schemeClr val="tx1"/>
                </a:solidFill>
                <a:hlinkClick r:id="rId7"/>
              </a:rPr>
              <a:t>mentor.ieee.org/802.11/dcn/23/11-23-0091-00-0wng-light-communication-for-uhr.pptx</a:t>
            </a:r>
            <a:r>
              <a:rPr lang="en-GB" sz="1600" b="0" dirty="0" smtClean="0">
                <a:solidFill>
                  <a:schemeClr val="tx1"/>
                </a:solidFill>
              </a:rPr>
              <a:t> </a:t>
            </a: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sz="1600" b="0" dirty="0" smtClean="0">
                <a:solidFill>
                  <a:schemeClr val="tx1"/>
                </a:solidFill>
              </a:rPr>
              <a:t>[6] 	S</a:t>
            </a:r>
            <a:r>
              <a:rPr lang="de-DE" sz="1600" b="0" dirty="0">
                <a:solidFill>
                  <a:schemeClr val="tx1"/>
                </a:solidFill>
              </a:rPr>
              <a:t>. M. Kouhini </a:t>
            </a:r>
            <a:r>
              <a:rPr lang="de-DE" sz="1600" b="0" i="1" dirty="0">
                <a:solidFill>
                  <a:schemeClr val="tx1"/>
                </a:solidFill>
              </a:rPr>
              <a:t>et al.</a:t>
            </a:r>
            <a:r>
              <a:rPr lang="de-DE" sz="1600" b="0" dirty="0">
                <a:solidFill>
                  <a:schemeClr val="tx1"/>
                </a:solidFill>
              </a:rPr>
              <a:t>, "</a:t>
            </a:r>
            <a:r>
              <a:rPr lang="de-DE" sz="1600" b="0" dirty="0" err="1">
                <a:solidFill>
                  <a:schemeClr val="tx1"/>
                </a:solidFill>
              </a:rPr>
              <a:t>LiFi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Positioning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for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Industry</a:t>
            </a:r>
            <a:r>
              <a:rPr lang="de-DE" sz="1600" b="0" dirty="0">
                <a:solidFill>
                  <a:schemeClr val="tx1"/>
                </a:solidFill>
              </a:rPr>
              <a:t> 4.0," in IEEE </a:t>
            </a:r>
            <a:r>
              <a:rPr lang="de-DE" sz="1600" b="0" dirty="0" smtClean="0">
                <a:solidFill>
                  <a:schemeClr val="tx1"/>
                </a:solidFill>
              </a:rPr>
              <a:t>JSTQE, </a:t>
            </a:r>
            <a:r>
              <a:rPr lang="de-DE" sz="1600" b="0" dirty="0">
                <a:solidFill>
                  <a:schemeClr val="tx1"/>
                </a:solidFill>
              </a:rPr>
              <a:t>vol. 27, </a:t>
            </a:r>
            <a:r>
              <a:rPr lang="de-DE" sz="1600" b="0" dirty="0" err="1">
                <a:solidFill>
                  <a:schemeClr val="tx1"/>
                </a:solidFill>
              </a:rPr>
              <a:t>no</a:t>
            </a:r>
            <a:r>
              <a:rPr lang="de-DE" sz="1600" b="0" dirty="0">
                <a:solidFill>
                  <a:schemeClr val="tx1"/>
                </a:solidFill>
              </a:rPr>
              <a:t>. 6, pp. 1-15, </a:t>
            </a:r>
            <a:r>
              <a:rPr lang="de-DE" sz="1600" b="0" dirty="0" smtClean="0">
                <a:solidFill>
                  <a:schemeClr val="tx1"/>
                </a:solidFill>
              </a:rPr>
              <a:t>2021 </a:t>
            </a:r>
            <a:r>
              <a:rPr lang="de-DE" sz="1600" b="0" dirty="0">
                <a:solidFill>
                  <a:schemeClr val="tx1"/>
                </a:solidFill>
                <a:hlinkClick r:id="rId8"/>
              </a:rPr>
              <a:t>https://</a:t>
            </a:r>
            <a:r>
              <a:rPr lang="de-DE" sz="1600" b="0" dirty="0" smtClean="0">
                <a:solidFill>
                  <a:schemeClr val="tx1"/>
                </a:solidFill>
                <a:hlinkClick r:id="rId8"/>
              </a:rPr>
              <a:t>ieeexplore.ieee.org/abstract/document/9479791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sz="1600" b="0" dirty="0" smtClean="0">
                <a:solidFill>
                  <a:schemeClr val="tx1"/>
                </a:solidFill>
              </a:rPr>
              <a:t>[7]	</a:t>
            </a:r>
            <a:r>
              <a:rPr lang="en-US" sz="1600" b="0" dirty="0" smtClean="0">
                <a:solidFill>
                  <a:schemeClr val="tx1"/>
                </a:solidFill>
              </a:rPr>
              <a:t>C</a:t>
            </a:r>
            <a:r>
              <a:rPr lang="en-US" sz="1600" b="0" dirty="0">
                <a:solidFill>
                  <a:schemeClr val="tx1"/>
                </a:solidFill>
              </a:rPr>
              <a:t>. </a:t>
            </a:r>
            <a:r>
              <a:rPr lang="en-US" sz="1600" b="0" dirty="0" smtClean="0">
                <a:solidFill>
                  <a:schemeClr val="tx1"/>
                </a:solidFill>
              </a:rPr>
              <a:t>Kottke </a:t>
            </a:r>
            <a:r>
              <a:rPr lang="en-US" sz="1600" b="0" i="1" dirty="0" smtClean="0">
                <a:solidFill>
                  <a:schemeClr val="tx1"/>
                </a:solidFill>
              </a:rPr>
              <a:t>et al.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>
                <a:solidFill>
                  <a:schemeClr val="tx1"/>
                </a:solidFill>
              </a:rPr>
              <a:t>"In-building Optical Wireless Positioning Using Time of Flight," </a:t>
            </a:r>
            <a:r>
              <a:rPr lang="en-US" sz="1600" b="0" dirty="0" smtClean="0">
                <a:solidFill>
                  <a:schemeClr val="tx1"/>
                </a:solidFill>
              </a:rPr>
              <a:t>OFC </a:t>
            </a:r>
            <a:r>
              <a:rPr lang="en-US" sz="1600" b="0" i="1" dirty="0" smtClean="0">
                <a:solidFill>
                  <a:schemeClr val="tx1"/>
                </a:solidFill>
              </a:rPr>
              <a:t>2023 </a:t>
            </a:r>
            <a:r>
              <a:rPr lang="en-US" sz="1600" b="0" dirty="0" smtClean="0">
                <a:solidFill>
                  <a:schemeClr val="tx1"/>
                </a:solidFill>
              </a:rPr>
              <a:t>San Diego, CA, USA, </a:t>
            </a:r>
            <a:r>
              <a:rPr lang="en-US" sz="1600" b="0" dirty="0" smtClean="0">
                <a:solidFill>
                  <a:schemeClr val="tx1"/>
                </a:solidFill>
                <a:hlinkClick r:id="rId9"/>
              </a:rPr>
              <a:t>https</a:t>
            </a:r>
            <a:r>
              <a:rPr lang="en-US" sz="1600" b="0" dirty="0">
                <a:solidFill>
                  <a:schemeClr val="tx1"/>
                </a:solidFill>
                <a:hlinkClick r:id="rId9"/>
              </a:rPr>
              <a:t>://</a:t>
            </a:r>
            <a:r>
              <a:rPr lang="en-US" sz="1600" b="0" dirty="0" smtClean="0">
                <a:solidFill>
                  <a:schemeClr val="tx1"/>
                </a:solidFill>
                <a:hlinkClick r:id="rId9"/>
              </a:rPr>
              <a:t>ieeexplore.ieee.org/abstract/document/10117339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b="0" dirty="0" smtClean="0">
                <a:solidFill>
                  <a:schemeClr val="tx1"/>
                </a:solidFill>
              </a:rPr>
              <a:t>[8] 	S.M. Mana </a:t>
            </a:r>
            <a:r>
              <a:rPr lang="en-US" sz="1600" b="0" i="1" dirty="0" smtClean="0">
                <a:solidFill>
                  <a:schemeClr val="tx1"/>
                </a:solidFill>
              </a:rPr>
              <a:t>et al.</a:t>
            </a:r>
            <a:r>
              <a:rPr lang="en-US" sz="1600" b="0" dirty="0" smtClean="0">
                <a:solidFill>
                  <a:schemeClr val="tx1"/>
                </a:solidFill>
              </a:rPr>
              <a:t> “Experiments </a:t>
            </a:r>
            <a:r>
              <a:rPr lang="en-US" sz="1600" b="0" dirty="0">
                <a:solidFill>
                  <a:schemeClr val="tx1"/>
                </a:solidFill>
              </a:rPr>
              <a:t>in Non-Line-of-Sight Li-Fi Channels”, </a:t>
            </a:r>
            <a:r>
              <a:rPr lang="en-US" sz="1600" b="0" i="1" dirty="0" smtClean="0">
                <a:solidFill>
                  <a:schemeClr val="tx1"/>
                </a:solidFill>
              </a:rPr>
              <a:t>Global </a:t>
            </a:r>
            <a:r>
              <a:rPr lang="de-DE" sz="1600" b="0" i="1" dirty="0" smtClean="0">
                <a:solidFill>
                  <a:schemeClr val="tx1"/>
                </a:solidFill>
              </a:rPr>
              <a:t>Li-</a:t>
            </a:r>
            <a:r>
              <a:rPr lang="de-DE" sz="1600" b="0" i="1" dirty="0" err="1" smtClean="0">
                <a:solidFill>
                  <a:schemeClr val="tx1"/>
                </a:solidFill>
              </a:rPr>
              <a:t>Fi</a:t>
            </a:r>
            <a:r>
              <a:rPr lang="de-DE" sz="1600" b="0" i="1" dirty="0" smtClean="0">
                <a:solidFill>
                  <a:schemeClr val="tx1"/>
                </a:solidFill>
              </a:rPr>
              <a:t> </a:t>
            </a:r>
            <a:r>
              <a:rPr lang="de-DE" sz="1600" b="0" i="1" dirty="0" err="1">
                <a:solidFill>
                  <a:schemeClr val="tx1"/>
                </a:solidFill>
              </a:rPr>
              <a:t>Congress</a:t>
            </a:r>
            <a:r>
              <a:rPr lang="de-DE" sz="1600" b="0" i="1" dirty="0">
                <a:solidFill>
                  <a:schemeClr val="tx1"/>
                </a:solidFill>
              </a:rPr>
              <a:t> </a:t>
            </a:r>
            <a:r>
              <a:rPr lang="de-DE" sz="1600" b="0" i="1" dirty="0" smtClean="0">
                <a:solidFill>
                  <a:schemeClr val="tx1"/>
                </a:solidFill>
              </a:rPr>
              <a:t>2019, </a:t>
            </a:r>
            <a:r>
              <a:rPr lang="de-DE" sz="1600" b="0" dirty="0" smtClean="0">
                <a:solidFill>
                  <a:schemeClr val="tx1"/>
                </a:solidFill>
              </a:rPr>
              <a:t>Paris, France</a:t>
            </a:r>
            <a:r>
              <a:rPr lang="de-DE" sz="1600" b="0" dirty="0">
                <a:solidFill>
                  <a:schemeClr val="tx1"/>
                </a:solidFill>
              </a:rPr>
              <a:t>, </a:t>
            </a:r>
            <a:r>
              <a:rPr lang="de-DE" sz="1600" b="0" dirty="0">
                <a:solidFill>
                  <a:schemeClr val="tx1"/>
                </a:solidFill>
                <a:hlinkClick r:id="rId10"/>
              </a:rPr>
              <a:t>https://</a:t>
            </a:r>
            <a:r>
              <a:rPr lang="de-DE" sz="1600" b="0" dirty="0" smtClean="0">
                <a:solidFill>
                  <a:schemeClr val="tx1"/>
                </a:solidFill>
                <a:hlinkClick r:id="rId10"/>
              </a:rPr>
              <a:t>ieeexplore.ieee.org/abstract/document/8864131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600" b="0" dirty="0" smtClean="0">
                <a:solidFill>
                  <a:schemeClr val="tx1"/>
                </a:solidFill>
              </a:rPr>
              <a:t>[9] 	S</a:t>
            </a:r>
            <a:r>
              <a:rPr lang="de-DE" sz="1600" b="0" dirty="0">
                <a:solidFill>
                  <a:schemeClr val="tx1"/>
                </a:solidFill>
              </a:rPr>
              <a:t>. M. Mana et al., "LIDAR-</a:t>
            </a:r>
            <a:r>
              <a:rPr lang="de-DE" sz="1600" b="0" dirty="0" err="1">
                <a:solidFill>
                  <a:schemeClr val="tx1"/>
                </a:solidFill>
              </a:rPr>
              <a:t>Assisted</a:t>
            </a:r>
            <a:r>
              <a:rPr lang="de-DE" sz="1600" b="0" dirty="0">
                <a:solidFill>
                  <a:schemeClr val="tx1"/>
                </a:solidFill>
              </a:rPr>
              <a:t> Channel </a:t>
            </a:r>
            <a:r>
              <a:rPr lang="de-DE" sz="1600" b="0" dirty="0" err="1">
                <a:solidFill>
                  <a:schemeClr val="tx1"/>
                </a:solidFill>
              </a:rPr>
              <a:t>Modelling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for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LiFi</a:t>
            </a:r>
            <a:r>
              <a:rPr lang="de-DE" sz="1600" b="0" dirty="0">
                <a:solidFill>
                  <a:schemeClr val="tx1"/>
                </a:solidFill>
              </a:rPr>
              <a:t> in </a:t>
            </a:r>
            <a:r>
              <a:rPr lang="de-DE" sz="1600" b="0" dirty="0" err="1">
                <a:solidFill>
                  <a:schemeClr val="tx1"/>
                </a:solidFill>
              </a:rPr>
              <a:t>Realistic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Indoor</a:t>
            </a:r>
            <a:r>
              <a:rPr lang="de-DE" sz="1600" b="0" dirty="0">
                <a:solidFill>
                  <a:schemeClr val="tx1"/>
                </a:solidFill>
              </a:rPr>
              <a:t> Scenarios," in IEEE Access, vol. 10, pp. 59383-59399, 2022, </a:t>
            </a:r>
            <a:r>
              <a:rPr lang="de-DE" sz="1600" b="0" dirty="0">
                <a:solidFill>
                  <a:schemeClr val="tx1"/>
                </a:solidFill>
                <a:hlinkClick r:id="rId11"/>
              </a:rPr>
              <a:t>https://</a:t>
            </a:r>
            <a:r>
              <a:rPr lang="de-DE" sz="1600" b="0" dirty="0" smtClean="0">
                <a:solidFill>
                  <a:schemeClr val="tx1"/>
                </a:solidFill>
                <a:hlinkClick r:id="rId11"/>
              </a:rPr>
              <a:t>ieeexplore.ieee.org/abstract/document/9777967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endParaRPr lang="en-GB" sz="1600" b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250" b="0" dirty="0" smtClean="0"/>
          </a:p>
          <a:p>
            <a:pPr marL="0" indent="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25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22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This contribution highlights use cases, where light </a:t>
            </a:r>
            <a:r>
              <a:rPr lang="en-GB" sz="2000" dirty="0"/>
              <a:t>communication (LC) </a:t>
            </a:r>
            <a:r>
              <a:rPr lang="en-GB" sz="2000" dirty="0" smtClean="0"/>
              <a:t>can complement RF and leverage obvious synergies. For industrial </a:t>
            </a:r>
            <a:r>
              <a:rPr lang="en-GB" sz="2000" dirty="0"/>
              <a:t>and residential </a:t>
            </a:r>
            <a:r>
              <a:rPr lang="en-GB" sz="2000" dirty="0" smtClean="0"/>
              <a:t>use cases, 802.11 should support seamless </a:t>
            </a:r>
            <a:r>
              <a:rPr lang="en-GB" sz="2000" dirty="0"/>
              <a:t>mobility with RF, </a:t>
            </a:r>
            <a:r>
              <a:rPr lang="en-GB" sz="2000" dirty="0" smtClean="0"/>
              <a:t>enable high </a:t>
            </a:r>
            <a:r>
              <a:rPr lang="en-GB" sz="2000" dirty="0"/>
              <a:t>area capacity and precise </a:t>
            </a:r>
            <a:r>
              <a:rPr lang="en-GB" sz="2000" dirty="0" smtClean="0"/>
              <a:t>positioning. Integration of LC within </a:t>
            </a:r>
            <a:r>
              <a:rPr lang="en-GB" sz="2000" dirty="0"/>
              <a:t>MLO and, </a:t>
            </a:r>
            <a:r>
              <a:rPr lang="en-GB" sz="2000" dirty="0" smtClean="0"/>
              <a:t>support of higher bandwidth are obviously required. Due to the overlap of new LC features with mm-wave, 802.11 WG should consider optical bands in the scope defined by IMMW SG.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Light Communication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u</a:t>
            </a:r>
            <a:r>
              <a:rPr lang="en-GB" dirty="0" smtClean="0"/>
              <a:t>se cases and requirements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LC features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integration into MLO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higher bandwidth operation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</a:t>
            </a:r>
            <a:r>
              <a:rPr lang="en-GB" dirty="0" smtClean="0"/>
              <a:t>ome other interesting points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06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664B-3F4A-4C88-A181-DF71C1A1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643760"/>
            <a:ext cx="11204771" cy="1065213"/>
          </a:xfrm>
        </p:spPr>
        <p:txBody>
          <a:bodyPr/>
          <a:lstStyle/>
          <a:p>
            <a:r>
              <a:rPr lang="en-GB" dirty="0"/>
              <a:t>LC </a:t>
            </a:r>
            <a:r>
              <a:rPr lang="en-GB" dirty="0" smtClean="0"/>
              <a:t>as complement where </a:t>
            </a:r>
            <a:r>
              <a:rPr lang="en-GB" dirty="0"/>
              <a:t>RF has limitations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4CE4-1564-4636-A1AA-3E147355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9214-0D73-46CE-A75C-AEBD8924F317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D24295-5BE6-419D-9A27-DDE5E8FC598B}"/>
              </a:ext>
            </a:extLst>
          </p:cNvPr>
          <p:cNvGrpSpPr/>
          <p:nvPr/>
        </p:nvGrpSpPr>
        <p:grpSpPr>
          <a:xfrm>
            <a:off x="743377" y="2471760"/>
            <a:ext cx="11003848" cy="2422759"/>
            <a:chOff x="595888" y="1650605"/>
            <a:chExt cx="11003848" cy="2422759"/>
          </a:xfrm>
        </p:grpSpPr>
        <p:pic>
          <p:nvPicPr>
            <p:cNvPr id="7" name="Picture 22" descr="http://i.bnet.com/blogs/diver.jpeg">
              <a:extLst>
                <a:ext uri="{FF2B5EF4-FFF2-40B4-BE49-F238E27FC236}">
                  <a16:creationId xmlns:a16="http://schemas.microsoft.com/office/drawing/2014/main" id="{2CD06D38-A63C-4993-AD15-B18E19AF68E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888" y="2882964"/>
              <a:ext cx="1781027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i1.wp.com/static.ijreview.com/wp-content/uploads/2015/03/Besmaya1-1024x625.jpg">
              <a:extLst>
                <a:ext uri="{FF2B5EF4-FFF2-40B4-BE49-F238E27FC236}">
                  <a16:creationId xmlns:a16="http://schemas.microsoft.com/office/drawing/2014/main" id="{B0963403-28FF-42DA-BD57-7C4DD1E6496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9308" y="1650605"/>
              <a:ext cx="1780936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media.licdn.com/mpr/mpr/AAEAAQAAAAAAAAiyAAAAJDc0NDk3ZDJiLTM0MzctNDFlYy1iN2QyLTVhZjJmZGNlMTFlYw.jpg">
              <a:extLst>
                <a:ext uri="{FF2B5EF4-FFF2-40B4-BE49-F238E27FC236}">
                  <a16:creationId xmlns:a16="http://schemas.microsoft.com/office/drawing/2014/main" id="{83ABCF97-EC1B-40FB-847E-DAA976DB350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39951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tr1.cbsistatic.com/hub/i/r/2016/01/05/e059ffd2-8a4a-495c-84a0-ede75843142c/resize/620x/4e47f8187b038345ae9fe74fb4f7c34f/datacenter.jpg">
              <a:extLst>
                <a:ext uri="{FF2B5EF4-FFF2-40B4-BE49-F238E27FC236}">
                  <a16:creationId xmlns:a16="http://schemas.microsoft.com/office/drawing/2014/main" id="{067B0835-87CF-42EF-A45E-C071E1B6F50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2443161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3dsindia.com/wp-content/uploads/2014/11/Light-Project-Interior-2-1811x1280.jpg">
              <a:extLst>
                <a:ext uri="{FF2B5EF4-FFF2-40B4-BE49-F238E27FC236}">
                  <a16:creationId xmlns:a16="http://schemas.microsoft.com/office/drawing/2014/main" id="{2EE1633D-F2D8-4368-8556-BDB75FCC0F4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7105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metrocebu.com.ph/wp-content/uploads/2015/06/call_center.jpg">
              <a:extLst>
                <a:ext uri="{FF2B5EF4-FFF2-40B4-BE49-F238E27FC236}">
                  <a16:creationId xmlns:a16="http://schemas.microsoft.com/office/drawing/2014/main" id="{02A90CCC-5F5E-4E0D-A24A-00061E64254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4014" y="2882964"/>
              <a:ext cx="1780800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9C7101-FB22-4A88-870C-03A66FB4784F}"/>
                </a:ext>
              </a:extLst>
            </p:cNvPr>
            <p:cNvPicPr>
              <a:picLocks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1049" y="1650605"/>
              <a:ext cx="1780800" cy="1190400"/>
            </a:xfrm>
            <a:prstGeom prst="rect">
              <a:avLst/>
            </a:prstGeom>
          </p:spPr>
        </p:pic>
        <p:pic>
          <p:nvPicPr>
            <p:cNvPr id="14" name="Picture 18" descr="http://cdn03.androidauthority.net/wp-content/uploads/2016/01/Samsung-Pay-1.jpg">
              <a:extLst>
                <a:ext uri="{FF2B5EF4-FFF2-40B4-BE49-F238E27FC236}">
                  <a16:creationId xmlns:a16="http://schemas.microsoft.com/office/drawing/2014/main" id="{D01A7B21-E6B1-44DA-84A5-316CD9D2A1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850" y="2882964"/>
              <a:ext cx="1780800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FAABC9-A390-4485-A24D-98257C0AE330}"/>
                </a:ext>
              </a:extLst>
            </p:cNvPr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766" y="1650605"/>
              <a:ext cx="1781027" cy="1192120"/>
            </a:xfrm>
            <a:prstGeom prst="rect">
              <a:avLst/>
            </a:prstGeom>
          </p:spPr>
        </p:pic>
        <p:pic>
          <p:nvPicPr>
            <p:cNvPr id="16" name="Picture 2" descr="http://il6.picdn.net/shutterstock/videos/5395730/thumb/1.jpg">
              <a:extLst>
                <a:ext uri="{FF2B5EF4-FFF2-40B4-BE49-F238E27FC236}">
                  <a16:creationId xmlns:a16="http://schemas.microsoft.com/office/drawing/2014/main" id="{B9C8DA5F-33BB-47E7-A854-221D62088DFF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71686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smart home lifi">
              <a:extLst>
                <a:ext uri="{FF2B5EF4-FFF2-40B4-BE49-F238E27FC236}">
                  <a16:creationId xmlns:a16="http://schemas.microsoft.com/office/drawing/2014/main" id="{441F0044-E7E1-4373-ACB7-98356BFA396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18709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s.wsj.net/public/resources/MWimages/MW-BR897_ces201_ME_20140103105518.jpg">
              <a:extLst>
                <a:ext uri="{FF2B5EF4-FFF2-40B4-BE49-F238E27FC236}">
                  <a16:creationId xmlns:a16="http://schemas.microsoft.com/office/drawing/2014/main" id="{7010958F-4DDC-4398-AD9F-6ECBA7C2E6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751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DDC83B2-EBED-4888-BF05-EA31A60F5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59678"/>
              </p:ext>
            </p:extLst>
          </p:nvPr>
        </p:nvGraphicFramePr>
        <p:xfrm>
          <a:off x="743377" y="5096096"/>
          <a:ext cx="1100089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482">
                  <a:extLst>
                    <a:ext uri="{9D8B030D-6E8A-4147-A177-3AD203B41FA5}">
                      <a16:colId xmlns:a16="http://schemas.microsoft.com/office/drawing/2014/main" val="3613865184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99193627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1455027186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939016397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2082558232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525618140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Secure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commun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.,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Harsh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environm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.,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Underwater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Data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centres,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Industry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4.0 and 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Future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IoT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4800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Secure office: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Dense network for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Offloading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Shop analytics: P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recise positioning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for Payments and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Back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office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Connected street-lights as backhaul for public Wi-Fi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Smart home: Reuse light infrastructure,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Mobile devices for 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Entertainment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228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E0692D8-957C-4770-8347-DF13800FF0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377" y="1751014"/>
          <a:ext cx="109304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747">
                  <a:extLst>
                    <a:ext uri="{9D8B030D-6E8A-4147-A177-3AD203B41FA5}">
                      <a16:colId xmlns:a16="http://schemas.microsoft.com/office/drawing/2014/main" val="2114296135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1719826258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1299345912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2650310295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2783238217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3395375771"/>
                    </a:ext>
                  </a:extLst>
                </a:gridCol>
              </a:tblGrid>
              <a:tr h="888363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Defence &amp; Environment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Data </a:t>
                      </a:r>
                    </a:p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&amp; Industrial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Office &amp;  Commercial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Retail </a:t>
                      </a:r>
                    </a:p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&amp; Financial</a:t>
                      </a:r>
                    </a:p>
                    <a:p>
                      <a:endParaRPr lang="en-GB" sz="2000" b="1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Roboto Medium" panose="02000000000000000000" pitchFamily="2" charset="0"/>
                        <a:cs typeface="Times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Smart City </a:t>
                      </a:r>
                    </a:p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&amp; Transport</a:t>
                      </a:r>
                    </a:p>
                    <a:p>
                      <a:endParaRPr lang="en-GB" sz="2000" b="1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Roboto Medium" panose="02000000000000000000" pitchFamily="2" charset="0"/>
                        <a:cs typeface="Times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Consumer</a:t>
                      </a:r>
                    </a:p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&amp; Lifestyle</a:t>
                      </a: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Roboto Medium" panose="02000000000000000000" pitchFamily="2" charset="0"/>
                        <a:cs typeface="Times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98719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042C31F9-68B7-4C12-95F8-709D512BD627}"/>
              </a:ext>
            </a:extLst>
          </p:cNvPr>
          <p:cNvSpPr/>
          <p:nvPr/>
        </p:nvSpPr>
        <p:spPr>
          <a:xfrm>
            <a:off x="0" y="4320747"/>
            <a:ext cx="280086" cy="28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36000" rIns="36000" rtlCol="0" anchor="ctr"/>
          <a:lstStyle/>
          <a:p>
            <a:pPr marR="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endParaRPr lang="en-GB" sz="110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1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cases and requirements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79425" y="4581129"/>
            <a:ext cx="10796059" cy="1894286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Industrial communication: </a:t>
            </a:r>
            <a:r>
              <a:rPr lang="en-GB" sz="2000" b="0" dirty="0" smtClean="0"/>
              <a:t>For reliability, multiple optical frontends are used to cover a hotspot area and, overcome blockage. Outside that area, a parallel RF link is available.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Current solution: </a:t>
            </a:r>
            <a:r>
              <a:rPr lang="en-GB" sz="2000" b="0" dirty="0"/>
              <a:t>4 </a:t>
            </a:r>
            <a:r>
              <a:rPr lang="en-GB" sz="2000" b="0" dirty="0" err="1"/>
              <a:t>ms</a:t>
            </a:r>
            <a:r>
              <a:rPr lang="en-GB" sz="2000" b="0" dirty="0"/>
              <a:t> latency for </a:t>
            </a:r>
            <a:r>
              <a:rPr lang="en-GB" sz="2000" b="0" dirty="0" smtClean="0"/>
              <a:t>RF/LC handover when implemented at </a:t>
            </a:r>
            <a:r>
              <a:rPr lang="en-GB" sz="2000" b="0" dirty="0"/>
              <a:t>the network layer </a:t>
            </a:r>
            <a:r>
              <a:rPr lang="en-GB" sz="2000" b="0" dirty="0" smtClean="0"/>
              <a:t>[3]. Apps like XR require </a:t>
            </a:r>
            <a:r>
              <a:rPr lang="en-GB" sz="2000" b="0" dirty="0"/>
              <a:t>lower latency </a:t>
            </a:r>
            <a:r>
              <a:rPr lang="en-GB" sz="2000" b="0" dirty="0" smtClean="0">
                <a:sym typeface="Wingdings" panose="05000000000000000000" pitchFamily="2" charset="2"/>
              </a:rPr>
              <a:t></a:t>
            </a:r>
            <a:r>
              <a:rPr lang="en-GB" sz="2000" b="0" dirty="0" smtClean="0"/>
              <a:t> Seamless </a:t>
            </a:r>
            <a:r>
              <a:rPr lang="en-GB" sz="2000" b="0" dirty="0"/>
              <a:t>mobility </a:t>
            </a:r>
            <a:r>
              <a:rPr lang="en-GB" sz="2000" b="0" dirty="0" smtClean="0"/>
              <a:t>between </a:t>
            </a:r>
            <a:r>
              <a:rPr lang="en-GB" sz="2000" b="0" dirty="0"/>
              <a:t>LC and </a:t>
            </a:r>
            <a:r>
              <a:rPr lang="en-GB" sz="2000" b="0" dirty="0" smtClean="0"/>
              <a:t>RF is required</a:t>
            </a:r>
            <a:r>
              <a:rPr lang="en-GB" sz="2000" dirty="0" smtClean="0"/>
              <a:t> 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Future solution: </a:t>
            </a:r>
            <a:r>
              <a:rPr lang="en-GB" sz="2000" b="0" dirty="0" smtClean="0"/>
              <a:t>Integrate LC into MLO</a:t>
            </a:r>
            <a:endParaRPr lang="en-GB" b="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843326" y="1828332"/>
            <a:ext cx="3637050" cy="2617336"/>
            <a:chOff x="4973351" y="911413"/>
            <a:chExt cx="3912525" cy="2880019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4973351" y="911432"/>
              <a:ext cx="3912525" cy="2880000"/>
              <a:chOff x="368389" y="1035997"/>
              <a:chExt cx="3912525" cy="288000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89" y="1035997"/>
                <a:ext cx="3912525" cy="2880000"/>
              </a:xfrm>
              <a:prstGeom prst="rect">
                <a:avLst/>
              </a:prstGeom>
            </p:spPr>
          </p:pic>
          <p:grpSp>
            <p:nvGrpSpPr>
              <p:cNvPr id="16" name="Gruppieren 15"/>
              <p:cNvGrpSpPr/>
              <p:nvPr/>
            </p:nvGrpSpPr>
            <p:grpSpPr>
              <a:xfrm>
                <a:off x="1310647" y="1775652"/>
                <a:ext cx="1206104" cy="1260128"/>
                <a:chOff x="1385664" y="1779662"/>
                <a:chExt cx="1206104" cy="1260128"/>
              </a:xfrm>
            </p:grpSpPr>
            <p:sp>
              <p:nvSpPr>
                <p:cNvPr id="17" name="Rechteck 16"/>
                <p:cNvSpPr/>
                <p:nvPr/>
              </p:nvSpPr>
              <p:spPr bwMode="auto">
                <a:xfrm>
                  <a:off x="1385664" y="1779662"/>
                  <a:ext cx="108000" cy="108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2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schemeClr val="tx1"/>
                    </a:solidFill>
                    <a:latin typeface="Frutiger LT Com 55 Roman" pitchFamily="34" charset="0"/>
                  </a:endParaRPr>
                </a:p>
              </p:txBody>
            </p:sp>
            <p:sp>
              <p:nvSpPr>
                <p:cNvPr id="18" name="Rechteck 17"/>
                <p:cNvSpPr/>
                <p:nvPr/>
              </p:nvSpPr>
              <p:spPr bwMode="auto">
                <a:xfrm>
                  <a:off x="2483768" y="1779662"/>
                  <a:ext cx="108000" cy="108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2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schemeClr val="tx1"/>
                    </a:solidFill>
                    <a:latin typeface="Frutiger LT Com 55 Roman" pitchFamily="34" charset="0"/>
                  </a:endParaRPr>
                </a:p>
              </p:txBody>
            </p:sp>
            <p:sp>
              <p:nvSpPr>
                <p:cNvPr id="19" name="Rechteck 18"/>
                <p:cNvSpPr/>
                <p:nvPr/>
              </p:nvSpPr>
              <p:spPr bwMode="auto">
                <a:xfrm>
                  <a:off x="1385664" y="2931790"/>
                  <a:ext cx="108000" cy="108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2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schemeClr val="tx1"/>
                    </a:solidFill>
                    <a:latin typeface="Frutiger LT Com 55 Roman" pitchFamily="34" charset="0"/>
                  </a:endParaRPr>
                </a:p>
              </p:txBody>
            </p:sp>
            <p:sp>
              <p:nvSpPr>
                <p:cNvPr id="20" name="Rechteck 19"/>
                <p:cNvSpPr/>
                <p:nvPr/>
              </p:nvSpPr>
              <p:spPr bwMode="auto">
                <a:xfrm>
                  <a:off x="2483768" y="2926148"/>
                  <a:ext cx="108000" cy="108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2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</p:grpSp>
        </p:grpSp>
        <p:sp>
          <p:nvSpPr>
            <p:cNvPr id="14" name="Rechteck 13"/>
            <p:cNvSpPr/>
            <p:nvPr/>
          </p:nvSpPr>
          <p:spPr bwMode="auto">
            <a:xfrm>
              <a:off x="6327837" y="911413"/>
              <a:ext cx="504056" cy="167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17" y="1731698"/>
            <a:ext cx="4824218" cy="271397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76" y="1706473"/>
            <a:ext cx="1800200" cy="27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2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cases and requirements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744071" y="1836067"/>
            <a:ext cx="4645713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Classroom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multiple frontends at the ceiling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m</a:t>
            </a:r>
            <a:r>
              <a:rPr lang="en-GB" dirty="0" smtClean="0"/>
              <a:t>obile devices on the tables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Current solution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80 MHz, single spatial stream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transmit and receive </a:t>
            </a:r>
            <a:r>
              <a:rPr lang="en-GB" dirty="0"/>
              <a:t>same signal through multiple optical frontends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Future solutions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high </a:t>
            </a:r>
            <a:r>
              <a:rPr lang="en-GB" dirty="0"/>
              <a:t>area capacity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more bandwidth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m</a:t>
            </a:r>
            <a:r>
              <a:rPr lang="en-GB" dirty="0" smtClean="0"/>
              <a:t>ultiple </a:t>
            </a:r>
            <a:r>
              <a:rPr lang="en-GB" dirty="0">
                <a:sym typeface="Wingdings" panose="05000000000000000000" pitchFamily="2" charset="2"/>
              </a:rPr>
              <a:t>spatial </a:t>
            </a:r>
            <a:r>
              <a:rPr lang="en-GB" dirty="0" smtClean="0">
                <a:sym typeface="Wingdings" panose="05000000000000000000" pitchFamily="2" charset="2"/>
              </a:rPr>
              <a:t>streams</a:t>
            </a:r>
            <a:endParaRPr lang="en-GB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916153" y="1925589"/>
            <a:ext cx="5683903" cy="3888432"/>
            <a:chOff x="607198" y="1914346"/>
            <a:chExt cx="6293954" cy="44669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2" t="9593" r="11462" b="16370"/>
            <a:stretch/>
          </p:blipFill>
          <p:spPr>
            <a:xfrm>
              <a:off x="623393" y="1914346"/>
              <a:ext cx="2952328" cy="223969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92543" y="2472721"/>
              <a:ext cx="4466981" cy="335023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98" y="4154043"/>
              <a:ext cx="2968522" cy="2226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864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cases and requirements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16080" y="1908075"/>
            <a:ext cx="4752528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Industrial positioning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automated guided vehicle transports spare parts in the shop floor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r</a:t>
            </a:r>
            <a:r>
              <a:rPr lang="en-GB" dirty="0" smtClean="0"/>
              <a:t>equires cm precision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Current solution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 smtClean="0">
                <a:sym typeface="Wingdings" panose="05000000000000000000" pitchFamily="2" charset="2"/>
              </a:rPr>
              <a:t>SoA</a:t>
            </a:r>
            <a:r>
              <a:rPr lang="en-GB" dirty="0" smtClean="0">
                <a:sym typeface="Wingdings" panose="05000000000000000000" pitchFamily="2" charset="2"/>
              </a:rPr>
              <a:t> uses camera and stripes on the floor, not easily reconfigurable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Future solution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LC is promising: Few </a:t>
            </a:r>
            <a:r>
              <a:rPr lang="en-GB" dirty="0" err="1"/>
              <a:t>centimeters</a:t>
            </a:r>
            <a:r>
              <a:rPr lang="en-GB" dirty="0"/>
              <a:t> precision shown in </a:t>
            </a:r>
            <a:r>
              <a:rPr lang="en-GB" dirty="0" smtClean="0"/>
              <a:t>research [6, 7]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due to LOS-based propagation</a:t>
            </a:r>
            <a:endParaRPr lang="en-GB" dirty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optimize FTM via 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pic>
        <p:nvPicPr>
          <p:cNvPr id="11" name="Grafik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0" t="1183" r="-9" b="66534"/>
          <a:stretch/>
        </p:blipFill>
        <p:spPr bwMode="auto">
          <a:xfrm>
            <a:off x="1223855" y="2276872"/>
            <a:ext cx="5297588" cy="3053953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755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1199456" y="2276872"/>
            <a:ext cx="2737663" cy="3384376"/>
            <a:chOff x="1919536" y="2708920"/>
            <a:chExt cx="2232248" cy="2664296"/>
          </a:xfrm>
        </p:grpSpPr>
        <p:sp>
          <p:nvSpPr>
            <p:cNvPr id="2" name="Rechteck 1"/>
            <p:cNvSpPr/>
            <p:nvPr/>
          </p:nvSpPr>
          <p:spPr bwMode="auto">
            <a:xfrm>
              <a:off x="1919536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2711624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503712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1919536" y="2708920"/>
              <a:ext cx="2232248" cy="43204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Multilink Operation</a:t>
              </a: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919536" y="4319385"/>
              <a:ext cx="648072" cy="105383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2.4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2711624" y="4329100"/>
              <a:ext cx="648072" cy="1044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5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 smtClean="0"/>
                <a:t>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3503712" y="4334933"/>
              <a:ext cx="628021" cy="103828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6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Why mm-wave and LC in one project?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312024" y="1889874"/>
            <a:ext cx="5400600" cy="1467118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MLO becomes available in 11be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further optimized mechanism in 11bn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Reusing the baseband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ability to scale through parallel operation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ym typeface="Wingdings" panose="05000000000000000000" pitchFamily="2" charset="2"/>
              </a:rPr>
              <a:t>d</a:t>
            </a:r>
            <a:r>
              <a:rPr lang="en-GB" dirty="0" smtClean="0">
                <a:sym typeface="Wingdings" panose="05000000000000000000" pitchFamily="2" charset="2"/>
              </a:rPr>
              <a:t>ifferent frontends are used 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199456" y="2276872"/>
            <a:ext cx="3709091" cy="3384376"/>
            <a:chOff x="8832304" y="2708920"/>
            <a:chExt cx="3024336" cy="2664296"/>
          </a:xfrm>
        </p:grpSpPr>
        <p:sp>
          <p:nvSpPr>
            <p:cNvPr id="40" name="Rechteck 39"/>
            <p:cNvSpPr/>
            <p:nvPr/>
          </p:nvSpPr>
          <p:spPr bwMode="auto">
            <a:xfrm>
              <a:off x="8832304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9624392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10416480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4" name="Rechteck 43"/>
            <p:cNvSpPr/>
            <p:nvPr/>
          </p:nvSpPr>
          <p:spPr bwMode="auto">
            <a:xfrm>
              <a:off x="8832304" y="4319385"/>
              <a:ext cx="648072" cy="105383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2.4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5" name="Rechteck 44"/>
            <p:cNvSpPr/>
            <p:nvPr/>
          </p:nvSpPr>
          <p:spPr bwMode="auto">
            <a:xfrm>
              <a:off x="9624392" y="4329100"/>
              <a:ext cx="648072" cy="1044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5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 smtClean="0"/>
                <a:t>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10416480" y="4334933"/>
              <a:ext cx="628021" cy="103828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6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11208568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11208568" y="4329100"/>
              <a:ext cx="648072" cy="10441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/>
                <a:t>m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m-</a:t>
              </a: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wave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8832304" y="2708920"/>
              <a:ext cx="3024336" cy="43204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Enhanced Multilink Operation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199456" y="2276867"/>
            <a:ext cx="4680520" cy="3384381"/>
            <a:chOff x="1631504" y="2708916"/>
            <a:chExt cx="3816424" cy="2664300"/>
          </a:xfrm>
        </p:grpSpPr>
        <p:sp>
          <p:nvSpPr>
            <p:cNvPr id="60" name="Rechteck 59"/>
            <p:cNvSpPr/>
            <p:nvPr/>
          </p:nvSpPr>
          <p:spPr bwMode="auto">
            <a:xfrm>
              <a:off x="4007768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1" name="Rechteck 60"/>
            <p:cNvSpPr/>
            <p:nvPr/>
          </p:nvSpPr>
          <p:spPr bwMode="auto">
            <a:xfrm>
              <a:off x="4007768" y="4329100"/>
              <a:ext cx="648072" cy="10441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/>
                <a:t>m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m-</a:t>
              </a: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wave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1631504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3" name="Rechteck 52"/>
            <p:cNvSpPr/>
            <p:nvPr/>
          </p:nvSpPr>
          <p:spPr bwMode="auto">
            <a:xfrm>
              <a:off x="2423592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4" name="Rechteck 53"/>
            <p:cNvSpPr/>
            <p:nvPr/>
          </p:nvSpPr>
          <p:spPr bwMode="auto">
            <a:xfrm>
              <a:off x="3215680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6" name="Rechteck 55"/>
            <p:cNvSpPr/>
            <p:nvPr/>
          </p:nvSpPr>
          <p:spPr bwMode="auto">
            <a:xfrm>
              <a:off x="1631504" y="4319385"/>
              <a:ext cx="648072" cy="105383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2.4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7" name="Rechteck 56"/>
            <p:cNvSpPr/>
            <p:nvPr/>
          </p:nvSpPr>
          <p:spPr bwMode="auto">
            <a:xfrm>
              <a:off x="2423592" y="4329100"/>
              <a:ext cx="648072" cy="1044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5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/>
                <a:t>f</a:t>
              </a:r>
              <a:r>
                <a:rPr lang="de-DE" sz="2000" dirty="0" smtClean="0"/>
                <a:t>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Rechteck 57"/>
            <p:cNvSpPr/>
            <p:nvPr/>
          </p:nvSpPr>
          <p:spPr bwMode="auto">
            <a:xfrm>
              <a:off x="3215680" y="4334933"/>
              <a:ext cx="628021" cy="103828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6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4799856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11bnbase-band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631504" y="2708916"/>
              <a:ext cx="3816424" cy="43204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Enhanced Multilink Operation</a:t>
              </a: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4799856" y="4329100"/>
              <a:ext cx="648072" cy="10441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LC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de-DE" sz="2000" dirty="0"/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/>
                <a:t>f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ront-end</a:t>
              </a:r>
            </a:p>
          </p:txBody>
        </p:sp>
      </p:grp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6312024" y="3743989"/>
            <a:ext cx="5400600" cy="1467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Initial scope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>
                <a:sym typeface="Wingdings" panose="05000000000000000000" pitchFamily="2" charset="2"/>
              </a:rPr>
              <a:t>baseband </a:t>
            </a:r>
            <a:r>
              <a:rPr lang="en-GB" kern="0" dirty="0">
                <a:sym typeface="Wingdings" panose="05000000000000000000" pitchFamily="2" charset="2"/>
              </a:rPr>
              <a:t>is reused again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mm-wave frontend is added</a:t>
            </a:r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6312024" y="4797152"/>
            <a:ext cx="5400600" cy="1467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Extended scope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>
                <a:sym typeface="Wingdings" panose="05000000000000000000" pitchFamily="2" charset="2"/>
              </a:rPr>
              <a:t>baseband is reused again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LC optical frontend is added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130791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40012"/>
            <a:ext cx="10361084" cy="544772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 smtClean="0"/>
              <a:t>mm-wave and LC</a:t>
            </a:r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10D6A6-0223-40CC-AA70-EECF4E46564F}"/>
              </a:ext>
            </a:extLst>
          </p:cNvPr>
          <p:cNvSpPr txBox="1">
            <a:spLocks/>
          </p:cNvSpPr>
          <p:nvPr/>
        </p:nvSpPr>
        <p:spPr>
          <a:xfrm>
            <a:off x="479376" y="2362201"/>
            <a:ext cx="10992239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Both are expected to sell in low volumes, initially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max. HW/SW reuse is important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Both have limited range/coverage, do not pass through walls   no interference, higher spatial reuse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Both are interesting as an underlay for 2.4/5/6 GHz BSS  offload traffic near the AP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Both are high power and benefit from parallel operation of lower bands  maintain association, save power, seamless mobility, etc. 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4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1352</Words>
  <Application>Microsoft Office PowerPoint</Application>
  <PresentationFormat>Breitbild</PresentationFormat>
  <Paragraphs>260</Paragraphs>
  <Slides>14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7" baseType="lpstr">
      <vt:lpstr>MS Gothic</vt:lpstr>
      <vt:lpstr>Arial</vt:lpstr>
      <vt:lpstr>Arial Unicode MS</vt:lpstr>
      <vt:lpstr>Courier New</vt:lpstr>
      <vt:lpstr>Frutiger LT Com 55 Roman</vt:lpstr>
      <vt:lpstr>Roboto</vt:lpstr>
      <vt:lpstr>Roboto Medium</vt:lpstr>
      <vt:lpstr>Symbol</vt:lpstr>
      <vt:lpstr>Times</vt:lpstr>
      <vt:lpstr>Times New Roman</vt:lpstr>
      <vt:lpstr>Wingdings</vt:lpstr>
      <vt:lpstr>Office</vt:lpstr>
      <vt:lpstr>Document</vt:lpstr>
      <vt:lpstr>Extend IMMW scope to include optical bands</vt:lpstr>
      <vt:lpstr>Abstract</vt:lpstr>
      <vt:lpstr>Outline</vt:lpstr>
      <vt:lpstr>LC as complement where RF has limitations </vt:lpstr>
      <vt:lpstr>Use cases and requirements</vt:lpstr>
      <vt:lpstr>Use cases and requirements</vt:lpstr>
      <vt:lpstr>Use cases and requirements</vt:lpstr>
      <vt:lpstr>Why mm-wave and LC in one project?</vt:lpstr>
      <vt:lpstr>mm-wave and LC</vt:lpstr>
      <vt:lpstr>Features for IMMW </vt:lpstr>
      <vt:lpstr>Summary</vt:lpstr>
      <vt:lpstr>Integration into MLO [4]</vt:lpstr>
      <vt:lpstr>Higher bandwidth</vt:lpstr>
      <vt:lpstr>References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Jungnickel, Volker</dc:creator>
  <cp:keywords/>
  <cp:lastModifiedBy>Jungnickel, Volker</cp:lastModifiedBy>
  <cp:revision>281</cp:revision>
  <cp:lastPrinted>1601-01-01T00:00:00Z</cp:lastPrinted>
  <dcterms:created xsi:type="dcterms:W3CDTF">2023-11-10T08:30:45Z</dcterms:created>
  <dcterms:modified xsi:type="dcterms:W3CDTF">2023-11-14T10:22:50Z</dcterms:modified>
  <cp:category>Name, Affiliation</cp:category>
</cp:coreProperties>
</file>