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2"/>
  </p:notesMasterIdLst>
  <p:handoutMasterIdLst>
    <p:handoutMasterId r:id="rId13"/>
  </p:handoutMasterIdLst>
  <p:sldIdLst>
    <p:sldId id="287" r:id="rId7"/>
    <p:sldId id="335" r:id="rId8"/>
    <p:sldId id="355" r:id="rId9"/>
    <p:sldId id="346" r:id="rId10"/>
    <p:sldId id="3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76" d="100"/>
          <a:sy n="76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en-US" sz="1800" b="1" dirty="0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Nov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HT C</a:t>
            </a:r>
            <a:r>
              <a:rPr lang="en-US" altLang="zh-CN" dirty="0" smtClean="0"/>
              <a:t>ontrol field expansion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2023-11-10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7545"/>
              </p:ext>
            </p:extLst>
          </p:nvPr>
        </p:nvGraphicFramePr>
        <p:xfrm>
          <a:off x="1579563" y="3319463"/>
          <a:ext cx="9631362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3319463"/>
                        <a:ext cx="9631362" cy="4443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75130"/>
            <a:ext cx="10363200" cy="3152548"/>
          </a:xfrm>
        </p:spPr>
        <p:txBody>
          <a:bodyPr/>
          <a:lstStyle/>
          <a:p>
            <a:r>
              <a:rPr lang="en-US" altLang="zh-CN" sz="1800" dirty="0" smtClean="0"/>
              <a:t>HT Control field and A-Control subfield are useful.</a:t>
            </a:r>
          </a:p>
          <a:p>
            <a:pPr marL="342900" lvl="1" indent="-342900">
              <a:buChar char="•"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Only  </a:t>
            </a:r>
            <a:r>
              <a:rPr lang="en-US" altLang="zh-CN" sz="1800" b="1" dirty="0">
                <a:ea typeface="+mn-ea"/>
                <a:cs typeface="+mn-cs"/>
              </a:rPr>
              <a:t>5 A-Control IDs are reserved for future usage</a:t>
            </a:r>
            <a:r>
              <a:rPr lang="en-US" altLang="zh-CN" sz="1800" b="1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Expansion with the reserved A-Control ID ONES leads to overhead and complexity</a:t>
            </a:r>
            <a:r>
              <a:rPr lang="en-US" altLang="zh-CN" sz="1800" b="1" dirty="0" smtClean="0">
                <a:ea typeface="+mn-ea"/>
                <a:cs typeface="+mn-cs"/>
              </a:rPr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dirty="0"/>
              <a:t>Overhead: </a:t>
            </a:r>
            <a:r>
              <a:rPr lang="en-US" sz="1600" dirty="0"/>
              <a:t>A new field will be added and indicated by A-Control ID ONES.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1" dirty="0"/>
              <a:t>Complexity: </a:t>
            </a:r>
            <a:r>
              <a:rPr lang="en-US" sz="1600" dirty="0"/>
              <a:t>HW needs to </a:t>
            </a:r>
            <a:r>
              <a:rPr lang="en-US" sz="1600" dirty="0" smtClean="0"/>
              <a:t>parse </a:t>
            </a:r>
            <a:r>
              <a:rPr lang="en-US" sz="1600" dirty="0"/>
              <a:t>HT Control </a:t>
            </a:r>
            <a:r>
              <a:rPr lang="en-US" sz="1600" dirty="0" smtClean="0"/>
              <a:t>field. If HT Control field is HE Variant, </a:t>
            </a:r>
            <a:r>
              <a:rPr lang="en-US" sz="1600" dirty="0"/>
              <a:t>then </a:t>
            </a:r>
            <a:r>
              <a:rPr lang="en-US" sz="1600" dirty="0" smtClean="0"/>
              <a:t>extract A-Control subfield and furtherly extract each Control subfield. Then parse the last Control subfield. </a:t>
            </a:r>
            <a:r>
              <a:rPr lang="en-US" sz="1600" dirty="0"/>
              <a:t>If </a:t>
            </a:r>
            <a:r>
              <a:rPr lang="en-US" sz="1600" dirty="0" smtClean="0"/>
              <a:t>the A-Control </a:t>
            </a:r>
            <a:r>
              <a:rPr lang="en-US" sz="1600" dirty="0"/>
              <a:t>ID </a:t>
            </a:r>
            <a:r>
              <a:rPr lang="en-US" sz="1600" dirty="0" smtClean="0"/>
              <a:t>in the last Control subfield </a:t>
            </a:r>
            <a:r>
              <a:rPr lang="en-US" sz="1600" dirty="0" smtClean="0"/>
              <a:t>is equal </a:t>
            </a:r>
            <a:r>
              <a:rPr lang="en-US" sz="1600" dirty="0"/>
              <a:t>to ONES, </a:t>
            </a:r>
            <a:r>
              <a:rPr lang="en-US" sz="1600" dirty="0" smtClean="0"/>
              <a:t>HW needs to extract </a:t>
            </a:r>
            <a:r>
              <a:rPr lang="en-US" sz="1600" dirty="0" smtClean="0"/>
              <a:t>the </a:t>
            </a:r>
            <a:r>
              <a:rPr lang="en-US" altLang="zh-CN" sz="1600" dirty="0" smtClean="0"/>
              <a:t>Data field after the</a:t>
            </a:r>
            <a:r>
              <a:rPr lang="en-US" sz="1600" dirty="0" smtClean="0"/>
              <a:t> </a:t>
            </a:r>
            <a:r>
              <a:rPr lang="en-US" sz="1600" dirty="0"/>
              <a:t>new added field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for A-Control field expansion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2229759"/>
          </a:xfrm>
        </p:spPr>
        <p:txBody>
          <a:bodyPr/>
          <a:lstStyle/>
          <a:p>
            <a:r>
              <a:rPr lang="en-US" sz="1800" dirty="0" smtClean="0"/>
              <a:t>Retry subfield is reserved in frames that are not non-A-MPDUs and under a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agreement. </a:t>
            </a:r>
          </a:p>
          <a:p>
            <a:pPr lvl="1"/>
            <a:r>
              <a:rPr lang="en-US" sz="1600" dirty="0" smtClean="0"/>
              <a:t>Most of exchanged frames </a:t>
            </a:r>
            <a:r>
              <a:rPr lang="en-US" altLang="zh-CN" sz="1600" dirty="0" smtClean="0"/>
              <a:t>in UHR </a:t>
            </a:r>
            <a:r>
              <a:rPr lang="en-US" sz="1600" dirty="0" smtClean="0"/>
              <a:t>are frames that are not non-A-MPDUs and under a block </a:t>
            </a:r>
            <a:r>
              <a:rPr lang="en-US" sz="1600" dirty="0" err="1" smtClean="0"/>
              <a:t>ack</a:t>
            </a:r>
            <a:r>
              <a:rPr lang="en-US" sz="1600" dirty="0" smtClean="0"/>
              <a:t> agreement.</a:t>
            </a:r>
          </a:p>
          <a:p>
            <a:pPr lvl="1"/>
            <a:r>
              <a:rPr lang="en-US" altLang="zh-CN" sz="1600" dirty="0" smtClean="0"/>
              <a:t>For other frames, </a:t>
            </a:r>
            <a:r>
              <a:rPr lang="en-US" altLang="zh-CN" sz="1600" dirty="0"/>
              <a:t>i</a:t>
            </a:r>
            <a:r>
              <a:rPr lang="en-US" sz="1600" dirty="0" smtClean="0"/>
              <a:t>t is possible in UHR to check whether they are retransmissions or not, regardless Retry subfield.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800" dirty="0" smtClean="0"/>
              <a:t>Retry subfield can be leveraged for A-Control field expansion. </a:t>
            </a:r>
          </a:p>
          <a:p>
            <a:pPr lvl="1"/>
            <a:r>
              <a:rPr lang="en-US" sz="1600" dirty="0" smtClean="0"/>
              <a:t>If Retry subfield is equal to 0, it is HT Control field.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If Retry subfield is equal to 1,  </a:t>
            </a:r>
            <a:r>
              <a:rPr lang="en-US" sz="1600" dirty="0"/>
              <a:t>it is </a:t>
            </a:r>
            <a:r>
              <a:rPr lang="en-US" sz="1600" dirty="0" smtClean="0"/>
              <a:t>A-Control Expansion field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17114"/>
              </p:ext>
            </p:extLst>
          </p:nvPr>
        </p:nvGraphicFramePr>
        <p:xfrm>
          <a:off x="2004970" y="4788436"/>
          <a:ext cx="517740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26978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PV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Type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Retry=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+HTC=1</a:t>
                      </a:r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84914"/>
              </p:ext>
            </p:extLst>
          </p:nvPr>
        </p:nvGraphicFramePr>
        <p:xfrm>
          <a:off x="7182376" y="4487892"/>
          <a:ext cx="3186417" cy="60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3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60310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Duration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…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A-Control Expansion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23938"/>
              </p:ext>
            </p:extLst>
          </p:nvPr>
        </p:nvGraphicFramePr>
        <p:xfrm>
          <a:off x="2005668" y="4494430"/>
          <a:ext cx="517530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30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</a:tblGrid>
              <a:tr h="29051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Frame</a:t>
                      </a:r>
                      <a:r>
                        <a:rPr lang="en-US" sz="1600" b="0" baseline="0" dirty="0" smtClean="0"/>
                        <a:t> Control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4695"/>
              </p:ext>
            </p:extLst>
          </p:nvPr>
        </p:nvGraphicFramePr>
        <p:xfrm>
          <a:off x="1981201" y="3873393"/>
          <a:ext cx="517740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26978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PV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Type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Retry=0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+HTC=1</a:t>
                      </a:r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38005"/>
              </p:ext>
            </p:extLst>
          </p:nvPr>
        </p:nvGraphicFramePr>
        <p:xfrm>
          <a:off x="7158607" y="3572849"/>
          <a:ext cx="3186417" cy="60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3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60310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Duration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…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HT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</a:rPr>
                        <a:t> Control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79207"/>
              </p:ext>
            </p:extLst>
          </p:nvPr>
        </p:nvGraphicFramePr>
        <p:xfrm>
          <a:off x="1981899" y="3579387"/>
          <a:ext cx="517530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30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</a:tblGrid>
              <a:tr h="29051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Frame</a:t>
                      </a:r>
                      <a:r>
                        <a:rPr lang="en-US" sz="1600" b="0" baseline="0" dirty="0" smtClean="0"/>
                        <a:t> Control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6596"/>
            <a:ext cx="10363200" cy="1229610"/>
          </a:xfrm>
        </p:spPr>
        <p:txBody>
          <a:bodyPr/>
          <a:lstStyle/>
          <a:p>
            <a:r>
              <a:rPr lang="en-US" altLang="zh-CN" sz="1800" dirty="0" smtClean="0"/>
              <a:t>A-Control Expansion field indicated by Retry subfield is proposed. </a:t>
            </a:r>
          </a:p>
          <a:p>
            <a:pPr lvl="1"/>
            <a:r>
              <a:rPr lang="en-US" altLang="zh-CN" sz="1800" dirty="0" smtClean="0"/>
              <a:t>It is easier and no overhead, comparing to use A-Control ID ONES.</a:t>
            </a:r>
          </a:p>
          <a:p>
            <a:pPr lvl="1"/>
            <a:r>
              <a:rPr lang="en-US" altLang="zh-CN" sz="1800" dirty="0" smtClean="0"/>
              <a:t>New MPDU is as following.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727935"/>
              </p:ext>
            </p:extLst>
          </p:nvPr>
        </p:nvGraphicFramePr>
        <p:xfrm>
          <a:off x="1048624" y="3495490"/>
          <a:ext cx="10100346" cy="912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02">
                  <a:extLst>
                    <a:ext uri="{9D8B030D-6E8A-4147-A177-3AD203B41FA5}">
                      <a16:colId xmlns:a16="http://schemas.microsoft.com/office/drawing/2014/main" val="1235099311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1368872624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92133345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75456238"/>
                    </a:ext>
                  </a:extLst>
                </a:gridCol>
                <a:gridCol w="781422">
                  <a:extLst>
                    <a:ext uri="{9D8B030D-6E8A-4147-A177-3AD203B41FA5}">
                      <a16:colId xmlns:a16="http://schemas.microsoft.com/office/drawing/2014/main" val="1297187631"/>
                    </a:ext>
                  </a:extLst>
                </a:gridCol>
                <a:gridCol w="790103">
                  <a:extLst>
                    <a:ext uri="{9D8B030D-6E8A-4147-A177-3AD203B41FA5}">
                      <a16:colId xmlns:a16="http://schemas.microsoft.com/office/drawing/2014/main" val="166775278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3854454876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2227543867"/>
                    </a:ext>
                  </a:extLst>
                </a:gridCol>
                <a:gridCol w="911658">
                  <a:extLst>
                    <a:ext uri="{9D8B030D-6E8A-4147-A177-3AD203B41FA5}">
                      <a16:colId xmlns:a16="http://schemas.microsoft.com/office/drawing/2014/main" val="272780385"/>
                    </a:ext>
                  </a:extLst>
                </a:gridCol>
                <a:gridCol w="2726291">
                  <a:extLst>
                    <a:ext uri="{9D8B030D-6E8A-4147-A177-3AD203B41FA5}">
                      <a16:colId xmlns:a16="http://schemas.microsoft.com/office/drawing/2014/main" val="1520691043"/>
                    </a:ext>
                  </a:extLst>
                </a:gridCol>
                <a:gridCol w="503584">
                  <a:extLst>
                    <a:ext uri="{9D8B030D-6E8A-4147-A177-3AD203B41FA5}">
                      <a16:colId xmlns:a16="http://schemas.microsoft.com/office/drawing/2014/main" val="4033632150"/>
                    </a:ext>
                  </a:extLst>
                </a:gridCol>
              </a:tblGrid>
              <a:tr h="1674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38013"/>
                  </a:ext>
                </a:extLst>
              </a:tr>
              <a:tr h="6714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Duration/ID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3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Sequence 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4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HT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Control/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A-Control Expansion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Body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4342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867420"/>
              </p:ext>
            </p:extLst>
          </p:nvPr>
        </p:nvGraphicFramePr>
        <p:xfrm>
          <a:off x="1048624" y="4951075"/>
          <a:ext cx="6082018" cy="86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95349753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9354765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7725038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58890248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3153732255"/>
                    </a:ext>
                  </a:extLst>
                </a:gridCol>
                <a:gridCol w="625679">
                  <a:extLst>
                    <a:ext uri="{9D8B030D-6E8A-4147-A177-3AD203B41FA5}">
                      <a16:colId xmlns:a16="http://schemas.microsoft.com/office/drawing/2014/main" val="1929053411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256431216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267330610"/>
                    </a:ext>
                  </a:extLst>
                </a:gridCol>
                <a:gridCol w="553674">
                  <a:extLst>
                    <a:ext uri="{9D8B030D-6E8A-4147-A177-3AD203B41FA5}">
                      <a16:colId xmlns:a16="http://schemas.microsoft.com/office/drawing/2014/main" val="1750201518"/>
                    </a:ext>
                  </a:extLst>
                </a:gridCol>
                <a:gridCol w="645952">
                  <a:extLst>
                    <a:ext uri="{9D8B030D-6E8A-4147-A177-3AD203B41FA5}">
                      <a16:colId xmlns:a16="http://schemas.microsoft.com/office/drawing/2014/main" val="323168645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80965863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     B1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B2   B3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B4      B7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B15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761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Protocol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Version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From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Fragments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Retry/</a:t>
                      </a: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A-Control</a:t>
                      </a:r>
                      <a:r>
                        <a:rPr lang="en-US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Expansion Indicator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Power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Data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Protected Frame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+HTC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28329"/>
                  </a:ext>
                </a:extLst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 bwMode="auto">
          <a:xfrm>
            <a:off x="1048624" y="4461249"/>
            <a:ext cx="0" cy="6563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729942" y="4461249"/>
            <a:ext cx="5400700" cy="692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3333"/>
            <a:ext cx="10363200" cy="570416"/>
          </a:xfrm>
        </p:spPr>
        <p:txBody>
          <a:bodyPr/>
          <a:lstStyle/>
          <a:p>
            <a:r>
              <a:rPr lang="en-US" altLang="zh-CN" sz="1800" dirty="0" smtClean="0"/>
              <a:t>Do you agree to define the following MPDU for transmission between </a:t>
            </a:r>
            <a:r>
              <a:rPr lang="en-US" altLang="zh-CN" sz="1800" dirty="0"/>
              <a:t>11bn </a:t>
            </a:r>
            <a:r>
              <a:rPr lang="en-US" altLang="zh-CN" sz="1800" dirty="0" smtClean="0"/>
              <a:t>STAs?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29488"/>
              </p:ext>
            </p:extLst>
          </p:nvPr>
        </p:nvGraphicFramePr>
        <p:xfrm>
          <a:off x="1048624" y="3008928"/>
          <a:ext cx="10100346" cy="912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02">
                  <a:extLst>
                    <a:ext uri="{9D8B030D-6E8A-4147-A177-3AD203B41FA5}">
                      <a16:colId xmlns:a16="http://schemas.microsoft.com/office/drawing/2014/main" val="1235099311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1368872624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92133345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75456238"/>
                    </a:ext>
                  </a:extLst>
                </a:gridCol>
                <a:gridCol w="781422">
                  <a:extLst>
                    <a:ext uri="{9D8B030D-6E8A-4147-A177-3AD203B41FA5}">
                      <a16:colId xmlns:a16="http://schemas.microsoft.com/office/drawing/2014/main" val="1297187631"/>
                    </a:ext>
                  </a:extLst>
                </a:gridCol>
                <a:gridCol w="790103">
                  <a:extLst>
                    <a:ext uri="{9D8B030D-6E8A-4147-A177-3AD203B41FA5}">
                      <a16:colId xmlns:a16="http://schemas.microsoft.com/office/drawing/2014/main" val="166775278"/>
                    </a:ext>
                  </a:extLst>
                </a:gridCol>
                <a:gridCol w="781420">
                  <a:extLst>
                    <a:ext uri="{9D8B030D-6E8A-4147-A177-3AD203B41FA5}">
                      <a16:colId xmlns:a16="http://schemas.microsoft.com/office/drawing/2014/main" val="3854454876"/>
                    </a:ext>
                  </a:extLst>
                </a:gridCol>
                <a:gridCol w="685913">
                  <a:extLst>
                    <a:ext uri="{9D8B030D-6E8A-4147-A177-3AD203B41FA5}">
                      <a16:colId xmlns:a16="http://schemas.microsoft.com/office/drawing/2014/main" val="2227543867"/>
                    </a:ext>
                  </a:extLst>
                </a:gridCol>
                <a:gridCol w="911658">
                  <a:extLst>
                    <a:ext uri="{9D8B030D-6E8A-4147-A177-3AD203B41FA5}">
                      <a16:colId xmlns:a16="http://schemas.microsoft.com/office/drawing/2014/main" val="272780385"/>
                    </a:ext>
                  </a:extLst>
                </a:gridCol>
                <a:gridCol w="2726291">
                  <a:extLst>
                    <a:ext uri="{9D8B030D-6E8A-4147-A177-3AD203B41FA5}">
                      <a16:colId xmlns:a16="http://schemas.microsoft.com/office/drawing/2014/main" val="1520691043"/>
                    </a:ext>
                  </a:extLst>
                </a:gridCol>
                <a:gridCol w="503584">
                  <a:extLst>
                    <a:ext uri="{9D8B030D-6E8A-4147-A177-3AD203B41FA5}">
                      <a16:colId xmlns:a16="http://schemas.microsoft.com/office/drawing/2014/main" val="4033632150"/>
                    </a:ext>
                  </a:extLst>
                </a:gridCol>
              </a:tblGrid>
              <a:tr h="16742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6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38013"/>
                  </a:ext>
                </a:extLst>
              </a:tr>
              <a:tr h="6714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Duration/ID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3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Sequence 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Address 4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HT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Control/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A-Control Expansion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 Body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4342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36152"/>
              </p:ext>
            </p:extLst>
          </p:nvPr>
        </p:nvGraphicFramePr>
        <p:xfrm>
          <a:off x="1048624" y="4464513"/>
          <a:ext cx="6082018" cy="86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95349753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9354765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7725038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58890248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3153732255"/>
                    </a:ext>
                  </a:extLst>
                </a:gridCol>
                <a:gridCol w="625679">
                  <a:extLst>
                    <a:ext uri="{9D8B030D-6E8A-4147-A177-3AD203B41FA5}">
                      <a16:colId xmlns:a16="http://schemas.microsoft.com/office/drawing/2014/main" val="1929053411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256431216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267330610"/>
                    </a:ext>
                  </a:extLst>
                </a:gridCol>
                <a:gridCol w="553674">
                  <a:extLst>
                    <a:ext uri="{9D8B030D-6E8A-4147-A177-3AD203B41FA5}">
                      <a16:colId xmlns:a16="http://schemas.microsoft.com/office/drawing/2014/main" val="1750201518"/>
                    </a:ext>
                  </a:extLst>
                </a:gridCol>
                <a:gridCol w="645952">
                  <a:extLst>
                    <a:ext uri="{9D8B030D-6E8A-4147-A177-3AD203B41FA5}">
                      <a16:colId xmlns:a16="http://schemas.microsoft.com/office/drawing/2014/main" val="3231686454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280965863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     B1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B2   B3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B4      B7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B9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B14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B15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761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Protocol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Version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From DS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Fragments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Retry/</a:t>
                      </a: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</a:rPr>
                        <a:t>A-Control</a:t>
                      </a:r>
                      <a:r>
                        <a:rPr lang="en-US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Expansion </a:t>
                      </a:r>
                      <a:r>
                        <a:rPr lang="en-US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Indicator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Power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More Data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Protected Frame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+HTC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762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28329"/>
                  </a:ext>
                </a:extLst>
              </a:tr>
            </a:tbl>
          </a:graphicData>
        </a:graphic>
      </p:graphicFrame>
      <p:cxnSp>
        <p:nvCxnSpPr>
          <p:cNvPr id="13" name="直接连接符 12"/>
          <p:cNvCxnSpPr/>
          <p:nvPr/>
        </p:nvCxnSpPr>
        <p:spPr bwMode="auto">
          <a:xfrm>
            <a:off x="1048624" y="3974687"/>
            <a:ext cx="0" cy="6563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1729942" y="3974687"/>
            <a:ext cx="5400700" cy="692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12566</TotalTime>
  <Words>532</Words>
  <Application>Microsoft Office PowerPoint</Application>
  <PresentationFormat>宽屏</PresentationFormat>
  <Paragraphs>152</Paragraphs>
  <Slides>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Arial</vt:lpstr>
      <vt:lpstr>Calibri</vt:lpstr>
      <vt:lpstr>Times New Roman</vt:lpstr>
      <vt:lpstr>Wingdings</vt:lpstr>
      <vt:lpstr>802-11-Submission</vt:lpstr>
      <vt:lpstr>Document</vt:lpstr>
      <vt:lpstr>HT Control field expansion</vt:lpstr>
      <vt:lpstr>Background</vt:lpstr>
      <vt:lpstr>Another way for A-Control field expansion</vt:lpstr>
      <vt:lpstr>Conclusion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290</cp:revision>
  <dcterms:created xsi:type="dcterms:W3CDTF">2020-11-25T01:30:38Z</dcterms:created>
  <dcterms:modified xsi:type="dcterms:W3CDTF">2024-01-12T03:46:14Z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