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1" r:id="rId3"/>
    <p:sldId id="292" r:id="rId4"/>
    <p:sldId id="293" r:id="rId5"/>
    <p:sldId id="294" r:id="rId6"/>
    <p:sldId id="295" r:id="rId7"/>
    <p:sldId id="296" r:id="rId8"/>
    <p:sldId id="297" r:id="rId9"/>
    <p:sldId id="298" r:id="rId10"/>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5" d="100"/>
          <a:sy n="75" d="100"/>
        </p:scale>
        <p:origin x="296" y="56"/>
      </p:cViewPr>
      <p:guideLst>
        <p:guide orient="horz" pos="2160"/>
        <p:guide pos="384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762000"/>
          </a:xfrm>
        </p:spPr>
        <p:txBody>
          <a:bodyPr/>
          <a:lstStyle/>
          <a:p>
            <a:r>
              <a:rPr lang="en-US" dirty="0"/>
              <a:t>Click to edit Master title style</a:t>
            </a:r>
          </a:p>
        </p:txBody>
      </p:sp>
      <p:sp>
        <p:nvSpPr>
          <p:cNvPr id="3" name="Content Placeholder 2"/>
          <p:cNvSpPr>
            <a:spLocks noGrp="1"/>
          </p:cNvSpPr>
          <p:nvPr>
            <p:ph idx="1"/>
          </p:nvPr>
        </p:nvSpPr>
        <p:spPr>
          <a:xfrm>
            <a:off x="914400" y="1676400"/>
            <a:ext cx="10363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942566" cy="276999"/>
          </a:xfrm>
          <a:ln/>
        </p:spPr>
        <p:txBody>
          <a:bodyPr/>
          <a:lstStyle>
            <a:lvl1pPr>
              <a:defRPr/>
            </a:lvl1pPr>
          </a:lstStyle>
          <a:p>
            <a:pPr>
              <a:defRPr/>
            </a:pPr>
            <a:r>
              <a:rPr lang="en-US" altLang="zh-TW" dirty="0"/>
              <a:t>July</a:t>
            </a:r>
            <a:r>
              <a:rPr lang="en-US" dirty="0"/>
              <a:t> 2023</a:t>
            </a:r>
          </a:p>
        </p:txBody>
      </p:sp>
      <p:sp>
        <p:nvSpPr>
          <p:cNvPr id="5" name="Rectangle 5"/>
          <p:cNvSpPr>
            <a:spLocks noGrp="1" noChangeArrowheads="1"/>
          </p:cNvSpPr>
          <p:nvPr>
            <p:ph type="ftr" sz="quarter" idx="11"/>
          </p:nvPr>
        </p:nvSpPr>
        <p:spPr>
          <a:xfrm>
            <a:off x="9774472" y="6475413"/>
            <a:ext cx="1617429" cy="184666"/>
          </a:xfrm>
          <a:ln/>
        </p:spPr>
        <p:txBody>
          <a:bodyPr/>
          <a:lstStyle>
            <a:lvl1pPr>
              <a:defRPr/>
            </a:lvl1pPr>
          </a:lstStyle>
          <a:p>
            <a:pPr>
              <a:defRPr/>
            </a:pPr>
            <a:r>
              <a:rPr lang="en-US" altLang="ko-KR" dirty="0"/>
              <a:t>Frank Hsu ,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929218" y="332601"/>
            <a:ext cx="942566" cy="276999"/>
          </a:xfrm>
          <a:ln/>
        </p:spPr>
        <p:txBody>
          <a:bodyPr/>
          <a:lstStyle>
            <a:lvl1pPr>
              <a:defRPr/>
            </a:lvl1pPr>
          </a:lstStyle>
          <a:p>
            <a:pPr>
              <a:defRPr/>
            </a:pPr>
            <a:r>
              <a:rPr lang="en-US" altLang="zh-TW" dirty="0"/>
              <a:t>July</a:t>
            </a:r>
            <a:r>
              <a:rPr lang="en-US" dirty="0"/>
              <a:t> 2023</a:t>
            </a:r>
          </a:p>
        </p:txBody>
      </p:sp>
      <p:sp>
        <p:nvSpPr>
          <p:cNvPr id="5" name="Rectangle 5"/>
          <p:cNvSpPr>
            <a:spLocks noGrp="1" noChangeArrowheads="1"/>
          </p:cNvSpPr>
          <p:nvPr>
            <p:ph type="ftr" sz="quarter" idx="11"/>
          </p:nvPr>
        </p:nvSpPr>
        <p:spPr>
          <a:xfrm>
            <a:off x="9812944" y="6475413"/>
            <a:ext cx="1578957" cy="184666"/>
          </a:xfrm>
          <a:ln/>
        </p:spPr>
        <p:txBody>
          <a:bodyPr/>
          <a:lstStyle>
            <a:lvl1pPr>
              <a:defRPr/>
            </a:lvl1pPr>
          </a:lstStyle>
          <a:p>
            <a:pPr>
              <a:defRPr/>
            </a:pPr>
            <a:r>
              <a:rPr lang="en-US" altLang="ko-KR" dirty="0"/>
              <a:t>Frank Hsu,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July 2023</a:t>
            </a:r>
          </a:p>
        </p:txBody>
      </p:sp>
      <p:sp>
        <p:nvSpPr>
          <p:cNvPr id="1029" name="Rectangle 5"/>
          <p:cNvSpPr>
            <a:spLocks noGrp="1" noChangeArrowheads="1"/>
          </p:cNvSpPr>
          <p:nvPr>
            <p:ph type="ftr" sz="quarter" idx="3"/>
          </p:nvPr>
        </p:nvSpPr>
        <p:spPr bwMode="auto">
          <a:xfrm>
            <a:off x="9812943" y="6475413"/>
            <a:ext cx="15789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Frank Hsu,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802.11-23/2007r1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914400" y="356801"/>
            <a:ext cx="942566" cy="276999"/>
          </a:xfrm>
        </p:spPr>
        <p:txBody>
          <a:bodyPr/>
          <a:lstStyle/>
          <a:p>
            <a:pPr>
              <a:defRPr/>
            </a:pPr>
            <a:r>
              <a:rPr lang="en-US" altLang="zh-TW" dirty="0"/>
              <a:t>July 2023</a:t>
            </a:r>
          </a:p>
        </p:txBody>
      </p:sp>
      <p:sp>
        <p:nvSpPr>
          <p:cNvPr id="1028" name="Footer Placeholder 4"/>
          <p:cNvSpPr>
            <a:spLocks noGrp="1"/>
          </p:cNvSpPr>
          <p:nvPr>
            <p:ph type="ftr" sz="quarter" idx="11"/>
          </p:nvPr>
        </p:nvSpPr>
        <p:spPr>
          <a:xfrm>
            <a:off x="9737114" y="6475413"/>
            <a:ext cx="1540486" cy="184666"/>
          </a:xfrm>
        </p:spPr>
        <p:txBody>
          <a:bodyPr/>
          <a:lstStyle/>
          <a:p>
            <a:pPr>
              <a:defRPr/>
            </a:pPr>
            <a:r>
              <a:rPr lang="en-US" dirty="0"/>
              <a:t>Frank Hsu, </a:t>
            </a:r>
            <a:r>
              <a:rPr lang="en-US" dirty="0" err="1"/>
              <a:t>Mediatek</a:t>
            </a:r>
            <a:r>
              <a:rPr lang="en-US" dirty="0"/>
              <a:t> Inc</a:t>
            </a:r>
          </a:p>
        </p:txBody>
      </p:sp>
      <p:sp>
        <p:nvSpPr>
          <p:cNvPr id="1029" name="Rectangle 2"/>
          <p:cNvSpPr>
            <a:spLocks noGrp="1" noChangeArrowheads="1"/>
          </p:cNvSpPr>
          <p:nvPr>
            <p:ph type="title"/>
          </p:nvPr>
        </p:nvSpPr>
        <p:spPr>
          <a:xfrm>
            <a:off x="914400" y="685800"/>
            <a:ext cx="10363200" cy="1066800"/>
          </a:xfrm>
        </p:spPr>
        <p:txBody>
          <a:bodyPr>
            <a:normAutofit/>
          </a:bodyPr>
          <a:lstStyle/>
          <a:p>
            <a:r>
              <a:rPr lang="en-US" sz="3600" dirty="0"/>
              <a:t>Enhancement of BSR </a:t>
            </a:r>
            <a:r>
              <a:rPr lang="en-US" altLang="zh-TW" sz="3600" dirty="0"/>
              <a:t>U</a:t>
            </a:r>
            <a:r>
              <a:rPr lang="en-US" sz="3600" dirty="0"/>
              <a:t>sing A-ctrl</a:t>
            </a:r>
          </a:p>
        </p:txBody>
      </p:sp>
      <p:sp>
        <p:nvSpPr>
          <p:cNvPr id="1030" name="Rectangle 6"/>
          <p:cNvSpPr>
            <a:spLocks noGrp="1" noChangeArrowheads="1"/>
          </p:cNvSpPr>
          <p:nvPr>
            <p:ph type="body" idx="1"/>
          </p:nvPr>
        </p:nvSpPr>
        <p:spPr>
          <a:xfrm>
            <a:off x="2209800" y="1752600"/>
            <a:ext cx="7772400" cy="381000"/>
          </a:xfrm>
        </p:spPr>
        <p:txBody>
          <a:bodyPr/>
          <a:lstStyle/>
          <a:p>
            <a:pPr algn="ctr">
              <a:buFontTx/>
              <a:buNone/>
            </a:pPr>
            <a:r>
              <a:rPr lang="en-US" sz="2000" dirty="0"/>
              <a:t>Date:</a:t>
            </a:r>
            <a:r>
              <a:rPr lang="en-US" sz="2000" b="0" dirty="0"/>
              <a:t> 2023-07-19</a:t>
            </a:r>
          </a:p>
        </p:txBody>
      </p:sp>
      <p:sp>
        <p:nvSpPr>
          <p:cNvPr id="1031"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5930396" y="6475413"/>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055935280"/>
              </p:ext>
            </p:extLst>
          </p:nvPr>
        </p:nvGraphicFramePr>
        <p:xfrm>
          <a:off x="2057400" y="2832100"/>
          <a:ext cx="8839200" cy="3568700"/>
        </p:xfrm>
        <a:graphic>
          <a:graphicData uri="http://schemas.openxmlformats.org/presentationml/2006/ole">
            <mc:AlternateContent xmlns:mc="http://schemas.openxmlformats.org/markup-compatibility/2006">
              <mc:Choice xmlns:v="urn:schemas-microsoft-com:vml" Requires="v">
                <p:oleObj spid="_x0000_s2733" name="Document" r:id="rId4" imgW="8494945" imgH="3898261" progId="Word.Document.8">
                  <p:embed/>
                </p:oleObj>
              </mc:Choice>
              <mc:Fallback>
                <p:oleObj name="Document" r:id="rId4" imgW="8494945" imgH="3898261" progId="Word.Document.8">
                  <p:embed/>
                  <p:pic>
                    <p:nvPicPr>
                      <p:cNvPr id="0" name="Picture 291"/>
                      <p:cNvPicPr>
                        <a:picLocks noChangeAspect="1" noChangeArrowheads="1"/>
                      </p:cNvPicPr>
                      <p:nvPr/>
                    </p:nvPicPr>
                    <p:blipFill>
                      <a:blip r:embed="rId5"/>
                      <a:srcRect/>
                      <a:stretch>
                        <a:fillRect/>
                      </a:stretch>
                    </p:blipFill>
                    <p:spPr bwMode="auto">
                      <a:xfrm>
                        <a:off x="2057400" y="2832100"/>
                        <a:ext cx="8839200" cy="3568700"/>
                      </a:xfrm>
                      <a:prstGeom prst="rect">
                        <a:avLst/>
                      </a:prstGeom>
                      <a:noFill/>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9C429B5B-2934-4C48-939D-0BDBD3976CD9}"/>
              </a:ext>
            </a:extLst>
          </p:cNvPr>
          <p:cNvSpPr>
            <a:spLocks noGrp="1"/>
          </p:cNvSpPr>
          <p:nvPr>
            <p:ph type="title"/>
          </p:nvPr>
        </p:nvSpPr>
        <p:spPr/>
        <p:txBody>
          <a:bodyPr/>
          <a:lstStyle/>
          <a:p>
            <a:r>
              <a:rPr lang="en-US" altLang="zh-TW" dirty="0"/>
              <a:t>Recap of Buffer Status Report</a:t>
            </a:r>
            <a:endParaRPr lang="zh-TW" altLang="en-US" dirty="0"/>
          </a:p>
        </p:txBody>
      </p:sp>
      <p:sp>
        <p:nvSpPr>
          <p:cNvPr id="8" name="內容版面配置區 7">
            <a:extLst>
              <a:ext uri="{FF2B5EF4-FFF2-40B4-BE49-F238E27FC236}">
                <a16:creationId xmlns:a16="http://schemas.microsoft.com/office/drawing/2014/main" id="{05A96113-39B5-4A7F-A5F5-741A8F0EA6D6}"/>
              </a:ext>
            </a:extLst>
          </p:cNvPr>
          <p:cNvSpPr>
            <a:spLocks noGrp="1"/>
          </p:cNvSpPr>
          <p:nvPr>
            <p:ph idx="1"/>
          </p:nvPr>
        </p:nvSpPr>
        <p:spPr>
          <a:xfrm>
            <a:off x="914400" y="1676400"/>
            <a:ext cx="6553200" cy="4419600"/>
          </a:xfrm>
        </p:spPr>
        <p:txBody>
          <a:bodyPr>
            <a:normAutofit fontScale="92500"/>
          </a:bodyPr>
          <a:lstStyle/>
          <a:p>
            <a:r>
              <a:rPr lang="en-US" altLang="zh-TW" dirty="0"/>
              <a:t>In 802.11, a non-AP STA can report the queue size (buffer unit size) of a TID in QoS control field</a:t>
            </a:r>
          </a:p>
          <a:p>
            <a:pPr lvl="1"/>
            <a:r>
              <a:rPr lang="en-US" altLang="zh-TW" dirty="0"/>
              <a:t>The report can be used to respond AP’s BSR poll (BSRP) or be carried in UL frames to inform AP how many data of a TID to be transmitted from the STA side</a:t>
            </a:r>
          </a:p>
          <a:p>
            <a:pPr lvl="1"/>
            <a:r>
              <a:rPr lang="en-US" altLang="zh-TW" dirty="0"/>
              <a:t>QS subfield in QoS control field is the most popular method to report BSR</a:t>
            </a:r>
          </a:p>
          <a:p>
            <a:r>
              <a:rPr lang="en-US" altLang="zh-TW" dirty="0"/>
              <a:t>An 8-bit queue size (QS) subfield is defined in QoS control field and for HE STA, the maximum QS to report is 2,147,328 octets</a:t>
            </a:r>
          </a:p>
          <a:p>
            <a:r>
              <a:rPr lang="en-US" altLang="zh-TW" dirty="0"/>
              <a:t>BSR in A-ctrl field serves as an alternative way but is not widely implemented </a:t>
            </a:r>
          </a:p>
          <a:p>
            <a:endParaRPr lang="en-US" altLang="zh-TW" dirty="0"/>
          </a:p>
          <a:p>
            <a:endParaRPr lang="zh-TW" altLang="en-US" dirty="0"/>
          </a:p>
        </p:txBody>
      </p:sp>
      <p:sp>
        <p:nvSpPr>
          <p:cNvPr id="4" name="日期版面配置區 3">
            <a:extLst>
              <a:ext uri="{FF2B5EF4-FFF2-40B4-BE49-F238E27FC236}">
                <a16:creationId xmlns:a16="http://schemas.microsoft.com/office/drawing/2014/main" id="{7CEE65AA-FD28-4383-ABAA-9816AD8228A9}"/>
              </a:ext>
            </a:extLst>
          </p:cNvPr>
          <p:cNvSpPr>
            <a:spLocks noGrp="1"/>
          </p:cNvSpPr>
          <p:nvPr>
            <p:ph type="dt" sz="half" idx="10"/>
          </p:nvPr>
        </p:nvSpPr>
        <p:spPr>
          <a:xfrm>
            <a:off x="929218" y="332601"/>
            <a:ext cx="942566" cy="276999"/>
          </a:xfrm>
        </p:spPr>
        <p:txBody>
          <a:bodyPr/>
          <a:lstStyle/>
          <a:p>
            <a:pPr>
              <a:defRPr/>
            </a:pPr>
            <a:r>
              <a:rPr lang="en-US" dirty="0"/>
              <a:t>July 2023</a:t>
            </a:r>
          </a:p>
        </p:txBody>
      </p:sp>
      <p:sp>
        <p:nvSpPr>
          <p:cNvPr id="5" name="頁尾版面配置區 4">
            <a:extLst>
              <a:ext uri="{FF2B5EF4-FFF2-40B4-BE49-F238E27FC236}">
                <a16:creationId xmlns:a16="http://schemas.microsoft.com/office/drawing/2014/main" id="{42D6B55C-16CC-495F-87F3-7D1C43F6B17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5345D2DB-C818-4C67-8DEC-6BD5C437509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2</a:t>
            </a:fld>
            <a:endParaRPr lang="en-US"/>
          </a:p>
        </p:txBody>
      </p:sp>
      <p:pic>
        <p:nvPicPr>
          <p:cNvPr id="9" name="Picture 2">
            <a:extLst>
              <a:ext uri="{FF2B5EF4-FFF2-40B4-BE49-F238E27FC236}">
                <a16:creationId xmlns:a16="http://schemas.microsoft.com/office/drawing/2014/main" id="{347B0CD9-6657-43A5-A4C1-EC60F134B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4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2469422-7D9C-4F9D-AEAD-929B1E199B17}"/>
              </a:ext>
            </a:extLst>
          </p:cNvPr>
          <p:cNvSpPr>
            <a:spLocks noGrp="1"/>
          </p:cNvSpPr>
          <p:nvPr>
            <p:ph type="title"/>
          </p:nvPr>
        </p:nvSpPr>
        <p:spPr/>
        <p:txBody>
          <a:bodyPr/>
          <a:lstStyle/>
          <a:p>
            <a:r>
              <a:rPr lang="en-US" altLang="zh-TW" dirty="0"/>
              <a:t>Problem Statement</a:t>
            </a:r>
            <a:endParaRPr lang="zh-TW" altLang="en-US" dirty="0"/>
          </a:p>
        </p:txBody>
      </p:sp>
      <p:sp>
        <p:nvSpPr>
          <p:cNvPr id="8" name="內容版面配置區 7">
            <a:extLst>
              <a:ext uri="{FF2B5EF4-FFF2-40B4-BE49-F238E27FC236}">
                <a16:creationId xmlns:a16="http://schemas.microsoft.com/office/drawing/2014/main" id="{A3967DD8-2584-4CB4-8A7C-30781FEDB117}"/>
              </a:ext>
            </a:extLst>
          </p:cNvPr>
          <p:cNvSpPr>
            <a:spLocks noGrp="1"/>
          </p:cNvSpPr>
          <p:nvPr>
            <p:ph idx="1"/>
          </p:nvPr>
        </p:nvSpPr>
        <p:spPr/>
        <p:txBody>
          <a:bodyPr/>
          <a:lstStyle/>
          <a:p>
            <a:r>
              <a:rPr lang="en-US" altLang="zh-TW" dirty="0"/>
              <a:t>With more bandwidth in 6GHz and higher MCS introduced in 802.11, the report is easily exceeded within a PPDU</a:t>
            </a:r>
          </a:p>
          <a:p>
            <a:pPr lvl="1"/>
            <a:r>
              <a:rPr lang="en-US" altLang="zh-TW" dirty="0"/>
              <a:t>For example, a 5.484 </a:t>
            </a:r>
            <a:r>
              <a:rPr lang="en-US" altLang="zh-TW" dirty="0" err="1"/>
              <a:t>ms</a:t>
            </a:r>
            <a:r>
              <a:rPr lang="en-US" altLang="zh-TW" dirty="0"/>
              <a:t> PPDU with 320MHz, 2SS, and HE MCS8, the data can be carried are 2,328,480 octets</a:t>
            </a:r>
            <a:r>
              <a:rPr lang="zh-TW" altLang="en-US" dirty="0"/>
              <a:t> </a:t>
            </a:r>
            <a:endParaRPr lang="en-US" altLang="zh-TW" dirty="0"/>
          </a:p>
          <a:p>
            <a:pPr lvl="2"/>
            <a:r>
              <a:rPr lang="en-US" altLang="zh-TW" dirty="0"/>
              <a:t>The QS size in that PPDU cannot be reported accurately</a:t>
            </a:r>
          </a:p>
          <a:p>
            <a:pPr lvl="2"/>
            <a:r>
              <a:rPr lang="en-US" altLang="zh-TW" dirty="0"/>
              <a:t>Note that the QS subfield in QoS control field contains the data within the PPDU and the data waiting to be transmitted</a:t>
            </a:r>
          </a:p>
          <a:p>
            <a:r>
              <a:rPr lang="en-US" altLang="zh-TW" dirty="0"/>
              <a:t>For TB PPDUs, AP cannot allocate enough resources to a non-AP STA with inaccurate BSR and then the throughput may drop</a:t>
            </a:r>
          </a:p>
          <a:p>
            <a:r>
              <a:rPr lang="en-US" altLang="zh-TW" dirty="0"/>
              <a:t>Furthermore, in UHR, the throughput is to be increased by at least 25% so that the problem is getting worse in following generations of 802.11</a:t>
            </a:r>
          </a:p>
          <a:p>
            <a:pPr marL="0" indent="0">
              <a:buNone/>
            </a:pPr>
            <a:endParaRPr lang="en-US" altLang="zh-TW" dirty="0"/>
          </a:p>
          <a:p>
            <a:endParaRPr lang="zh-TW" altLang="en-US" dirty="0"/>
          </a:p>
        </p:txBody>
      </p:sp>
      <p:sp>
        <p:nvSpPr>
          <p:cNvPr id="4" name="日期版面配置區 3">
            <a:extLst>
              <a:ext uri="{FF2B5EF4-FFF2-40B4-BE49-F238E27FC236}">
                <a16:creationId xmlns:a16="http://schemas.microsoft.com/office/drawing/2014/main" id="{DE92D8E0-2428-49A8-9006-68E624D75AD4}"/>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CB07DACD-F182-436D-AFEA-9CDE3F7837EF}"/>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76FF1A37-DC43-450E-9149-9282B4BAD9D9}"/>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3095663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F6AF15-D7DE-4724-80DE-621CCF1FECD4}"/>
              </a:ext>
            </a:extLst>
          </p:cNvPr>
          <p:cNvSpPr>
            <a:spLocks noGrp="1"/>
          </p:cNvSpPr>
          <p:nvPr>
            <p:ph type="title"/>
          </p:nvPr>
        </p:nvSpPr>
        <p:spPr/>
        <p:txBody>
          <a:bodyPr/>
          <a:lstStyle/>
          <a:p>
            <a:r>
              <a:rPr lang="en-US" altLang="zh-TW" dirty="0"/>
              <a:t>Thoughts</a:t>
            </a:r>
            <a:endParaRPr lang="zh-TW" altLang="en-US" dirty="0"/>
          </a:p>
        </p:txBody>
      </p:sp>
      <p:sp>
        <p:nvSpPr>
          <p:cNvPr id="8" name="內容版面配置區 7">
            <a:extLst>
              <a:ext uri="{FF2B5EF4-FFF2-40B4-BE49-F238E27FC236}">
                <a16:creationId xmlns:a16="http://schemas.microsoft.com/office/drawing/2014/main" id="{144DB7E1-2AC8-42F8-BEFB-23EA329257E9}"/>
              </a:ext>
            </a:extLst>
          </p:cNvPr>
          <p:cNvSpPr>
            <a:spLocks noGrp="1"/>
          </p:cNvSpPr>
          <p:nvPr>
            <p:ph idx="1"/>
          </p:nvPr>
        </p:nvSpPr>
        <p:spPr/>
        <p:txBody>
          <a:bodyPr/>
          <a:lstStyle/>
          <a:p>
            <a:r>
              <a:rPr lang="en-US" altLang="zh-TW" dirty="0"/>
              <a:t>Considering the limited size of QS subfield and backward capabilities, it is better to add another field to extend the reported queue size other than to further update the QS subfield encoding by a larger granularity </a:t>
            </a:r>
          </a:p>
          <a:p>
            <a:pPr lvl="1"/>
            <a:r>
              <a:rPr lang="en-US" altLang="zh-TW" dirty="0"/>
              <a:t>Granularity increase also causes less accurate BSR </a:t>
            </a:r>
          </a:p>
          <a:p>
            <a:r>
              <a:rPr lang="en-US" altLang="zh-TW" dirty="0"/>
              <a:t>Instead of using current BSR</a:t>
            </a:r>
            <a:r>
              <a:rPr lang="zh-TW" altLang="en-US" dirty="0"/>
              <a:t> </a:t>
            </a:r>
            <a:r>
              <a:rPr lang="en-US" altLang="zh-TW" dirty="0"/>
              <a:t>in A-ctrl, to define an A-ctrl subfield as an extension of QS subfield is a more promising way	</a:t>
            </a:r>
          </a:p>
          <a:p>
            <a:pPr lvl="1"/>
            <a:r>
              <a:rPr lang="en-US" altLang="zh-TW" dirty="0"/>
              <a:t>no change to current encoding of QS subfield for HE STA, no backward capability issue</a:t>
            </a:r>
          </a:p>
          <a:p>
            <a:pPr lvl="1"/>
            <a:r>
              <a:rPr lang="en-US" altLang="zh-TW" dirty="0"/>
              <a:t>the extension is only needed when QS subfield is not enough</a:t>
            </a:r>
          </a:p>
          <a:p>
            <a:endParaRPr lang="zh-TW" altLang="en-US" dirty="0"/>
          </a:p>
        </p:txBody>
      </p:sp>
      <p:sp>
        <p:nvSpPr>
          <p:cNvPr id="4" name="日期版面配置區 3">
            <a:extLst>
              <a:ext uri="{FF2B5EF4-FFF2-40B4-BE49-F238E27FC236}">
                <a16:creationId xmlns:a16="http://schemas.microsoft.com/office/drawing/2014/main" id="{2A5BDE8A-621F-45A9-A59A-41756A70FF99}"/>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F7C01D23-B325-4546-B9E4-0C3D49F1339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FF02BE1-7276-4604-9531-BCEC8429277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161419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E236E33-B6B7-45DF-8A49-6C2E1395B6C6}"/>
              </a:ext>
            </a:extLst>
          </p:cNvPr>
          <p:cNvSpPr>
            <a:spLocks noGrp="1"/>
          </p:cNvSpPr>
          <p:nvPr>
            <p:ph type="title"/>
          </p:nvPr>
        </p:nvSpPr>
        <p:spPr/>
        <p:txBody>
          <a:bodyPr/>
          <a:lstStyle/>
          <a:p>
            <a:r>
              <a:rPr lang="en-US" altLang="zh-TW"/>
              <a:t>A-ctrl Proposal</a:t>
            </a:r>
            <a:endParaRPr lang="zh-TW" altLang="en-US" dirty="0"/>
          </a:p>
        </p:txBody>
      </p:sp>
      <p:sp>
        <p:nvSpPr>
          <p:cNvPr id="8" name="內容版面配置區 7">
            <a:extLst>
              <a:ext uri="{FF2B5EF4-FFF2-40B4-BE49-F238E27FC236}">
                <a16:creationId xmlns:a16="http://schemas.microsoft.com/office/drawing/2014/main" id="{16D9C31C-EA8B-46FB-8D89-966DAC902229}"/>
              </a:ext>
            </a:extLst>
          </p:cNvPr>
          <p:cNvSpPr>
            <a:spLocks noGrp="1"/>
          </p:cNvSpPr>
          <p:nvPr>
            <p:ph idx="1"/>
          </p:nvPr>
        </p:nvSpPr>
        <p:spPr>
          <a:xfrm>
            <a:off x="914400" y="1676400"/>
            <a:ext cx="6248400" cy="4419600"/>
          </a:xfrm>
        </p:spPr>
        <p:txBody>
          <a:bodyPr/>
          <a:lstStyle/>
          <a:p>
            <a:r>
              <a:rPr lang="en-US" altLang="zh-TW" dirty="0"/>
              <a:t>For a non-AP STA to report queue size larger than 2,147,328 octets, the first step is to set the QS subfield &lt;SF, UV&gt; to &lt;3, 62&gt;</a:t>
            </a:r>
          </a:p>
          <a:p>
            <a:r>
              <a:rPr lang="en-US" altLang="zh-TW" dirty="0"/>
              <a:t>The non-AP STA can carry another subfield defined in A-ctrl field in the same frame to indicate an accurate and larger queue size which is above the QS currently can support</a:t>
            </a:r>
          </a:p>
          <a:p>
            <a:endParaRPr lang="zh-TW" altLang="en-US" dirty="0"/>
          </a:p>
        </p:txBody>
      </p:sp>
      <p:sp>
        <p:nvSpPr>
          <p:cNvPr id="4" name="日期版面配置區 3">
            <a:extLst>
              <a:ext uri="{FF2B5EF4-FFF2-40B4-BE49-F238E27FC236}">
                <a16:creationId xmlns:a16="http://schemas.microsoft.com/office/drawing/2014/main" id="{E2B63024-598F-47BA-8F8B-5BBB5AF7864C}"/>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23BC825D-A538-4BE4-88A9-136DC46C6B2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85467D7D-F8CE-4734-B684-B39E8B039841}"/>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5</a:t>
            </a:fld>
            <a:endParaRPr lang="en-US"/>
          </a:p>
        </p:txBody>
      </p:sp>
      <p:pic>
        <p:nvPicPr>
          <p:cNvPr id="9" name="Picture 2">
            <a:extLst>
              <a:ext uri="{FF2B5EF4-FFF2-40B4-BE49-F238E27FC236}">
                <a16:creationId xmlns:a16="http://schemas.microsoft.com/office/drawing/2014/main" id="{FEF1E27E-0393-49FB-AE1C-B89788B5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92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AC33AD2D-CE03-4D0E-AC47-8EB35F97E125}"/>
              </a:ext>
            </a:extLst>
          </p:cNvPr>
          <p:cNvSpPr>
            <a:spLocks noGrp="1"/>
          </p:cNvSpPr>
          <p:nvPr>
            <p:ph type="title"/>
          </p:nvPr>
        </p:nvSpPr>
        <p:spPr/>
        <p:txBody>
          <a:bodyPr/>
          <a:lstStyle/>
          <a:p>
            <a:r>
              <a:rPr lang="en-US" altLang="zh-TW" dirty="0"/>
              <a:t>A-Ctrl Design Example</a:t>
            </a:r>
            <a:endParaRPr lang="zh-TW" altLang="en-US" dirty="0"/>
          </a:p>
        </p:txBody>
      </p:sp>
      <p:sp>
        <p:nvSpPr>
          <p:cNvPr id="8" name="內容版面配置區 7">
            <a:extLst>
              <a:ext uri="{FF2B5EF4-FFF2-40B4-BE49-F238E27FC236}">
                <a16:creationId xmlns:a16="http://schemas.microsoft.com/office/drawing/2014/main" id="{D86487EE-CB78-4B20-BE5B-C01AB56C77C7}"/>
              </a:ext>
            </a:extLst>
          </p:cNvPr>
          <p:cNvSpPr>
            <a:spLocks noGrp="1"/>
          </p:cNvSpPr>
          <p:nvPr>
            <p:ph idx="1"/>
          </p:nvPr>
        </p:nvSpPr>
        <p:spPr>
          <a:xfrm>
            <a:off x="609600" y="1751806"/>
            <a:ext cx="6019800" cy="4419600"/>
          </a:xfrm>
        </p:spPr>
        <p:txBody>
          <a:bodyPr>
            <a:normAutofit fontScale="92500" lnSpcReduction="10000"/>
          </a:bodyPr>
          <a:lstStyle/>
          <a:p>
            <a:r>
              <a:rPr lang="en-US" altLang="zh-TW" dirty="0"/>
              <a:t>A-ctrl design example 1, keep the SF as the same as 32,768 (SF0) in QS subfield</a:t>
            </a:r>
          </a:p>
          <a:p>
            <a:pPr lvl="1"/>
            <a:r>
              <a:rPr lang="en-US" altLang="zh-TW" dirty="0"/>
              <a:t>QS = 2,147,328 + SF0*(UVE+1), UVE max is 255</a:t>
            </a:r>
          </a:p>
          <a:p>
            <a:pPr lvl="1"/>
            <a:r>
              <a:rPr lang="en-US" altLang="zh-TW" dirty="0"/>
              <a:t>UVE = ceil ((QS - 2,147,328)/SF0) - 1</a:t>
            </a:r>
          </a:p>
          <a:p>
            <a:pPr lvl="2"/>
            <a:r>
              <a:rPr lang="en-US" altLang="zh-TW" dirty="0"/>
              <a:t>Consider 61 + UVE +</a:t>
            </a:r>
            <a:r>
              <a:rPr lang="zh-TW" altLang="en-US" dirty="0"/>
              <a:t> </a:t>
            </a:r>
            <a:r>
              <a:rPr lang="en-US" altLang="zh-TW" dirty="0"/>
              <a:t>1, Max is 61+256 = 317, the maximum QS to be reported is 12,534,784</a:t>
            </a:r>
          </a:p>
          <a:p>
            <a:r>
              <a:rPr lang="en-US" altLang="zh-TW" dirty="0"/>
              <a:t>A-ctrl design example 2, increase the SF to 32,768*4</a:t>
            </a:r>
            <a:r>
              <a:rPr lang="zh-TW" altLang="en-US" dirty="0"/>
              <a:t> </a:t>
            </a:r>
            <a:r>
              <a:rPr lang="en-US" altLang="zh-TW" dirty="0"/>
              <a:t>(SF1)</a:t>
            </a:r>
          </a:p>
          <a:p>
            <a:pPr lvl="1"/>
            <a:r>
              <a:rPr lang="en-US" altLang="zh-TW" dirty="0"/>
              <a:t>QS = 2,147,328 + SF1*(UVE+1), UVE max is 255</a:t>
            </a:r>
          </a:p>
          <a:p>
            <a:pPr lvl="2"/>
            <a:r>
              <a:rPr lang="en-US" altLang="zh-TW" dirty="0"/>
              <a:t>the maximum QS to be reported is 43,697,152</a:t>
            </a:r>
          </a:p>
          <a:p>
            <a:pPr lvl="1"/>
            <a:r>
              <a:rPr lang="en-US" altLang="zh-TW" dirty="0"/>
              <a:t>UVE = ceil ((QS - 2,147,328)/SF1) – 1</a:t>
            </a:r>
          </a:p>
          <a:p>
            <a:r>
              <a:rPr lang="en-US" altLang="zh-TW" dirty="0"/>
              <a:t>The SF applied in the A-ctrl UVE is by default with no extra indication</a:t>
            </a:r>
            <a:endParaRPr lang="zh-TW" altLang="en-US" dirty="0"/>
          </a:p>
          <a:p>
            <a:endParaRPr lang="zh-TW" altLang="en-US" dirty="0"/>
          </a:p>
        </p:txBody>
      </p:sp>
      <p:sp>
        <p:nvSpPr>
          <p:cNvPr id="4" name="日期版面配置區 3">
            <a:extLst>
              <a:ext uri="{FF2B5EF4-FFF2-40B4-BE49-F238E27FC236}">
                <a16:creationId xmlns:a16="http://schemas.microsoft.com/office/drawing/2014/main" id="{79C6EE37-C47E-4181-B4A5-293C830372F4}"/>
              </a:ext>
            </a:extLst>
          </p:cNvPr>
          <p:cNvSpPr>
            <a:spLocks noGrp="1"/>
          </p:cNvSpPr>
          <p:nvPr>
            <p:ph type="dt" sz="half" idx="10"/>
          </p:nvPr>
        </p:nvSpPr>
        <p:spPr/>
        <p:txBody>
          <a:bodyPr/>
          <a:lstStyle/>
          <a:p>
            <a:pPr>
              <a:defRPr/>
            </a:pPr>
            <a:r>
              <a:rPr lang="en-US" altLang="zh-TW" dirty="0"/>
              <a:t>July</a:t>
            </a:r>
            <a:r>
              <a:rPr lang="en-US" dirty="0"/>
              <a:t> 2023</a:t>
            </a:r>
          </a:p>
        </p:txBody>
      </p:sp>
      <p:sp>
        <p:nvSpPr>
          <p:cNvPr id="5" name="頁尾版面配置區 4">
            <a:extLst>
              <a:ext uri="{FF2B5EF4-FFF2-40B4-BE49-F238E27FC236}">
                <a16:creationId xmlns:a16="http://schemas.microsoft.com/office/drawing/2014/main" id="{CED8A594-3BD4-4E15-A632-67A2B973F0BB}"/>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04405BB-6D29-4A0B-9C20-E3A5D46E890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6</a:t>
            </a:fld>
            <a:endParaRPr lang="en-US"/>
          </a:p>
        </p:txBody>
      </p:sp>
      <p:graphicFrame>
        <p:nvGraphicFramePr>
          <p:cNvPr id="9" name="表格 8">
            <a:extLst>
              <a:ext uri="{FF2B5EF4-FFF2-40B4-BE49-F238E27FC236}">
                <a16:creationId xmlns:a16="http://schemas.microsoft.com/office/drawing/2014/main" id="{DD3839B8-1C97-45B9-B23C-B42C1FC8345C}"/>
              </a:ext>
            </a:extLst>
          </p:cNvPr>
          <p:cNvGraphicFramePr>
            <a:graphicFrameLocks noGrp="1"/>
          </p:cNvGraphicFramePr>
          <p:nvPr>
            <p:extLst>
              <p:ext uri="{D42A27DB-BD31-4B8C-83A1-F6EECF244321}">
                <p14:modId xmlns:p14="http://schemas.microsoft.com/office/powerpoint/2010/main" val="3211793348"/>
              </p:ext>
            </p:extLst>
          </p:nvPr>
        </p:nvGraphicFramePr>
        <p:xfrm>
          <a:off x="6934200" y="1752600"/>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8 bits</a:t>
                      </a:r>
                    </a:p>
                  </a:txBody>
                  <a:tcPr/>
                </a:tc>
                <a:extLst>
                  <a:ext uri="{0D108BD9-81ED-4DB2-BD59-A6C34878D82A}">
                    <a16:rowId xmlns:a16="http://schemas.microsoft.com/office/drawing/2014/main" val="10001"/>
                  </a:ext>
                </a:extLst>
              </a:tr>
            </a:tbl>
          </a:graphicData>
        </a:graphic>
      </p:graphicFrame>
      <p:sp>
        <p:nvSpPr>
          <p:cNvPr id="10" name="文字方塊 9">
            <a:extLst>
              <a:ext uri="{FF2B5EF4-FFF2-40B4-BE49-F238E27FC236}">
                <a16:creationId xmlns:a16="http://schemas.microsoft.com/office/drawing/2014/main" id="{A3B0E1C6-615D-424F-8B40-8D0AAE5C3E54}"/>
              </a:ext>
            </a:extLst>
          </p:cNvPr>
          <p:cNvSpPr txBox="1"/>
          <p:nvPr/>
        </p:nvSpPr>
        <p:spPr>
          <a:xfrm>
            <a:off x="6629400" y="5336640"/>
            <a:ext cx="5410200" cy="1138773"/>
          </a:xfrm>
          <a:prstGeom prst="rect">
            <a:avLst/>
          </a:prstGeom>
          <a:noFill/>
        </p:spPr>
        <p:txBody>
          <a:bodyPr wrap="square" rtlCol="0">
            <a:spAutoFit/>
          </a:bodyPr>
          <a:lstStyle/>
          <a:p>
            <a:r>
              <a:rPr lang="en-US" altLang="zh-TW" sz="1400" i="1" dirty="0">
                <a:latin typeface="Calibri" panose="020F0502020204030204" pitchFamily="34" charset="0"/>
                <a:ea typeface="新細明體" panose="02020500000000000000" pitchFamily="18" charset="-120"/>
              </a:rPr>
              <a:t>NOTE: F</a:t>
            </a:r>
            <a:r>
              <a:rPr lang="en-US" altLang="zh-TW" sz="1400" i="1" dirty="0">
                <a:effectLst/>
                <a:latin typeface="Calibri" panose="020F0502020204030204" pitchFamily="34" charset="0"/>
                <a:ea typeface="新細明體" panose="02020500000000000000" pitchFamily="18" charset="-120"/>
              </a:rPr>
              <a:t>or 6GHz, the max AMPDU size is calculated based on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=8</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(N_DBPS)*396 (symbols for max PPDU length) /8 (bits/byte) * 8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 = 15,523,200 bytes (max AMPDU size defined in 11be Table 9-34)</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is from 11be Table 36-86 MCS13 N_DBPS</a:t>
            </a:r>
            <a:endParaRPr lang="zh-TW" altLang="zh-TW" sz="1400" i="1" dirty="0">
              <a:effectLst/>
              <a:latin typeface="Calibri" panose="020F0502020204030204" pitchFamily="34" charset="0"/>
              <a:ea typeface="新細明體" panose="02020500000000000000" pitchFamily="18" charset="-120"/>
            </a:endParaRPr>
          </a:p>
          <a:p>
            <a:endParaRPr lang="zh-TW" altLang="en-US" i="1" dirty="0"/>
          </a:p>
        </p:txBody>
      </p:sp>
    </p:spTree>
    <p:extLst>
      <p:ext uri="{BB962C8B-B14F-4D97-AF65-F5344CB8AC3E}">
        <p14:creationId xmlns:p14="http://schemas.microsoft.com/office/powerpoint/2010/main" val="240813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C3AD23-49BE-4A6D-A92F-D4F026888F61}"/>
              </a:ext>
            </a:extLst>
          </p:cNvPr>
          <p:cNvSpPr>
            <a:spLocks noGrp="1"/>
          </p:cNvSpPr>
          <p:nvPr>
            <p:ph type="title"/>
          </p:nvPr>
        </p:nvSpPr>
        <p:spPr/>
        <p:txBody>
          <a:bodyPr/>
          <a:lstStyle/>
          <a:p>
            <a:r>
              <a:rPr lang="en-US" altLang="zh-TW" dirty="0"/>
              <a:t>Conclusion </a:t>
            </a:r>
            <a:endParaRPr lang="zh-TW" altLang="en-US" dirty="0"/>
          </a:p>
        </p:txBody>
      </p:sp>
      <p:sp>
        <p:nvSpPr>
          <p:cNvPr id="8" name="內容版面配置區 7">
            <a:extLst>
              <a:ext uri="{FF2B5EF4-FFF2-40B4-BE49-F238E27FC236}">
                <a16:creationId xmlns:a16="http://schemas.microsoft.com/office/drawing/2014/main" id="{5120F9D1-6F79-4263-B3CE-1116A66887BF}"/>
              </a:ext>
            </a:extLst>
          </p:cNvPr>
          <p:cNvSpPr>
            <a:spLocks noGrp="1"/>
          </p:cNvSpPr>
          <p:nvPr>
            <p:ph idx="1"/>
          </p:nvPr>
        </p:nvSpPr>
        <p:spPr/>
        <p:txBody>
          <a:bodyPr/>
          <a:lstStyle/>
          <a:p>
            <a:r>
              <a:rPr lang="en-US" altLang="zh-TW" dirty="0"/>
              <a:t>To support a larger queue size report, propose to define an A-ctrl subfield cooperating with the QS subfield of the QoS control field</a:t>
            </a:r>
          </a:p>
          <a:p>
            <a:r>
              <a:rPr lang="en-US" altLang="zh-TW" dirty="0"/>
              <a:t>Encoding of the</a:t>
            </a:r>
            <a:r>
              <a:rPr lang="zh-TW" altLang="en-US" dirty="0"/>
              <a:t> </a:t>
            </a:r>
            <a:r>
              <a:rPr lang="en-US" altLang="zh-TW" dirty="0"/>
              <a:t>current QS subfield does not change</a:t>
            </a:r>
            <a:endParaRPr lang="zh-TW" altLang="en-US" dirty="0"/>
          </a:p>
        </p:txBody>
      </p:sp>
      <p:sp>
        <p:nvSpPr>
          <p:cNvPr id="4" name="日期版面配置區 3">
            <a:extLst>
              <a:ext uri="{FF2B5EF4-FFF2-40B4-BE49-F238E27FC236}">
                <a16:creationId xmlns:a16="http://schemas.microsoft.com/office/drawing/2014/main" id="{D6758094-DE7E-4829-B583-CF76A4412CD5}"/>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DE83370F-CAC2-4212-9885-6EFABD3D51F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D3352FD-3427-415C-AAAC-43771FE32AC2}"/>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365301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1</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enable buffer size reporting of a larger queue in UHR?</a:t>
            </a:r>
          </a:p>
          <a:p>
            <a:pPr lvl="1"/>
            <a:r>
              <a:rPr lang="en-US" altLang="zh-TW" dirty="0"/>
              <a:t>Note: it is an optional feature.</a:t>
            </a:r>
            <a:endParaRPr lang="zh-TW" altLang="en-US" dirty="0"/>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8</a:t>
            </a:fld>
            <a:endParaRPr lang="en-US"/>
          </a:p>
        </p:txBody>
      </p:sp>
    </p:spTree>
    <p:extLst>
      <p:ext uri="{BB962C8B-B14F-4D97-AF65-F5344CB8AC3E}">
        <p14:creationId xmlns:p14="http://schemas.microsoft.com/office/powerpoint/2010/main" val="129023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2</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define an A-ctrl subfield cooperating with the QS subfield of the QoS control field to report a larger per TID queue size?</a:t>
            </a:r>
          </a:p>
          <a:p>
            <a:pPr lvl="1"/>
            <a:r>
              <a:rPr lang="en-US" altLang="zh-TW" dirty="0"/>
              <a:t>Note:</a:t>
            </a:r>
            <a:r>
              <a:rPr lang="zh-TW" altLang="en-US" dirty="0"/>
              <a:t> </a:t>
            </a:r>
            <a:r>
              <a:rPr lang="en-US" altLang="zh-TW" dirty="0"/>
              <a:t>Encoding of the</a:t>
            </a:r>
            <a:r>
              <a:rPr lang="zh-TW" altLang="en-US" dirty="0"/>
              <a:t> </a:t>
            </a:r>
            <a:r>
              <a:rPr lang="en-US" altLang="zh-TW" dirty="0"/>
              <a:t>current QS subfield does not change.</a:t>
            </a:r>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a:t>July</a:t>
            </a:r>
            <a:r>
              <a:rPr lang="en-US"/>
              <a:t> 2023</a:t>
            </a:r>
            <a:endParaRPr lang="en-US" dirty="0"/>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12246506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232862</TotalTime>
  <Words>839</Words>
  <Application>Microsoft Office PowerPoint</Application>
  <PresentationFormat>寬螢幕</PresentationFormat>
  <Paragraphs>85</Paragraphs>
  <Slides>9</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9</vt:i4>
      </vt:variant>
    </vt:vector>
  </HeadingPairs>
  <TitlesOfParts>
    <vt:vector size="13" baseType="lpstr">
      <vt:lpstr>Calibri</vt:lpstr>
      <vt:lpstr>Times New Roman</vt:lpstr>
      <vt:lpstr>802-11-Submission</vt:lpstr>
      <vt:lpstr>Document</vt:lpstr>
      <vt:lpstr>Enhancement of BSR Using A-ctrl</vt:lpstr>
      <vt:lpstr>Recap of Buffer Status Report</vt:lpstr>
      <vt:lpstr>Problem Statement</vt:lpstr>
      <vt:lpstr>Thoughts</vt:lpstr>
      <vt:lpstr>A-ctrl Proposal</vt:lpstr>
      <vt:lpstr>A-Ctrl Design Example</vt:lpstr>
      <vt:lpstr>Conclusion </vt:lpstr>
      <vt:lpstr>Straw Poll 1</vt:lpstr>
      <vt:lpstr>Straw Poll 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2767</cp:revision>
  <cp:lastPrinted>1998-02-10T13:28:06Z</cp:lastPrinted>
  <dcterms:created xsi:type="dcterms:W3CDTF">2007-05-21T21:00:37Z</dcterms:created>
  <dcterms:modified xsi:type="dcterms:W3CDTF">2024-03-12T15:13:28Z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2023-04-26T02:26:07Z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f994531d-f8d3-4b77-84a5-695d6d62e504</vt:lpwstr>
  </property>
  <property fmtid="{D5CDD505-2E9C-101B-9397-08002B2CF9AE}" pid="9" name="MSIP_Label_83bcef13-7cac-433f-ba1d-47a323951816_ContentBits">
    <vt:lpwstr>0</vt:lpwstr>
  </property>
</Properties>
</file>