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72" r:id="rId3"/>
    <p:sldId id="265" r:id="rId4"/>
    <p:sldId id="266" r:id="rId5"/>
    <p:sldId id="268" r:id="rId6"/>
    <p:sldId id="275" r:id="rId7"/>
    <p:sldId id="276" r:id="rId8"/>
    <p:sldId id="274" r:id="rId9"/>
    <p:sldId id="277" r:id="rId10"/>
    <p:sldId id="270" r:id="rId11"/>
    <p:sldId id="271" r:id="rId12"/>
    <p:sldId id="273" r:id="rId13"/>
    <p:sldId id="267" r:id="rId14"/>
    <p:sldId id="269"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5B079CC-1659-4C9E-8A22-99F4947734D8}" v="2" dt="2024-01-12T22:49:22.24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429" autoAdjust="0"/>
    <p:restoredTop sz="94660"/>
  </p:normalViewPr>
  <p:slideViewPr>
    <p:cSldViewPr>
      <p:cViewPr varScale="1">
        <p:scale>
          <a:sx n="114" d="100"/>
          <a:sy n="114" d="100"/>
        </p:scale>
        <p:origin x="136" y="17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rk, Minyoung" userId="127d513f-da54-4474-846e-76202393764d" providerId="ADAL" clId="{15B079CC-1659-4C9E-8A22-99F4947734D8}"/>
    <pc:docChg chg="undo custSel addSld delSld modSld sldOrd modMainMaster">
      <pc:chgData name="Park, Minyoung" userId="127d513f-da54-4474-846e-76202393764d" providerId="ADAL" clId="{15B079CC-1659-4C9E-8A22-99F4947734D8}" dt="2024-01-12T23:04:44.698" v="125" actId="47"/>
      <pc:docMkLst>
        <pc:docMk/>
      </pc:docMkLst>
      <pc:sldChg chg="modSp mod">
        <pc:chgData name="Park, Minyoung" userId="127d513f-da54-4474-846e-76202393764d" providerId="ADAL" clId="{15B079CC-1659-4C9E-8A22-99F4947734D8}" dt="2024-01-12T22:48:54.796" v="118" actId="20577"/>
        <pc:sldMkLst>
          <pc:docMk/>
          <pc:sldMk cId="0" sldId="256"/>
        </pc:sldMkLst>
        <pc:spChg chg="mod">
          <ac:chgData name="Park, Minyoung" userId="127d513f-da54-4474-846e-76202393764d" providerId="ADAL" clId="{15B079CC-1659-4C9E-8A22-99F4947734D8}" dt="2024-01-12T22:48:54.796" v="118" actId="20577"/>
          <ac:spMkLst>
            <pc:docMk/>
            <pc:sldMk cId="0" sldId="256"/>
            <ac:spMk id="3074" creationId="{00000000-0000-0000-0000-000000000000}"/>
          </ac:spMkLst>
        </pc:spChg>
      </pc:sldChg>
      <pc:sldChg chg="add del ord">
        <pc:chgData name="Park, Minyoung" userId="127d513f-da54-4474-846e-76202393764d" providerId="ADAL" clId="{15B079CC-1659-4C9E-8A22-99F4947734D8}" dt="2024-01-12T22:39:21.050" v="19"/>
        <pc:sldMkLst>
          <pc:docMk/>
          <pc:sldMk cId="644424179" sldId="267"/>
        </pc:sldMkLst>
      </pc:sldChg>
      <pc:sldChg chg="add del ord">
        <pc:chgData name="Park, Minyoung" userId="127d513f-da54-4474-846e-76202393764d" providerId="ADAL" clId="{15B079CC-1659-4C9E-8A22-99F4947734D8}" dt="2024-01-12T22:39:21.050" v="19"/>
        <pc:sldMkLst>
          <pc:docMk/>
          <pc:sldMk cId="968857765" sldId="269"/>
        </pc:sldMkLst>
      </pc:sldChg>
      <pc:sldChg chg="modSp mod">
        <pc:chgData name="Park, Minyoung" userId="127d513f-da54-4474-846e-76202393764d" providerId="ADAL" clId="{15B079CC-1659-4C9E-8A22-99F4947734D8}" dt="2024-01-12T22:50:49.688" v="120" actId="20577"/>
        <pc:sldMkLst>
          <pc:docMk/>
          <pc:sldMk cId="647941715" sldId="270"/>
        </pc:sldMkLst>
        <pc:spChg chg="mod">
          <ac:chgData name="Park, Minyoung" userId="127d513f-da54-4474-846e-76202393764d" providerId="ADAL" clId="{15B079CC-1659-4C9E-8A22-99F4947734D8}" dt="2024-01-12T22:50:49.688" v="120" actId="20577"/>
          <ac:spMkLst>
            <pc:docMk/>
            <pc:sldMk cId="647941715" sldId="270"/>
            <ac:spMk id="3" creationId="{E509F3BE-A5E9-494B-A71E-433C393247D2}"/>
          </ac:spMkLst>
        </pc:spChg>
      </pc:sldChg>
      <pc:sldChg chg="modSp mod">
        <pc:chgData name="Park, Minyoung" userId="127d513f-da54-4474-846e-76202393764d" providerId="ADAL" clId="{15B079CC-1659-4C9E-8A22-99F4947734D8}" dt="2024-01-12T22:47:50.251" v="112" actId="20577"/>
        <pc:sldMkLst>
          <pc:docMk/>
          <pc:sldMk cId="1117985552" sldId="271"/>
        </pc:sldMkLst>
        <pc:spChg chg="mod">
          <ac:chgData name="Park, Minyoung" userId="127d513f-da54-4474-846e-76202393764d" providerId="ADAL" clId="{15B079CC-1659-4C9E-8A22-99F4947734D8}" dt="2024-01-12T22:47:50.251" v="112" actId="20577"/>
          <ac:spMkLst>
            <pc:docMk/>
            <pc:sldMk cId="1117985552" sldId="271"/>
            <ac:spMk id="3" creationId="{C35AAAD6-73D6-5815-7404-CC58F74C9C98}"/>
          </ac:spMkLst>
        </pc:spChg>
      </pc:sldChg>
      <pc:sldChg chg="modSp mod">
        <pc:chgData name="Park, Minyoung" userId="127d513f-da54-4474-846e-76202393764d" providerId="ADAL" clId="{15B079CC-1659-4C9E-8A22-99F4947734D8}" dt="2024-01-12T22:29:59.453" v="15" actId="14100"/>
        <pc:sldMkLst>
          <pc:docMk/>
          <pc:sldMk cId="591636820" sldId="272"/>
        </pc:sldMkLst>
        <pc:spChg chg="mod">
          <ac:chgData name="Park, Minyoung" userId="127d513f-da54-4474-846e-76202393764d" providerId="ADAL" clId="{15B079CC-1659-4C9E-8A22-99F4947734D8}" dt="2024-01-12T22:29:59.453" v="15" actId="14100"/>
          <ac:spMkLst>
            <pc:docMk/>
            <pc:sldMk cId="591636820" sldId="272"/>
            <ac:spMk id="3" creationId="{C4D9CAEF-2124-828A-4C5B-351987F81197}"/>
          </ac:spMkLst>
        </pc:spChg>
      </pc:sldChg>
      <pc:sldChg chg="addSp delSp modSp new mod modClrScheme chgLayout">
        <pc:chgData name="Park, Minyoung" userId="127d513f-da54-4474-846e-76202393764d" providerId="ADAL" clId="{15B079CC-1659-4C9E-8A22-99F4947734D8}" dt="2024-01-12T22:39:35.260" v="34" actId="20577"/>
        <pc:sldMkLst>
          <pc:docMk/>
          <pc:sldMk cId="2981798778" sldId="273"/>
        </pc:sldMkLst>
        <pc:spChg chg="del mod ord">
          <ac:chgData name="Park, Minyoung" userId="127d513f-da54-4474-846e-76202393764d" providerId="ADAL" clId="{15B079CC-1659-4C9E-8A22-99F4947734D8}" dt="2024-01-12T22:39:30.108" v="21" actId="700"/>
          <ac:spMkLst>
            <pc:docMk/>
            <pc:sldMk cId="2981798778" sldId="273"/>
            <ac:spMk id="2" creationId="{8310E47A-F6FA-0610-B356-7123DA2FCAED}"/>
          </ac:spMkLst>
        </pc:spChg>
        <pc:spChg chg="del">
          <ac:chgData name="Park, Minyoung" userId="127d513f-da54-4474-846e-76202393764d" providerId="ADAL" clId="{15B079CC-1659-4C9E-8A22-99F4947734D8}" dt="2024-01-12T22:39:30.108" v="21" actId="700"/>
          <ac:spMkLst>
            <pc:docMk/>
            <pc:sldMk cId="2981798778" sldId="273"/>
            <ac:spMk id="3" creationId="{CF322CFF-CA10-DE39-4659-C2FEE70C0E2B}"/>
          </ac:spMkLst>
        </pc:spChg>
        <pc:spChg chg="mod ord">
          <ac:chgData name="Park, Minyoung" userId="127d513f-da54-4474-846e-76202393764d" providerId="ADAL" clId="{15B079CC-1659-4C9E-8A22-99F4947734D8}" dt="2024-01-12T22:39:30.108" v="21" actId="700"/>
          <ac:spMkLst>
            <pc:docMk/>
            <pc:sldMk cId="2981798778" sldId="273"/>
            <ac:spMk id="4" creationId="{43BC43E2-3C66-B4D9-CDE3-1CB7E634F5EC}"/>
          </ac:spMkLst>
        </pc:spChg>
        <pc:spChg chg="mod ord">
          <ac:chgData name="Park, Minyoung" userId="127d513f-da54-4474-846e-76202393764d" providerId="ADAL" clId="{15B079CC-1659-4C9E-8A22-99F4947734D8}" dt="2024-01-12T22:39:30.108" v="21" actId="700"/>
          <ac:spMkLst>
            <pc:docMk/>
            <pc:sldMk cId="2981798778" sldId="273"/>
            <ac:spMk id="5" creationId="{B7511DC0-0272-1FCA-945D-E0108FB5299B}"/>
          </ac:spMkLst>
        </pc:spChg>
        <pc:spChg chg="mod ord">
          <ac:chgData name="Park, Minyoung" userId="127d513f-da54-4474-846e-76202393764d" providerId="ADAL" clId="{15B079CC-1659-4C9E-8A22-99F4947734D8}" dt="2024-01-12T22:39:30.108" v="21" actId="700"/>
          <ac:spMkLst>
            <pc:docMk/>
            <pc:sldMk cId="2981798778" sldId="273"/>
            <ac:spMk id="6" creationId="{D63884BB-E2E3-B0B9-D6FB-BF078AC93FC8}"/>
          </ac:spMkLst>
        </pc:spChg>
        <pc:spChg chg="add mod ord">
          <ac:chgData name="Park, Minyoung" userId="127d513f-da54-4474-846e-76202393764d" providerId="ADAL" clId="{15B079CC-1659-4C9E-8A22-99F4947734D8}" dt="2024-01-12T22:39:35.260" v="34" actId="20577"/>
          <ac:spMkLst>
            <pc:docMk/>
            <pc:sldMk cId="2981798778" sldId="273"/>
            <ac:spMk id="7" creationId="{35AE4FC6-1582-A8FB-7BA2-753817125719}"/>
          </ac:spMkLst>
        </pc:spChg>
      </pc:sldChg>
      <pc:sldChg chg="add">
        <pc:chgData name="Park, Minyoung" userId="127d513f-da54-4474-846e-76202393764d" providerId="ADAL" clId="{15B079CC-1659-4C9E-8A22-99F4947734D8}" dt="2024-01-12T22:40:31.235" v="35"/>
        <pc:sldMkLst>
          <pc:docMk/>
          <pc:sldMk cId="2651200279" sldId="274"/>
        </pc:sldMkLst>
      </pc:sldChg>
      <pc:sldChg chg="modSp add mod">
        <pc:chgData name="Park, Minyoung" userId="127d513f-da54-4474-846e-76202393764d" providerId="ADAL" clId="{15B079CC-1659-4C9E-8A22-99F4947734D8}" dt="2024-01-12T22:58:46.835" v="124" actId="404"/>
        <pc:sldMkLst>
          <pc:docMk/>
          <pc:sldMk cId="1238568928" sldId="275"/>
        </pc:sldMkLst>
        <pc:spChg chg="mod">
          <ac:chgData name="Park, Minyoung" userId="127d513f-da54-4474-846e-76202393764d" providerId="ADAL" clId="{15B079CC-1659-4C9E-8A22-99F4947734D8}" dt="2024-01-12T22:58:46.835" v="124" actId="404"/>
          <ac:spMkLst>
            <pc:docMk/>
            <pc:sldMk cId="1238568928" sldId="275"/>
            <ac:spMk id="3" creationId="{13BDA5EE-28D0-1747-4C9D-901B3018E5B6}"/>
          </ac:spMkLst>
        </pc:spChg>
      </pc:sldChg>
      <pc:sldChg chg="add">
        <pc:chgData name="Park, Minyoung" userId="127d513f-da54-4474-846e-76202393764d" providerId="ADAL" clId="{15B079CC-1659-4C9E-8A22-99F4947734D8}" dt="2024-01-12T22:40:31.235" v="35"/>
        <pc:sldMkLst>
          <pc:docMk/>
          <pc:sldMk cId="2550563316" sldId="276"/>
        </pc:sldMkLst>
      </pc:sldChg>
      <pc:sldChg chg="add">
        <pc:chgData name="Park, Minyoung" userId="127d513f-da54-4474-846e-76202393764d" providerId="ADAL" clId="{15B079CC-1659-4C9E-8A22-99F4947734D8}" dt="2024-01-12T22:40:31.235" v="35"/>
        <pc:sldMkLst>
          <pc:docMk/>
          <pc:sldMk cId="611135904" sldId="277"/>
        </pc:sldMkLst>
      </pc:sldChg>
      <pc:sldChg chg="add del">
        <pc:chgData name="Park, Minyoung" userId="127d513f-da54-4474-846e-76202393764d" providerId="ADAL" clId="{15B079CC-1659-4C9E-8A22-99F4947734D8}" dt="2024-01-12T23:04:44.698" v="125" actId="47"/>
        <pc:sldMkLst>
          <pc:docMk/>
          <pc:sldMk cId="3327573664" sldId="278"/>
        </pc:sldMkLst>
      </pc:sldChg>
      <pc:sldMasterChg chg="modSp mod">
        <pc:chgData name="Park, Minyoung" userId="127d513f-da54-4474-846e-76202393764d" providerId="ADAL" clId="{15B079CC-1659-4C9E-8A22-99F4947734D8}" dt="2024-01-12T22:22:52.521" v="0" actId="20577"/>
        <pc:sldMasterMkLst>
          <pc:docMk/>
          <pc:sldMasterMk cId="0" sldId="2147483648"/>
        </pc:sldMasterMkLst>
        <pc:spChg chg="mod">
          <ac:chgData name="Park, Minyoung" userId="127d513f-da54-4474-846e-76202393764d" providerId="ADAL" clId="{15B079CC-1659-4C9E-8A22-99F4947734D8}" dt="2024-01-12T22:22:52.521" v="0"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1/12/2024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US"/>
              <a:t>Minyoung Park, et.al.,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Minyoung Park, et.al.,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US"/>
              <a:t>Minyoung Park, et.al.,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2024</a:t>
            </a:r>
            <a:endParaRPr lang="en-GB"/>
          </a:p>
        </p:txBody>
      </p:sp>
      <p:sp>
        <p:nvSpPr>
          <p:cNvPr id="6" name="Footer Placeholder 5"/>
          <p:cNvSpPr>
            <a:spLocks noGrp="1"/>
          </p:cNvSpPr>
          <p:nvPr>
            <p:ph type="ftr" idx="11"/>
          </p:nvPr>
        </p:nvSpPr>
        <p:spPr/>
        <p:txBody>
          <a:bodyPr/>
          <a:lstStyle>
            <a:lvl1pPr>
              <a:defRPr/>
            </a:lvl1pPr>
          </a:lstStyle>
          <a:p>
            <a:r>
              <a:rPr lang="en-US"/>
              <a:t>Minyoung Park, et.al.,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US"/>
              <a:t>Minyoung Park, et.al.,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2024</a:t>
            </a:r>
            <a:endParaRPr lang="en-GB"/>
          </a:p>
        </p:txBody>
      </p:sp>
      <p:sp>
        <p:nvSpPr>
          <p:cNvPr id="4" name="Footer Placeholder 3"/>
          <p:cNvSpPr>
            <a:spLocks noGrp="1"/>
          </p:cNvSpPr>
          <p:nvPr>
            <p:ph type="ftr" idx="11"/>
          </p:nvPr>
        </p:nvSpPr>
        <p:spPr/>
        <p:txBody>
          <a:bodyPr/>
          <a:lstStyle>
            <a:lvl1pPr>
              <a:defRPr/>
            </a:lvl1pPr>
          </a:lstStyle>
          <a:p>
            <a:r>
              <a:rPr lang="en-US"/>
              <a:t>Minyoung Park, et.al.,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2024</a:t>
            </a:r>
            <a:endParaRPr lang="en-GB"/>
          </a:p>
        </p:txBody>
      </p:sp>
      <p:sp>
        <p:nvSpPr>
          <p:cNvPr id="3" name="Footer Placeholder 2"/>
          <p:cNvSpPr>
            <a:spLocks noGrp="1"/>
          </p:cNvSpPr>
          <p:nvPr>
            <p:ph type="ftr" idx="11"/>
          </p:nvPr>
        </p:nvSpPr>
        <p:spPr/>
        <p:txBody>
          <a:bodyPr/>
          <a:lstStyle>
            <a:lvl1pPr>
              <a:defRPr/>
            </a:lvl1pPr>
          </a:lstStyle>
          <a:p>
            <a:r>
              <a:rPr lang="en-US"/>
              <a:t>Minyoung Park, et.al.,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US"/>
              <a:t>Minyoung Park, et.al.,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US"/>
              <a:t>Minyoung Park, et.al.,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Minyoung Park, et.al.,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802.11-23/2005r1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Non-Primary Channel Access (NPCA)</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2024-1-12</a:t>
            </a:r>
          </a:p>
        </p:txBody>
      </p:sp>
      <p:sp>
        <p:nvSpPr>
          <p:cNvPr id="6" name="Date Placeholder 3"/>
          <p:cNvSpPr>
            <a:spLocks noGrp="1"/>
          </p:cNvSpPr>
          <p:nvPr>
            <p:ph type="dt" idx="10"/>
          </p:nvPr>
        </p:nvSpPr>
        <p:spPr/>
        <p:txBody>
          <a:bodyPr/>
          <a:lstStyle/>
          <a:p>
            <a:r>
              <a:rPr lang="en-US"/>
              <a:t>January 2024</a:t>
            </a:r>
            <a:endParaRPr lang="en-GB" dirty="0"/>
          </a:p>
        </p:txBody>
      </p:sp>
      <p:sp>
        <p:nvSpPr>
          <p:cNvPr id="7" name="Footer Placeholder 4"/>
          <p:cNvSpPr>
            <a:spLocks noGrp="1"/>
          </p:cNvSpPr>
          <p:nvPr>
            <p:ph type="ftr" idx="11"/>
          </p:nvPr>
        </p:nvSpPr>
        <p:spPr/>
        <p:txBody>
          <a:bodyPr/>
          <a:lstStyle/>
          <a:p>
            <a:r>
              <a:rPr lang="en-US"/>
              <a:t>Minyoung Park, et.al.,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708812834"/>
              </p:ext>
            </p:extLst>
          </p:nvPr>
        </p:nvGraphicFramePr>
        <p:xfrm>
          <a:off x="990600" y="2306638"/>
          <a:ext cx="10048875" cy="2635250"/>
        </p:xfrm>
        <a:graphic>
          <a:graphicData uri="http://schemas.openxmlformats.org/presentationml/2006/ole">
            <mc:AlternateContent xmlns:mc="http://schemas.openxmlformats.org/markup-compatibility/2006">
              <mc:Choice xmlns:v="urn:schemas-microsoft-com:vml" Requires="v">
                <p:oleObj name="Document" r:id="rId3" imgW="10439485" imgH="2747133" progId="Word.Document.8">
                  <p:embed/>
                </p:oleObj>
              </mc:Choice>
              <mc:Fallback>
                <p:oleObj name="Document" r:id="rId3" imgW="10439485" imgH="2747133" progId="Word.Document.8">
                  <p:embed/>
                  <p:pic>
                    <p:nvPicPr>
                      <p:cNvPr id="3075" name="Object 3"/>
                      <p:cNvPicPr>
                        <a:picLocks noChangeAspect="1" noChangeArrowheads="1"/>
                      </p:cNvPicPr>
                      <p:nvPr/>
                    </p:nvPicPr>
                    <p:blipFill>
                      <a:blip r:embed="rId4"/>
                      <a:srcRect/>
                      <a:stretch>
                        <a:fillRect/>
                      </a:stretch>
                    </p:blipFill>
                    <p:spPr bwMode="auto">
                      <a:xfrm>
                        <a:off x="990600" y="2306638"/>
                        <a:ext cx="10048875" cy="26352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F00674-D4A0-4778-AF55-BC1FE63015A6}"/>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E509F3BE-A5E9-494B-A71E-433C393247D2}"/>
              </a:ext>
            </a:extLst>
          </p:cNvPr>
          <p:cNvSpPr>
            <a:spLocks noGrp="1"/>
          </p:cNvSpPr>
          <p:nvPr>
            <p:ph idx="1"/>
          </p:nvPr>
        </p:nvSpPr>
        <p:spPr/>
        <p:txBody>
          <a:bodyPr/>
          <a:lstStyle/>
          <a:p>
            <a:pPr>
              <a:buFont typeface="Arial" panose="020B0604020202020204" pitchFamily="34" charset="0"/>
              <a:buChar char="•"/>
            </a:pPr>
            <a:r>
              <a:rPr lang="en-US" dirty="0"/>
              <a:t>The current secondary channel access mechanism is inefficient for a wideband channel (e.g., 160 or 320 MHz) and UHR needs a better secondary channel access scheme to fully utilize a wideband channel</a:t>
            </a:r>
          </a:p>
          <a:p>
            <a:pPr>
              <a:buFont typeface="Arial" panose="020B0604020202020204" pitchFamily="34" charset="0"/>
              <a:buChar char="•"/>
            </a:pPr>
            <a:endParaRPr lang="en-US" dirty="0"/>
          </a:p>
          <a:p>
            <a:pPr>
              <a:buFont typeface="Arial" panose="020B0604020202020204" pitchFamily="34" charset="0"/>
              <a:buChar char="•"/>
            </a:pPr>
            <a:r>
              <a:rPr lang="en-US" dirty="0"/>
              <a:t>In </a:t>
            </a:r>
            <a:r>
              <a:rPr lang="en-US" dirty="0" err="1"/>
              <a:t>TGbn</a:t>
            </a:r>
            <a:r>
              <a:rPr lang="en-US" dirty="0"/>
              <a:t>, there is a good alignment on a high-level concept to enable NPCA</a:t>
            </a:r>
          </a:p>
          <a:p>
            <a:pPr>
              <a:buFont typeface="Arial" panose="020B0604020202020204" pitchFamily="34" charset="0"/>
              <a:buChar char="•"/>
            </a:pPr>
            <a:endParaRPr lang="en-US" dirty="0"/>
          </a:p>
          <a:p>
            <a:pPr>
              <a:buFont typeface="Arial" panose="020B0604020202020204" pitchFamily="34" charset="0"/>
              <a:buChar char="•"/>
            </a:pPr>
            <a:r>
              <a:rPr lang="en-US" dirty="0"/>
              <a:t>To manage the complexity of NPCA, we propose to limit the number of the secondary channels on which a STA contends while the primary channel is busy to </a:t>
            </a:r>
            <a:r>
              <a:rPr lang="en-US" u="sng" dirty="0"/>
              <a:t>one</a:t>
            </a:r>
          </a:p>
          <a:p>
            <a:pPr>
              <a:buFont typeface="Arial" panose="020B0604020202020204" pitchFamily="34" charset="0"/>
              <a:buChar char="•"/>
            </a:pPr>
            <a:endParaRPr lang="en-US" dirty="0"/>
          </a:p>
          <a:p>
            <a:pPr marL="0" indent="0"/>
            <a:r>
              <a:rPr lang="en-US" dirty="0"/>
              <a:t> </a:t>
            </a:r>
          </a:p>
        </p:txBody>
      </p:sp>
      <p:sp>
        <p:nvSpPr>
          <p:cNvPr id="4" name="Slide Number Placeholder 3">
            <a:extLst>
              <a:ext uri="{FF2B5EF4-FFF2-40B4-BE49-F238E27FC236}">
                <a16:creationId xmlns:a16="http://schemas.microsoft.com/office/drawing/2014/main" id="{AB94BADA-D603-4EE2-BEB8-B610AA4914F8}"/>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FC1EAE76-FE0B-4913-9D22-8C336FF8BA22}"/>
              </a:ext>
            </a:extLst>
          </p:cNvPr>
          <p:cNvSpPr>
            <a:spLocks noGrp="1"/>
          </p:cNvSpPr>
          <p:nvPr>
            <p:ph type="ftr" idx="14"/>
          </p:nvPr>
        </p:nvSpPr>
        <p:spPr/>
        <p:txBody>
          <a:bodyPr/>
          <a:lstStyle/>
          <a:p>
            <a:r>
              <a:rPr lang="en-US"/>
              <a:t>Minyoung Park, et.al., Intel Corporation</a:t>
            </a:r>
            <a:endParaRPr lang="en-GB" dirty="0"/>
          </a:p>
        </p:txBody>
      </p:sp>
      <p:sp>
        <p:nvSpPr>
          <p:cNvPr id="6" name="Date Placeholder 5">
            <a:extLst>
              <a:ext uri="{FF2B5EF4-FFF2-40B4-BE49-F238E27FC236}">
                <a16:creationId xmlns:a16="http://schemas.microsoft.com/office/drawing/2014/main" id="{BCCEC28C-EFC1-4937-A9F0-FF77476827ED}"/>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6479417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C2F61E-0545-DFF6-8E22-255264B87E17}"/>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C35AAAD6-73D6-5815-7404-CC58F74C9C98}"/>
              </a:ext>
            </a:extLst>
          </p:cNvPr>
          <p:cNvSpPr>
            <a:spLocks noGrp="1"/>
          </p:cNvSpPr>
          <p:nvPr>
            <p:ph idx="1"/>
          </p:nvPr>
        </p:nvSpPr>
        <p:spPr/>
        <p:txBody>
          <a:bodyPr/>
          <a:lstStyle/>
          <a:p>
            <a:r>
              <a:rPr lang="en-US" dirty="0"/>
              <a:t>•	Do you support to define a mode of operation that enables a STA to access the secondary channel while the primary channel is busy due to OBSS traffic and other TBD conditions?</a:t>
            </a:r>
          </a:p>
          <a:p>
            <a:pPr lvl="1"/>
            <a:r>
              <a:rPr lang="en-US" dirty="0"/>
              <a:t>–	The mode of operation shall not assume that the STA is capable to detect or decode a frame and obtain NAV information of the secondary channel concurrently with the primary channel.</a:t>
            </a:r>
          </a:p>
          <a:p>
            <a:pPr lvl="1"/>
            <a:r>
              <a:rPr lang="en-US" dirty="0"/>
              <a:t>–	A BSS shall only have a single NPCA primary channel (name TBD) on which the STA contends while the primary channel of the BSS is busy</a:t>
            </a:r>
          </a:p>
          <a:p>
            <a:pPr lvl="1"/>
            <a:endParaRPr lang="en-US" dirty="0"/>
          </a:p>
        </p:txBody>
      </p:sp>
      <p:sp>
        <p:nvSpPr>
          <p:cNvPr id="4" name="Slide Number Placeholder 3">
            <a:extLst>
              <a:ext uri="{FF2B5EF4-FFF2-40B4-BE49-F238E27FC236}">
                <a16:creationId xmlns:a16="http://schemas.microsoft.com/office/drawing/2014/main" id="{EAF51FA5-56CF-71DB-60B6-E234877BA47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F7BCF1D8-8B4E-DE69-D0D5-296BB9CDCE81}"/>
              </a:ext>
            </a:extLst>
          </p:cNvPr>
          <p:cNvSpPr>
            <a:spLocks noGrp="1"/>
          </p:cNvSpPr>
          <p:nvPr>
            <p:ph type="ftr" idx="14"/>
          </p:nvPr>
        </p:nvSpPr>
        <p:spPr/>
        <p:txBody>
          <a:bodyPr/>
          <a:lstStyle/>
          <a:p>
            <a:r>
              <a:rPr lang="en-US"/>
              <a:t>Minyoung Park, et.al., Intel Corporation</a:t>
            </a:r>
            <a:endParaRPr lang="en-GB" dirty="0"/>
          </a:p>
        </p:txBody>
      </p:sp>
      <p:sp>
        <p:nvSpPr>
          <p:cNvPr id="6" name="Date Placeholder 5">
            <a:extLst>
              <a:ext uri="{FF2B5EF4-FFF2-40B4-BE49-F238E27FC236}">
                <a16:creationId xmlns:a16="http://schemas.microsoft.com/office/drawing/2014/main" id="{838A22EB-3FFE-79C5-7297-5F7BC85A637D}"/>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1117985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5AE4FC6-1582-A8FB-7BA2-753817125719}"/>
              </a:ext>
            </a:extLst>
          </p:cNvPr>
          <p:cNvSpPr>
            <a:spLocks noGrp="1"/>
          </p:cNvSpPr>
          <p:nvPr>
            <p:ph type="title"/>
          </p:nvPr>
        </p:nvSpPr>
        <p:spPr/>
        <p:txBody>
          <a:bodyPr/>
          <a:lstStyle/>
          <a:p>
            <a:r>
              <a:rPr lang="en-US" dirty="0"/>
              <a:t>Backup Slides</a:t>
            </a:r>
          </a:p>
        </p:txBody>
      </p:sp>
      <p:sp>
        <p:nvSpPr>
          <p:cNvPr id="6" name="Date Placeholder 5">
            <a:extLst>
              <a:ext uri="{FF2B5EF4-FFF2-40B4-BE49-F238E27FC236}">
                <a16:creationId xmlns:a16="http://schemas.microsoft.com/office/drawing/2014/main" id="{D63884BB-E2E3-B0B9-D6FB-BF078AC93FC8}"/>
              </a:ext>
            </a:extLst>
          </p:cNvPr>
          <p:cNvSpPr>
            <a:spLocks noGrp="1"/>
          </p:cNvSpPr>
          <p:nvPr>
            <p:ph type="dt" idx="10"/>
          </p:nvPr>
        </p:nvSpPr>
        <p:spPr/>
        <p:txBody>
          <a:bodyPr/>
          <a:lstStyle/>
          <a:p>
            <a:r>
              <a:rPr lang="en-US"/>
              <a:t>January 2024</a:t>
            </a:r>
            <a:endParaRPr lang="en-GB" dirty="0"/>
          </a:p>
        </p:txBody>
      </p:sp>
      <p:sp>
        <p:nvSpPr>
          <p:cNvPr id="5" name="Footer Placeholder 4">
            <a:extLst>
              <a:ext uri="{FF2B5EF4-FFF2-40B4-BE49-F238E27FC236}">
                <a16:creationId xmlns:a16="http://schemas.microsoft.com/office/drawing/2014/main" id="{B7511DC0-0272-1FCA-945D-E0108FB5299B}"/>
              </a:ext>
            </a:extLst>
          </p:cNvPr>
          <p:cNvSpPr>
            <a:spLocks noGrp="1"/>
          </p:cNvSpPr>
          <p:nvPr>
            <p:ph type="ftr" idx="11"/>
          </p:nvPr>
        </p:nvSpPr>
        <p:spPr/>
        <p:txBody>
          <a:bodyPr/>
          <a:lstStyle/>
          <a:p>
            <a:r>
              <a:rPr lang="en-US"/>
              <a:t>Minyoung Park, et.al., Intel Corporation</a:t>
            </a:r>
            <a:endParaRPr lang="en-GB" dirty="0"/>
          </a:p>
        </p:txBody>
      </p:sp>
      <p:sp>
        <p:nvSpPr>
          <p:cNvPr id="4" name="Slide Number Placeholder 3">
            <a:extLst>
              <a:ext uri="{FF2B5EF4-FFF2-40B4-BE49-F238E27FC236}">
                <a16:creationId xmlns:a16="http://schemas.microsoft.com/office/drawing/2014/main" id="{43BC43E2-3C66-B4D9-CDE3-1CB7E634F5EC}"/>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29817987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0" name="Straight Connector 109">
            <a:extLst>
              <a:ext uri="{FF2B5EF4-FFF2-40B4-BE49-F238E27FC236}">
                <a16:creationId xmlns:a16="http://schemas.microsoft.com/office/drawing/2014/main" id="{72334D81-3580-4CF6-A453-F85A12B6D20D}"/>
              </a:ext>
            </a:extLst>
          </p:cNvPr>
          <p:cNvCxnSpPr>
            <a:cxnSpLocks/>
          </p:cNvCxnSpPr>
          <p:nvPr/>
        </p:nvCxnSpPr>
        <p:spPr>
          <a:xfrm>
            <a:off x="4734022" y="5767656"/>
            <a:ext cx="4023575" cy="0"/>
          </a:xfrm>
          <a:prstGeom prst="line">
            <a:avLst/>
          </a:prstGeom>
          <a:ln w="12700">
            <a:solidFill>
              <a:schemeClr val="tx2"/>
            </a:solidFill>
            <a:tailEnd type="none" w="lg" len="med"/>
          </a:ln>
          <a:effectLst/>
        </p:spPr>
        <p:style>
          <a:lnRef idx="2">
            <a:schemeClr val="accent1"/>
          </a:lnRef>
          <a:fillRef idx="0">
            <a:schemeClr val="accent1"/>
          </a:fillRef>
          <a:effectRef idx="1">
            <a:schemeClr val="accent1"/>
          </a:effectRef>
          <a:fontRef idx="minor">
            <a:schemeClr val="tx1"/>
          </a:fontRef>
        </p:style>
      </p:cxnSp>
      <p:sp>
        <p:nvSpPr>
          <p:cNvPr id="2" name="Title 1">
            <a:extLst>
              <a:ext uri="{FF2B5EF4-FFF2-40B4-BE49-F238E27FC236}">
                <a16:creationId xmlns:a16="http://schemas.microsoft.com/office/drawing/2014/main" id="{3E887F3C-4A42-4178-B3A6-D991BA18F1CF}"/>
              </a:ext>
            </a:extLst>
          </p:cNvPr>
          <p:cNvSpPr>
            <a:spLocks noGrp="1"/>
          </p:cNvSpPr>
          <p:nvPr>
            <p:ph type="title"/>
          </p:nvPr>
        </p:nvSpPr>
        <p:spPr>
          <a:xfrm>
            <a:off x="929217" y="616542"/>
            <a:ext cx="10361084" cy="430888"/>
          </a:xfrm>
        </p:spPr>
        <p:txBody>
          <a:bodyPr/>
          <a:lstStyle/>
          <a:p>
            <a:r>
              <a:rPr lang="en-US" dirty="0"/>
              <a:t>Recap: Proposal [11-23/961]</a:t>
            </a:r>
          </a:p>
        </p:txBody>
      </p:sp>
      <p:sp>
        <p:nvSpPr>
          <p:cNvPr id="3" name="Content Placeholder 2">
            <a:extLst>
              <a:ext uri="{FF2B5EF4-FFF2-40B4-BE49-F238E27FC236}">
                <a16:creationId xmlns:a16="http://schemas.microsoft.com/office/drawing/2014/main" id="{A6F4C581-EE16-4FE6-A08A-E820B54A446A}"/>
              </a:ext>
            </a:extLst>
          </p:cNvPr>
          <p:cNvSpPr>
            <a:spLocks noGrp="1"/>
          </p:cNvSpPr>
          <p:nvPr>
            <p:ph idx="1"/>
          </p:nvPr>
        </p:nvSpPr>
        <p:spPr>
          <a:xfrm>
            <a:off x="506942" y="959087"/>
            <a:ext cx="11277599" cy="5135328"/>
          </a:xfrm>
        </p:spPr>
        <p:txBody>
          <a:bodyPr/>
          <a:lstStyle/>
          <a:p>
            <a:pPr marL="342900" indent="-342900">
              <a:spcBef>
                <a:spcPts val="0"/>
              </a:spcBef>
              <a:buFont typeface="Arial" panose="020B0604020202020204" pitchFamily="34" charset="0"/>
              <a:buChar char="•"/>
            </a:pPr>
            <a:r>
              <a:rPr lang="en-US" sz="1600" dirty="0">
                <a:latin typeface="Calibri" panose="020F0502020204030204" pitchFamily="34" charset="0"/>
                <a:cs typeface="Times New Roman" panose="02020603050405020304" pitchFamily="18" charset="0"/>
              </a:rPr>
              <a:t>AP </a:t>
            </a:r>
            <a:r>
              <a:rPr lang="en-US" sz="1600" dirty="0">
                <a:effectLst/>
                <a:latin typeface="Calibri" panose="020F0502020204030204" pitchFamily="34" charset="0"/>
                <a:cs typeface="Times New Roman" panose="02020603050405020304" pitchFamily="18" charset="0"/>
              </a:rPr>
              <a:t>behavior (transmitter)</a:t>
            </a:r>
          </a:p>
          <a:p>
            <a:pPr marL="643459" lvl="1" indent="-342900">
              <a:spcBef>
                <a:spcPts val="0"/>
              </a:spcBef>
              <a:buFont typeface="Arial" panose="020B0604020202020204" pitchFamily="34" charset="0"/>
              <a:buChar char="•"/>
            </a:pPr>
            <a:r>
              <a:rPr lang="en-US" sz="1600" dirty="0">
                <a:effectLst/>
                <a:latin typeface="Calibri" panose="020F0502020204030204" pitchFamily="34" charset="0"/>
                <a:cs typeface="Times New Roman" panose="02020603050405020304" pitchFamily="18" charset="0"/>
              </a:rPr>
              <a:t>Monitors medium idle/busy on </a:t>
            </a:r>
            <a:r>
              <a:rPr lang="en-US" sz="1600" dirty="0">
                <a:latin typeface="Calibri" panose="020F0502020204030204" pitchFamily="34" charset="0"/>
                <a:cs typeface="Times New Roman" panose="02020603050405020304" pitchFamily="18" charset="0"/>
              </a:rPr>
              <a:t>the second primary channel (P2)</a:t>
            </a:r>
          </a:p>
          <a:p>
            <a:pPr marL="1104881" lvl="2" indent="-342900">
              <a:spcBef>
                <a:spcPts val="0"/>
              </a:spcBef>
              <a:buFont typeface="Arial" panose="020B0604020202020204" pitchFamily="34" charset="0"/>
              <a:buChar char="•"/>
            </a:pPr>
            <a:r>
              <a:rPr lang="en-US" sz="1400" dirty="0">
                <a:latin typeface="Calibri" panose="020F0502020204030204" pitchFamily="34" charset="0"/>
                <a:cs typeface="Times New Roman" panose="02020603050405020304" pitchFamily="18" charset="0"/>
              </a:rPr>
              <a:t>ED CCA</a:t>
            </a:r>
          </a:p>
          <a:p>
            <a:pPr marL="643459" lvl="1" indent="-342900">
              <a:spcBef>
                <a:spcPts val="0"/>
              </a:spcBef>
              <a:buFont typeface="Arial" panose="020B0604020202020204" pitchFamily="34" charset="0"/>
              <a:buChar char="•"/>
            </a:pPr>
            <a:r>
              <a:rPr lang="en-US" sz="1600" dirty="0">
                <a:effectLst/>
                <a:latin typeface="Calibri" panose="020F0502020204030204" pitchFamily="34" charset="0"/>
                <a:cs typeface="Times New Roman" panose="02020603050405020304" pitchFamily="18" charset="0"/>
              </a:rPr>
              <a:t>If the </a:t>
            </a:r>
            <a:r>
              <a:rPr lang="en-US" sz="1600" dirty="0">
                <a:latin typeface="Calibri" panose="020F0502020204030204" pitchFamily="34" charset="0"/>
                <a:cs typeface="Times New Roman" panose="02020603050405020304" pitchFamily="18" charset="0"/>
              </a:rPr>
              <a:t>first primary channel (P1) is </a:t>
            </a:r>
            <a:r>
              <a:rPr lang="en-US" sz="1600" b="1" u="sng" dirty="0">
                <a:latin typeface="Calibri" panose="020F0502020204030204" pitchFamily="34" charset="0"/>
                <a:cs typeface="Times New Roman" panose="02020603050405020304" pitchFamily="18" charset="0"/>
              </a:rPr>
              <a:t>busy</a:t>
            </a:r>
            <a:r>
              <a:rPr lang="en-US" sz="1600" dirty="0">
                <a:latin typeface="Calibri" panose="020F0502020204030204" pitchFamily="34" charset="0"/>
                <a:cs typeface="Times New Roman" panose="02020603050405020304" pitchFamily="18" charset="0"/>
              </a:rPr>
              <a:t> for NAV time duration and the second primary channel is </a:t>
            </a:r>
            <a:r>
              <a:rPr lang="en-US" sz="1600" b="1" u="sng" dirty="0">
                <a:latin typeface="Calibri" panose="020F0502020204030204" pitchFamily="34" charset="0"/>
                <a:cs typeface="Times New Roman" panose="02020603050405020304" pitchFamily="18" charset="0"/>
              </a:rPr>
              <a:t>idle</a:t>
            </a:r>
            <a:r>
              <a:rPr lang="en-US" sz="1600" dirty="0">
                <a:latin typeface="Calibri" panose="020F0502020204030204" pitchFamily="34" charset="0"/>
                <a:cs typeface="Times New Roman" panose="02020603050405020304" pitchFamily="18" charset="0"/>
              </a:rPr>
              <a:t> for X (TBD) time duration</a:t>
            </a:r>
          </a:p>
          <a:p>
            <a:pPr marL="1104881" lvl="2" indent="-342900">
              <a:spcBef>
                <a:spcPts val="0"/>
              </a:spcBef>
              <a:buFont typeface="Arial" panose="020B0604020202020204" pitchFamily="34" charset="0"/>
              <a:buChar char="•"/>
            </a:pPr>
            <a:r>
              <a:rPr lang="en-US" sz="1400" dirty="0">
                <a:latin typeface="Calibri" panose="020F0502020204030204" pitchFamily="34" charset="0"/>
                <a:cs typeface="Times New Roman" panose="02020603050405020304" pitchFamily="18" charset="0"/>
              </a:rPr>
              <a:t>On the second primary channel, AP does backoff and initiates TXOP with BSRP Trigger or RTS frame (a control frame) to target STA(s)</a:t>
            </a:r>
          </a:p>
          <a:p>
            <a:pPr marL="1636152" lvl="3" indent="-342900">
              <a:spcBef>
                <a:spcPts val="0"/>
              </a:spcBef>
              <a:buFont typeface="Arial" panose="020B0604020202020204" pitchFamily="34" charset="0"/>
              <a:buChar char="•"/>
            </a:pPr>
            <a:r>
              <a:rPr lang="en-US" sz="1200" dirty="0">
                <a:latin typeface="Calibri" panose="020F0502020204030204" pitchFamily="34" charset="0"/>
                <a:cs typeface="Times New Roman" panose="02020603050405020304" pitchFamily="18" charset="0"/>
              </a:rPr>
              <a:t>RTS/CTS or BSRP/BSR type of control frame exchange is needed to know if the target STAs are on the second primary channel</a:t>
            </a:r>
          </a:p>
          <a:p>
            <a:pPr marL="1636152" lvl="3" indent="-342900">
              <a:spcBef>
                <a:spcPts val="0"/>
              </a:spcBef>
              <a:buFont typeface="Arial" panose="020B0604020202020204" pitchFamily="34" charset="0"/>
              <a:buChar char="•"/>
            </a:pPr>
            <a:r>
              <a:rPr lang="en-US" sz="1200" dirty="0">
                <a:latin typeface="Calibri" panose="020F0502020204030204" pitchFamily="34" charset="0"/>
                <a:cs typeface="Times New Roman" panose="02020603050405020304" pitchFamily="18" charset="0"/>
              </a:rPr>
              <a:t>The TXOP ends before the NAV=0 set at the first primary channel</a:t>
            </a:r>
          </a:p>
          <a:p>
            <a:pPr marL="342900" indent="-342900">
              <a:spcBef>
                <a:spcPts val="0"/>
              </a:spcBef>
              <a:buFont typeface="Arial" panose="020B0604020202020204" pitchFamily="34" charset="0"/>
              <a:buChar char="•"/>
            </a:pPr>
            <a:r>
              <a:rPr lang="en-US" sz="1600" dirty="0">
                <a:latin typeface="Calibri" panose="020F0502020204030204" pitchFamily="34" charset="0"/>
                <a:cs typeface="Times New Roman" panose="02020603050405020304" pitchFamily="18" charset="0"/>
              </a:rPr>
              <a:t>STA</a:t>
            </a:r>
            <a:r>
              <a:rPr lang="en-US" sz="1600" dirty="0">
                <a:effectLst/>
                <a:latin typeface="Calibri" panose="020F0502020204030204" pitchFamily="34" charset="0"/>
                <a:cs typeface="Times New Roman" panose="02020603050405020304" pitchFamily="18" charset="0"/>
              </a:rPr>
              <a:t> behavior (receiver)</a:t>
            </a:r>
          </a:p>
          <a:p>
            <a:pPr marL="643459" lvl="1" indent="-342900">
              <a:spcBef>
                <a:spcPts val="0"/>
              </a:spcBef>
              <a:buFont typeface="Arial" panose="020B0604020202020204" pitchFamily="34" charset="0"/>
              <a:buChar char="•"/>
            </a:pPr>
            <a:r>
              <a:rPr lang="en-US" sz="1600" dirty="0">
                <a:effectLst/>
                <a:latin typeface="Calibri" panose="020F0502020204030204" pitchFamily="34" charset="0"/>
                <a:cs typeface="Times New Roman" panose="02020603050405020304" pitchFamily="18" charset="0"/>
              </a:rPr>
              <a:t>If the </a:t>
            </a:r>
            <a:r>
              <a:rPr lang="en-US" sz="1600" dirty="0">
                <a:latin typeface="Calibri" panose="020F0502020204030204" pitchFamily="34" charset="0"/>
                <a:cs typeface="Times New Roman" panose="02020603050405020304" pitchFamily="18" charset="0"/>
              </a:rPr>
              <a:t>first primary channel is </a:t>
            </a:r>
            <a:r>
              <a:rPr lang="en-US" sz="1600" b="1" u="sng" dirty="0">
                <a:latin typeface="Calibri" panose="020F0502020204030204" pitchFamily="34" charset="0"/>
                <a:cs typeface="Times New Roman" panose="02020603050405020304" pitchFamily="18" charset="0"/>
              </a:rPr>
              <a:t>busy</a:t>
            </a:r>
            <a:r>
              <a:rPr lang="en-US" sz="1600" dirty="0">
                <a:latin typeface="Calibri" panose="020F0502020204030204" pitchFamily="34" charset="0"/>
                <a:cs typeface="Times New Roman" panose="02020603050405020304" pitchFamily="18" charset="0"/>
              </a:rPr>
              <a:t> for NAV time duration</a:t>
            </a:r>
          </a:p>
          <a:p>
            <a:pPr marL="1104881" lvl="2" indent="-342900">
              <a:spcBef>
                <a:spcPts val="0"/>
              </a:spcBef>
              <a:buFont typeface="Arial" panose="020B0604020202020204" pitchFamily="34" charset="0"/>
              <a:buChar char="•"/>
            </a:pPr>
            <a:r>
              <a:rPr lang="en-US" sz="1400" dirty="0">
                <a:latin typeface="Calibri" panose="020F0502020204030204" pitchFamily="34" charset="0"/>
                <a:cs typeface="Times New Roman" panose="02020603050405020304" pitchFamily="18" charset="0"/>
              </a:rPr>
              <a:t>Move to the second primary channel and wait for BSRP or RTS (a control frame) from the AP</a:t>
            </a:r>
          </a:p>
          <a:p>
            <a:pPr marL="1104881" lvl="2" indent="-342900">
              <a:spcBef>
                <a:spcPts val="0"/>
              </a:spcBef>
              <a:buFont typeface="Arial" panose="020B0604020202020204" pitchFamily="34" charset="0"/>
              <a:buChar char="•"/>
            </a:pPr>
            <a:r>
              <a:rPr lang="en-US" sz="1400" dirty="0">
                <a:latin typeface="Calibri" panose="020F0502020204030204" pitchFamily="34" charset="0"/>
                <a:cs typeface="Times New Roman" panose="02020603050405020304" pitchFamily="18" charset="0"/>
              </a:rPr>
              <a:t>STA goes back to the first primary channel before NAV=0 of the first primary channel</a:t>
            </a:r>
            <a:endParaRPr lang="en-US" sz="1200" dirty="0">
              <a:latin typeface="Calibri" panose="020F0502020204030204" pitchFamily="34" charset="0"/>
              <a:cs typeface="Times New Roman" panose="02020603050405020304" pitchFamily="18" charset="0"/>
            </a:endParaRP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EE19439E-CAE3-4AE0-B2FA-1B0076A78B69}"/>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3C000ED9-1A56-4500-AC8A-E44920BAB194}"/>
              </a:ext>
            </a:extLst>
          </p:cNvPr>
          <p:cNvSpPr>
            <a:spLocks noGrp="1"/>
          </p:cNvSpPr>
          <p:nvPr>
            <p:ph type="ftr" idx="14"/>
          </p:nvPr>
        </p:nvSpPr>
        <p:spPr/>
        <p:txBody>
          <a:bodyPr/>
          <a:lstStyle/>
          <a:p>
            <a:r>
              <a:rPr lang="en-US"/>
              <a:t>Minyoung Park, et.al., Intel Corporation</a:t>
            </a:r>
            <a:endParaRPr lang="en-GB" dirty="0"/>
          </a:p>
        </p:txBody>
      </p:sp>
      <p:sp>
        <p:nvSpPr>
          <p:cNvPr id="6" name="Date Placeholder 5">
            <a:extLst>
              <a:ext uri="{FF2B5EF4-FFF2-40B4-BE49-F238E27FC236}">
                <a16:creationId xmlns:a16="http://schemas.microsoft.com/office/drawing/2014/main" id="{F6C5C5FE-043C-4AED-A525-658CA41D3F63}"/>
              </a:ext>
            </a:extLst>
          </p:cNvPr>
          <p:cNvSpPr>
            <a:spLocks noGrp="1"/>
          </p:cNvSpPr>
          <p:nvPr>
            <p:ph type="dt" idx="15"/>
          </p:nvPr>
        </p:nvSpPr>
        <p:spPr/>
        <p:txBody>
          <a:bodyPr/>
          <a:lstStyle/>
          <a:p>
            <a:r>
              <a:rPr lang="en-US"/>
              <a:t>January 2024</a:t>
            </a:r>
            <a:endParaRPr lang="en-GB" dirty="0"/>
          </a:p>
        </p:txBody>
      </p:sp>
      <p:sp>
        <p:nvSpPr>
          <p:cNvPr id="7" name="Trapezoid 6">
            <a:extLst>
              <a:ext uri="{FF2B5EF4-FFF2-40B4-BE49-F238E27FC236}">
                <a16:creationId xmlns:a16="http://schemas.microsoft.com/office/drawing/2014/main" id="{8AA96D03-F4A5-4A3F-ABBC-29C880B5D4E1}"/>
              </a:ext>
            </a:extLst>
          </p:cNvPr>
          <p:cNvSpPr/>
          <p:nvPr/>
        </p:nvSpPr>
        <p:spPr>
          <a:xfrm rot="16200000">
            <a:off x="2196813" y="4215349"/>
            <a:ext cx="431409" cy="223926"/>
          </a:xfrm>
          <a:prstGeom prst="trapezoid">
            <a:avLst/>
          </a:prstGeom>
          <a:solidFill>
            <a:schemeClr val="bg1">
              <a:lumMod val="65000"/>
            </a:schemeClr>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600" dirty="0">
                <a:solidFill>
                  <a:schemeClr val="bg1"/>
                </a:solidFill>
                <a:latin typeface="Intel Clear" panose="020B0604020203020204" pitchFamily="34" charset="0"/>
              </a:rPr>
              <a:t>Busy</a:t>
            </a:r>
          </a:p>
        </p:txBody>
      </p:sp>
      <p:sp>
        <p:nvSpPr>
          <p:cNvPr id="8" name="TextBox 7">
            <a:extLst>
              <a:ext uri="{FF2B5EF4-FFF2-40B4-BE49-F238E27FC236}">
                <a16:creationId xmlns:a16="http://schemas.microsoft.com/office/drawing/2014/main" id="{E140CFDA-2A7F-4ADD-AEEC-E0B64843957A}"/>
              </a:ext>
            </a:extLst>
          </p:cNvPr>
          <p:cNvSpPr txBox="1"/>
          <p:nvPr/>
        </p:nvSpPr>
        <p:spPr>
          <a:xfrm>
            <a:off x="1221490" y="5568030"/>
            <a:ext cx="895589" cy="246221"/>
          </a:xfrm>
          <a:prstGeom prst="rect">
            <a:avLst/>
          </a:prstGeom>
          <a:noFill/>
        </p:spPr>
        <p:txBody>
          <a:bodyPr wrap="square" rtlCol="0">
            <a:spAutoFit/>
          </a:bodyPr>
          <a:lstStyle/>
          <a:p>
            <a:pPr algn="r"/>
            <a:r>
              <a:rPr lang="en-US" sz="1000" b="1" u="sng" dirty="0">
                <a:solidFill>
                  <a:schemeClr val="tx2"/>
                </a:solidFill>
                <a:latin typeface="Intel Clear" panose="020B0604020203020204" pitchFamily="34" charset="0"/>
                <a:cs typeface="Neo Sans Intel"/>
              </a:rPr>
              <a:t>P1 20MHz</a:t>
            </a:r>
          </a:p>
        </p:txBody>
      </p:sp>
      <p:sp>
        <p:nvSpPr>
          <p:cNvPr id="9" name="TextBox 8">
            <a:extLst>
              <a:ext uri="{FF2B5EF4-FFF2-40B4-BE49-F238E27FC236}">
                <a16:creationId xmlns:a16="http://schemas.microsoft.com/office/drawing/2014/main" id="{27C284B1-3AC4-4AD8-BB89-917580DD94F4}"/>
              </a:ext>
            </a:extLst>
          </p:cNvPr>
          <p:cNvSpPr txBox="1"/>
          <p:nvPr/>
        </p:nvSpPr>
        <p:spPr>
          <a:xfrm>
            <a:off x="1255197" y="5116992"/>
            <a:ext cx="895643" cy="246221"/>
          </a:xfrm>
          <a:prstGeom prst="rect">
            <a:avLst/>
          </a:prstGeom>
          <a:noFill/>
        </p:spPr>
        <p:txBody>
          <a:bodyPr wrap="square" rtlCol="0">
            <a:spAutoFit/>
          </a:bodyPr>
          <a:lstStyle/>
          <a:p>
            <a:pPr algn="r"/>
            <a:r>
              <a:rPr lang="en-US" sz="1000" dirty="0">
                <a:solidFill>
                  <a:schemeClr val="tx2"/>
                </a:solidFill>
                <a:latin typeface="Intel Clear" panose="020B0604020203020204" pitchFamily="34" charset="0"/>
                <a:cs typeface="Neo Sans Intel"/>
              </a:rPr>
              <a:t>S1.1 20MHz</a:t>
            </a:r>
          </a:p>
        </p:txBody>
      </p:sp>
      <p:sp>
        <p:nvSpPr>
          <p:cNvPr id="10" name="Rectangle 9">
            <a:extLst>
              <a:ext uri="{FF2B5EF4-FFF2-40B4-BE49-F238E27FC236}">
                <a16:creationId xmlns:a16="http://schemas.microsoft.com/office/drawing/2014/main" id="{E2693D4B-07EC-4972-96D0-CCFDD6F48F27}"/>
              </a:ext>
            </a:extLst>
          </p:cNvPr>
          <p:cNvSpPr/>
          <p:nvPr/>
        </p:nvSpPr>
        <p:spPr>
          <a:xfrm>
            <a:off x="5181754" y="5098778"/>
            <a:ext cx="3224555" cy="838139"/>
          </a:xfrm>
          <a:prstGeom prst="rect">
            <a:avLst/>
          </a:prstGeom>
          <a:solidFill>
            <a:schemeClr val="bg2">
              <a:lumMod val="75000"/>
            </a:schemeClr>
          </a:solidFill>
          <a:ln w="19050">
            <a:solidFill>
              <a:schemeClr val="tx2"/>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a:latin typeface="Intel Clear" panose="020B0604020203020204" pitchFamily="34" charset="0"/>
              </a:rPr>
              <a:t>OBSS frame exchanges (busy)</a:t>
            </a:r>
          </a:p>
          <a:p>
            <a:pPr algn="ctr"/>
            <a:r>
              <a:rPr lang="en-US" sz="1000" dirty="0">
                <a:latin typeface="Intel Clear" panose="020B0604020203020204" pitchFamily="34" charset="0"/>
              </a:rPr>
              <a:t>(</a:t>
            </a:r>
            <a:r>
              <a:rPr lang="en-US" sz="1000" u="sng" dirty="0">
                <a:latin typeface="Intel Clear" panose="020B0604020203020204" pitchFamily="34" charset="0"/>
              </a:rPr>
              <a:t>both AP and STA received OBSS packet and set NAV</a:t>
            </a:r>
            <a:r>
              <a:rPr lang="en-US" sz="1000" dirty="0">
                <a:latin typeface="Intel Clear" panose="020B0604020203020204" pitchFamily="34" charset="0"/>
              </a:rPr>
              <a:t>)</a:t>
            </a:r>
          </a:p>
        </p:txBody>
      </p:sp>
      <p:cxnSp>
        <p:nvCxnSpPr>
          <p:cNvPr id="11" name="Straight Connector 10">
            <a:extLst>
              <a:ext uri="{FF2B5EF4-FFF2-40B4-BE49-F238E27FC236}">
                <a16:creationId xmlns:a16="http://schemas.microsoft.com/office/drawing/2014/main" id="{32AD9BE8-47E6-4598-9B98-5CC018075CA7}"/>
              </a:ext>
            </a:extLst>
          </p:cNvPr>
          <p:cNvCxnSpPr/>
          <p:nvPr/>
        </p:nvCxnSpPr>
        <p:spPr>
          <a:xfrm rot="16200000">
            <a:off x="1476888" y="4988030"/>
            <a:ext cx="2095192" cy="0"/>
          </a:xfrm>
          <a:prstGeom prst="line">
            <a:avLst/>
          </a:prstGeom>
          <a:ln>
            <a:solidFill>
              <a:schemeClr val="tx2"/>
            </a:solidFill>
            <a:tailEnd type="triangle" w="med" len="sm"/>
          </a:ln>
          <a:effectLst/>
        </p:spPr>
        <p:style>
          <a:lnRef idx="2">
            <a:schemeClr val="accent1"/>
          </a:lnRef>
          <a:fillRef idx="0">
            <a:schemeClr val="accent1"/>
          </a:fillRef>
          <a:effectRef idx="1">
            <a:schemeClr val="accent1"/>
          </a:effectRef>
          <a:fontRef idx="minor">
            <a:schemeClr val="tx1"/>
          </a:fontRef>
        </p:style>
      </p:cxnSp>
      <p:sp>
        <p:nvSpPr>
          <p:cNvPr id="12" name="Trapezoid 11">
            <a:extLst>
              <a:ext uri="{FF2B5EF4-FFF2-40B4-BE49-F238E27FC236}">
                <a16:creationId xmlns:a16="http://schemas.microsoft.com/office/drawing/2014/main" id="{17AF03A5-4779-440E-A9EB-4193DFABDD51}"/>
              </a:ext>
            </a:extLst>
          </p:cNvPr>
          <p:cNvSpPr/>
          <p:nvPr/>
        </p:nvSpPr>
        <p:spPr>
          <a:xfrm rot="16200000">
            <a:off x="2196815" y="5602680"/>
            <a:ext cx="431409" cy="223926"/>
          </a:xfrm>
          <a:prstGeom prst="trapezoid">
            <a:avLst/>
          </a:prstGeom>
          <a:no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13" name="Trapezoid 12">
            <a:extLst>
              <a:ext uri="{FF2B5EF4-FFF2-40B4-BE49-F238E27FC236}">
                <a16:creationId xmlns:a16="http://schemas.microsoft.com/office/drawing/2014/main" id="{ECE57ADA-B991-43D1-A409-79B95F5DEDE3}"/>
              </a:ext>
            </a:extLst>
          </p:cNvPr>
          <p:cNvSpPr/>
          <p:nvPr/>
        </p:nvSpPr>
        <p:spPr>
          <a:xfrm rot="16200000">
            <a:off x="2196817" y="5141886"/>
            <a:ext cx="431409" cy="223926"/>
          </a:xfrm>
          <a:prstGeom prst="trapezoid">
            <a:avLst/>
          </a:prstGeom>
          <a:no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14" name="Trapezoid 13">
            <a:extLst>
              <a:ext uri="{FF2B5EF4-FFF2-40B4-BE49-F238E27FC236}">
                <a16:creationId xmlns:a16="http://schemas.microsoft.com/office/drawing/2014/main" id="{1241412D-3EBF-46FC-9455-8F0EB3C1CA9C}"/>
              </a:ext>
            </a:extLst>
          </p:cNvPr>
          <p:cNvSpPr/>
          <p:nvPr/>
        </p:nvSpPr>
        <p:spPr>
          <a:xfrm rot="16200000">
            <a:off x="2196817" y="4672377"/>
            <a:ext cx="431409" cy="223926"/>
          </a:xfrm>
          <a:prstGeom prst="trapezoid">
            <a:avLst/>
          </a:prstGeom>
          <a:no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15" name="Trapezoid 14">
            <a:extLst>
              <a:ext uri="{FF2B5EF4-FFF2-40B4-BE49-F238E27FC236}">
                <a16:creationId xmlns:a16="http://schemas.microsoft.com/office/drawing/2014/main" id="{C8D9EF1E-2C8C-4913-B668-CC8E4228D2FA}"/>
              </a:ext>
            </a:extLst>
          </p:cNvPr>
          <p:cNvSpPr/>
          <p:nvPr/>
        </p:nvSpPr>
        <p:spPr>
          <a:xfrm rot="16200000">
            <a:off x="2196814" y="4215177"/>
            <a:ext cx="431409" cy="223926"/>
          </a:xfrm>
          <a:prstGeom prst="trapezoid">
            <a:avLst/>
          </a:prstGeom>
          <a:no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cxnSp>
        <p:nvCxnSpPr>
          <p:cNvPr id="16" name="Straight Arrow Connector 15">
            <a:extLst>
              <a:ext uri="{FF2B5EF4-FFF2-40B4-BE49-F238E27FC236}">
                <a16:creationId xmlns:a16="http://schemas.microsoft.com/office/drawing/2014/main" id="{B1CDD054-7683-4280-8F12-26FD4A34770D}"/>
              </a:ext>
            </a:extLst>
          </p:cNvPr>
          <p:cNvCxnSpPr/>
          <p:nvPr/>
        </p:nvCxnSpPr>
        <p:spPr>
          <a:xfrm flipV="1">
            <a:off x="2224356" y="5498938"/>
            <a:ext cx="0" cy="437980"/>
          </a:xfrm>
          <a:prstGeom prst="straightConnector1">
            <a:avLst/>
          </a:prstGeom>
          <a:ln w="15875">
            <a:solidFill>
              <a:schemeClr val="tx2"/>
            </a:solidFill>
            <a:headEnd type="triangle" w="med" len="sm"/>
            <a:tailEnd type="triangle" w="med" len="sm"/>
          </a:ln>
          <a:effectLst/>
        </p:spPr>
        <p:style>
          <a:lnRef idx="2">
            <a:schemeClr val="accent1"/>
          </a:lnRef>
          <a:fillRef idx="0">
            <a:schemeClr val="accent1"/>
          </a:fillRef>
          <a:effectRef idx="1">
            <a:schemeClr val="accent1"/>
          </a:effectRef>
          <a:fontRef idx="minor">
            <a:schemeClr val="tx1"/>
          </a:fontRef>
        </p:style>
      </p:cxnSp>
      <p:cxnSp>
        <p:nvCxnSpPr>
          <p:cNvPr id="17" name="Straight Arrow Connector 16">
            <a:extLst>
              <a:ext uri="{FF2B5EF4-FFF2-40B4-BE49-F238E27FC236}">
                <a16:creationId xmlns:a16="http://schemas.microsoft.com/office/drawing/2014/main" id="{AA9C7368-F88D-4FE5-AD64-847D03588F86}"/>
              </a:ext>
            </a:extLst>
          </p:cNvPr>
          <p:cNvCxnSpPr/>
          <p:nvPr/>
        </p:nvCxnSpPr>
        <p:spPr>
          <a:xfrm flipV="1">
            <a:off x="2224356" y="5038144"/>
            <a:ext cx="0" cy="437980"/>
          </a:xfrm>
          <a:prstGeom prst="straightConnector1">
            <a:avLst/>
          </a:prstGeom>
          <a:ln w="15875">
            <a:solidFill>
              <a:schemeClr val="tx2"/>
            </a:solidFill>
            <a:headEnd type="triangle" w="med" len="sm"/>
            <a:tailEnd type="triangle" w="med" len="sm"/>
          </a:ln>
          <a:effectLst/>
        </p:spPr>
        <p:style>
          <a:lnRef idx="2">
            <a:schemeClr val="accent1"/>
          </a:lnRef>
          <a:fillRef idx="0">
            <a:schemeClr val="accent1"/>
          </a:fillRef>
          <a:effectRef idx="1">
            <a:schemeClr val="accent1"/>
          </a:effectRef>
          <a:fontRef idx="minor">
            <a:schemeClr val="tx1"/>
          </a:fontRef>
        </p:style>
      </p:cxnSp>
      <p:sp>
        <p:nvSpPr>
          <p:cNvPr id="18" name="Trapezoid 17">
            <a:extLst>
              <a:ext uri="{FF2B5EF4-FFF2-40B4-BE49-F238E27FC236}">
                <a16:creationId xmlns:a16="http://schemas.microsoft.com/office/drawing/2014/main" id="{6E0D4CDE-F42E-4FB4-B05B-9D72D4396DBD}"/>
              </a:ext>
            </a:extLst>
          </p:cNvPr>
          <p:cNvSpPr/>
          <p:nvPr/>
        </p:nvSpPr>
        <p:spPr>
          <a:xfrm rot="16200000">
            <a:off x="2196814" y="5141883"/>
            <a:ext cx="431409" cy="223926"/>
          </a:xfrm>
          <a:prstGeom prst="trapezoid">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19" name="Trapezoid 18">
            <a:extLst>
              <a:ext uri="{FF2B5EF4-FFF2-40B4-BE49-F238E27FC236}">
                <a16:creationId xmlns:a16="http://schemas.microsoft.com/office/drawing/2014/main" id="{DB23FA52-3A39-42AB-B5E2-37EA97FEE5BA}"/>
              </a:ext>
            </a:extLst>
          </p:cNvPr>
          <p:cNvSpPr/>
          <p:nvPr/>
        </p:nvSpPr>
        <p:spPr>
          <a:xfrm rot="16200000">
            <a:off x="2196813" y="5602679"/>
            <a:ext cx="431409" cy="223926"/>
          </a:xfrm>
          <a:prstGeom prst="trapezoid">
            <a:avLst/>
          </a:prstGeom>
          <a:solidFill>
            <a:schemeClr val="bg1">
              <a:lumMod val="75000"/>
            </a:schemeClr>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600" dirty="0">
                <a:solidFill>
                  <a:schemeClr val="bg1"/>
                </a:solidFill>
                <a:latin typeface="Intel Clear" panose="020B0604020203020204" pitchFamily="34" charset="0"/>
              </a:rPr>
              <a:t>Busy</a:t>
            </a:r>
          </a:p>
        </p:txBody>
      </p:sp>
      <p:sp>
        <p:nvSpPr>
          <p:cNvPr id="20" name="Trapezoid 19">
            <a:extLst>
              <a:ext uri="{FF2B5EF4-FFF2-40B4-BE49-F238E27FC236}">
                <a16:creationId xmlns:a16="http://schemas.microsoft.com/office/drawing/2014/main" id="{BDF2F1B8-F072-4EAA-BD4A-E483688442A4}"/>
              </a:ext>
            </a:extLst>
          </p:cNvPr>
          <p:cNvSpPr/>
          <p:nvPr/>
        </p:nvSpPr>
        <p:spPr>
          <a:xfrm rot="16200000">
            <a:off x="2196818" y="4672377"/>
            <a:ext cx="431409" cy="223926"/>
          </a:xfrm>
          <a:prstGeom prst="trapezoid">
            <a:avLst/>
          </a:prstGeom>
          <a:solidFill>
            <a:schemeClr val="bg1">
              <a:lumMod val="50000"/>
            </a:schemeClr>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600" dirty="0">
                <a:solidFill>
                  <a:schemeClr val="bg1"/>
                </a:solidFill>
                <a:latin typeface="Intel Clear" panose="020B0604020203020204" pitchFamily="34" charset="0"/>
              </a:rPr>
              <a:t>Busy</a:t>
            </a:r>
          </a:p>
        </p:txBody>
      </p:sp>
      <p:sp>
        <p:nvSpPr>
          <p:cNvPr id="21" name="Trapezoid 20">
            <a:extLst>
              <a:ext uri="{FF2B5EF4-FFF2-40B4-BE49-F238E27FC236}">
                <a16:creationId xmlns:a16="http://schemas.microsoft.com/office/drawing/2014/main" id="{1AAD4B95-ADAD-4780-A97A-01D195FE7408}"/>
              </a:ext>
            </a:extLst>
          </p:cNvPr>
          <p:cNvSpPr/>
          <p:nvPr/>
        </p:nvSpPr>
        <p:spPr>
          <a:xfrm rot="16200000">
            <a:off x="2196818" y="5141882"/>
            <a:ext cx="431409" cy="223926"/>
          </a:xfrm>
          <a:prstGeom prst="trapezoid">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22" name="Trapezoid 21">
            <a:extLst>
              <a:ext uri="{FF2B5EF4-FFF2-40B4-BE49-F238E27FC236}">
                <a16:creationId xmlns:a16="http://schemas.microsoft.com/office/drawing/2014/main" id="{2BF66281-7747-4FD4-88CC-27868FD5C678}"/>
              </a:ext>
            </a:extLst>
          </p:cNvPr>
          <p:cNvSpPr/>
          <p:nvPr/>
        </p:nvSpPr>
        <p:spPr>
          <a:xfrm rot="16200000">
            <a:off x="2196821" y="5602335"/>
            <a:ext cx="431409" cy="223926"/>
          </a:xfrm>
          <a:prstGeom prst="trapezoid">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23" name="Trapezoid 22">
            <a:extLst>
              <a:ext uri="{FF2B5EF4-FFF2-40B4-BE49-F238E27FC236}">
                <a16:creationId xmlns:a16="http://schemas.microsoft.com/office/drawing/2014/main" id="{674BAD79-0C64-400C-A44B-B9B8EDA58A25}"/>
              </a:ext>
            </a:extLst>
          </p:cNvPr>
          <p:cNvSpPr/>
          <p:nvPr/>
        </p:nvSpPr>
        <p:spPr>
          <a:xfrm rot="16200000">
            <a:off x="2191356" y="4218110"/>
            <a:ext cx="437979" cy="223926"/>
          </a:xfrm>
          <a:prstGeom prst="trapezoid">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24" name="Trapezoid 23">
            <a:extLst>
              <a:ext uri="{FF2B5EF4-FFF2-40B4-BE49-F238E27FC236}">
                <a16:creationId xmlns:a16="http://schemas.microsoft.com/office/drawing/2014/main" id="{789A0052-277F-4E1C-9BA9-383A8232571D}"/>
              </a:ext>
            </a:extLst>
          </p:cNvPr>
          <p:cNvSpPr/>
          <p:nvPr/>
        </p:nvSpPr>
        <p:spPr>
          <a:xfrm rot="16200000">
            <a:off x="2196820" y="4672376"/>
            <a:ext cx="431409" cy="223926"/>
          </a:xfrm>
          <a:prstGeom prst="trapezoid">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25" name="Trapezoid 24">
            <a:extLst>
              <a:ext uri="{FF2B5EF4-FFF2-40B4-BE49-F238E27FC236}">
                <a16:creationId xmlns:a16="http://schemas.microsoft.com/office/drawing/2014/main" id="{C943A2A2-5D67-40DB-8D38-91563D77CE9A}"/>
              </a:ext>
            </a:extLst>
          </p:cNvPr>
          <p:cNvSpPr/>
          <p:nvPr/>
        </p:nvSpPr>
        <p:spPr>
          <a:xfrm rot="16200000">
            <a:off x="2196819" y="5141886"/>
            <a:ext cx="431409" cy="223926"/>
          </a:xfrm>
          <a:prstGeom prst="trapezoid">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26" name="Trapezoid 25">
            <a:extLst>
              <a:ext uri="{FF2B5EF4-FFF2-40B4-BE49-F238E27FC236}">
                <a16:creationId xmlns:a16="http://schemas.microsoft.com/office/drawing/2014/main" id="{5739031F-6D4D-4434-9247-C435F00DCDC3}"/>
              </a:ext>
            </a:extLst>
          </p:cNvPr>
          <p:cNvSpPr/>
          <p:nvPr/>
        </p:nvSpPr>
        <p:spPr>
          <a:xfrm rot="16200000">
            <a:off x="2196813" y="5602334"/>
            <a:ext cx="431409" cy="223926"/>
          </a:xfrm>
          <a:prstGeom prst="trapezoid">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27" name="TextBox 26">
            <a:extLst>
              <a:ext uri="{FF2B5EF4-FFF2-40B4-BE49-F238E27FC236}">
                <a16:creationId xmlns:a16="http://schemas.microsoft.com/office/drawing/2014/main" id="{0411DA54-7CAA-4CB1-9F3B-7ABD2FA504F5}"/>
              </a:ext>
            </a:extLst>
          </p:cNvPr>
          <p:cNvSpPr txBox="1"/>
          <p:nvPr/>
        </p:nvSpPr>
        <p:spPr>
          <a:xfrm>
            <a:off x="1822278" y="3694510"/>
            <a:ext cx="934781" cy="261610"/>
          </a:xfrm>
          <a:prstGeom prst="rect">
            <a:avLst/>
          </a:prstGeom>
          <a:noFill/>
        </p:spPr>
        <p:txBody>
          <a:bodyPr wrap="square" rtlCol="0">
            <a:spAutoFit/>
          </a:bodyPr>
          <a:lstStyle/>
          <a:p>
            <a:pPr algn="ctr"/>
            <a:r>
              <a:rPr lang="en-US" sz="1100" b="1" dirty="0">
                <a:solidFill>
                  <a:schemeClr val="tx2"/>
                </a:solidFill>
                <a:latin typeface="Neo Sans Intel"/>
                <a:cs typeface="Neo Sans Intel"/>
              </a:rPr>
              <a:t>frequency</a:t>
            </a:r>
          </a:p>
        </p:txBody>
      </p:sp>
      <p:sp>
        <p:nvSpPr>
          <p:cNvPr id="28" name="TextBox 27">
            <a:extLst>
              <a:ext uri="{FF2B5EF4-FFF2-40B4-BE49-F238E27FC236}">
                <a16:creationId xmlns:a16="http://schemas.microsoft.com/office/drawing/2014/main" id="{572DD935-0E8F-4F8B-B934-CF877E1C01C1}"/>
              </a:ext>
            </a:extLst>
          </p:cNvPr>
          <p:cNvSpPr txBox="1"/>
          <p:nvPr/>
        </p:nvSpPr>
        <p:spPr>
          <a:xfrm>
            <a:off x="215746" y="4593093"/>
            <a:ext cx="945186" cy="246221"/>
          </a:xfrm>
          <a:prstGeom prst="rect">
            <a:avLst/>
          </a:prstGeom>
          <a:noFill/>
        </p:spPr>
        <p:txBody>
          <a:bodyPr wrap="square" rtlCol="0">
            <a:spAutoFit/>
          </a:bodyPr>
          <a:lstStyle/>
          <a:p>
            <a:pPr algn="r"/>
            <a:r>
              <a:rPr lang="en-US" sz="1000" b="1" u="sng" dirty="0">
                <a:solidFill>
                  <a:schemeClr val="tx2"/>
                </a:solidFill>
                <a:latin typeface="Intel Clear" panose="020B0604020203020204" pitchFamily="34" charset="0"/>
                <a:cs typeface="Neo Sans Intel"/>
              </a:rPr>
              <a:t>P2 20MHz</a:t>
            </a:r>
          </a:p>
        </p:txBody>
      </p:sp>
      <p:cxnSp>
        <p:nvCxnSpPr>
          <p:cNvPr id="29" name="Straight Arrow Connector 28">
            <a:extLst>
              <a:ext uri="{FF2B5EF4-FFF2-40B4-BE49-F238E27FC236}">
                <a16:creationId xmlns:a16="http://schemas.microsoft.com/office/drawing/2014/main" id="{5B70626D-3E19-442E-8030-0C3C543B5B19}"/>
              </a:ext>
            </a:extLst>
          </p:cNvPr>
          <p:cNvCxnSpPr/>
          <p:nvPr/>
        </p:nvCxnSpPr>
        <p:spPr>
          <a:xfrm flipV="1">
            <a:off x="1206605" y="4130654"/>
            <a:ext cx="0" cy="437980"/>
          </a:xfrm>
          <a:prstGeom prst="straightConnector1">
            <a:avLst/>
          </a:prstGeom>
          <a:ln w="15875">
            <a:solidFill>
              <a:schemeClr val="tx2"/>
            </a:solidFill>
            <a:headEnd type="triangle" w="med" len="sm"/>
            <a:tailEnd type="triangle" w="med" len="sm"/>
          </a:ln>
          <a:effectLst/>
        </p:spPr>
        <p:style>
          <a:lnRef idx="2">
            <a:schemeClr val="accent1"/>
          </a:lnRef>
          <a:fillRef idx="0">
            <a:schemeClr val="accent1"/>
          </a:fillRef>
          <a:effectRef idx="1">
            <a:schemeClr val="accent1"/>
          </a:effectRef>
          <a:fontRef idx="minor">
            <a:schemeClr val="tx1"/>
          </a:fontRef>
        </p:style>
      </p:cxnSp>
      <p:sp>
        <p:nvSpPr>
          <p:cNvPr id="30" name="TextBox 29">
            <a:extLst>
              <a:ext uri="{FF2B5EF4-FFF2-40B4-BE49-F238E27FC236}">
                <a16:creationId xmlns:a16="http://schemas.microsoft.com/office/drawing/2014/main" id="{450AB737-BE34-42A7-AB73-0220FCA27CE2}"/>
              </a:ext>
            </a:extLst>
          </p:cNvPr>
          <p:cNvSpPr txBox="1"/>
          <p:nvPr/>
        </p:nvSpPr>
        <p:spPr>
          <a:xfrm>
            <a:off x="274898" y="4199303"/>
            <a:ext cx="920048" cy="246221"/>
          </a:xfrm>
          <a:prstGeom prst="rect">
            <a:avLst/>
          </a:prstGeom>
          <a:noFill/>
        </p:spPr>
        <p:txBody>
          <a:bodyPr wrap="square" rtlCol="0">
            <a:spAutoFit/>
          </a:bodyPr>
          <a:lstStyle/>
          <a:p>
            <a:pPr algn="r"/>
            <a:r>
              <a:rPr lang="en-US" sz="1000" dirty="0">
                <a:solidFill>
                  <a:schemeClr val="tx2"/>
                </a:solidFill>
                <a:latin typeface="Intel Clear" panose="020B0604020203020204" pitchFamily="34" charset="0"/>
                <a:cs typeface="Neo Sans Intel"/>
              </a:rPr>
              <a:t>S2.1 20MHz</a:t>
            </a:r>
          </a:p>
        </p:txBody>
      </p:sp>
      <p:cxnSp>
        <p:nvCxnSpPr>
          <p:cNvPr id="31" name="Straight Arrow Connector 30">
            <a:extLst>
              <a:ext uri="{FF2B5EF4-FFF2-40B4-BE49-F238E27FC236}">
                <a16:creationId xmlns:a16="http://schemas.microsoft.com/office/drawing/2014/main" id="{9B599A63-00CC-4984-B72A-D264C9890018}"/>
              </a:ext>
            </a:extLst>
          </p:cNvPr>
          <p:cNvCxnSpPr/>
          <p:nvPr/>
        </p:nvCxnSpPr>
        <p:spPr>
          <a:xfrm flipV="1">
            <a:off x="1206605" y="4578074"/>
            <a:ext cx="0" cy="437980"/>
          </a:xfrm>
          <a:prstGeom prst="straightConnector1">
            <a:avLst/>
          </a:prstGeom>
          <a:ln w="15875">
            <a:solidFill>
              <a:schemeClr val="tx2"/>
            </a:solidFill>
            <a:headEnd type="triangle" w="med" len="sm"/>
            <a:tailEnd type="triangle" w="med" len="sm"/>
          </a:ln>
          <a:effectLst/>
        </p:spPr>
        <p:style>
          <a:lnRef idx="2">
            <a:schemeClr val="accent1"/>
          </a:lnRef>
          <a:fillRef idx="0">
            <a:schemeClr val="accent1"/>
          </a:fillRef>
          <a:effectRef idx="1">
            <a:schemeClr val="accent1"/>
          </a:effectRef>
          <a:fontRef idx="minor">
            <a:schemeClr val="tx1"/>
          </a:fontRef>
        </p:style>
      </p:cxnSp>
      <p:sp>
        <p:nvSpPr>
          <p:cNvPr id="32" name="Rectangle 31">
            <a:extLst>
              <a:ext uri="{FF2B5EF4-FFF2-40B4-BE49-F238E27FC236}">
                <a16:creationId xmlns:a16="http://schemas.microsoft.com/office/drawing/2014/main" id="{DF0D59D8-CEB3-4F68-A93D-856B12B7ACCB}"/>
              </a:ext>
            </a:extLst>
          </p:cNvPr>
          <p:cNvSpPr/>
          <p:nvPr/>
        </p:nvSpPr>
        <p:spPr>
          <a:xfrm>
            <a:off x="6048364" y="4126866"/>
            <a:ext cx="1956448" cy="845578"/>
          </a:xfrm>
          <a:prstGeom prst="rect">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a:latin typeface="Intel Clear" panose="020B0604020203020204" pitchFamily="34" charset="0"/>
              </a:rPr>
              <a:t>40MHz PPDU (TX)</a:t>
            </a:r>
          </a:p>
        </p:txBody>
      </p:sp>
      <p:sp>
        <p:nvSpPr>
          <p:cNvPr id="33" name="Rectangle 32">
            <a:extLst>
              <a:ext uri="{FF2B5EF4-FFF2-40B4-BE49-F238E27FC236}">
                <a16:creationId xmlns:a16="http://schemas.microsoft.com/office/drawing/2014/main" id="{62806292-7C23-42AB-BA72-87A138A4CF08}"/>
              </a:ext>
            </a:extLst>
          </p:cNvPr>
          <p:cNvSpPr/>
          <p:nvPr/>
        </p:nvSpPr>
        <p:spPr>
          <a:xfrm>
            <a:off x="5448002" y="4134283"/>
            <a:ext cx="223927" cy="845578"/>
          </a:xfrm>
          <a:prstGeom prst="rect">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vert="vert270" rtlCol="0" anchor="ctr"/>
          <a:lstStyle/>
          <a:p>
            <a:pPr algn="ctr"/>
            <a:r>
              <a:rPr lang="en-US" sz="1000" dirty="0">
                <a:latin typeface="Intel Clear" panose="020B0604020203020204" pitchFamily="34" charset="0"/>
              </a:rPr>
              <a:t>BSRP</a:t>
            </a:r>
          </a:p>
        </p:txBody>
      </p:sp>
      <p:sp>
        <p:nvSpPr>
          <p:cNvPr id="34" name="Rectangle 33">
            <a:extLst>
              <a:ext uri="{FF2B5EF4-FFF2-40B4-BE49-F238E27FC236}">
                <a16:creationId xmlns:a16="http://schemas.microsoft.com/office/drawing/2014/main" id="{98B05D7D-D490-4F2B-B07C-0526C4EB7B19}"/>
              </a:ext>
            </a:extLst>
          </p:cNvPr>
          <p:cNvSpPr/>
          <p:nvPr/>
        </p:nvSpPr>
        <p:spPr>
          <a:xfrm>
            <a:off x="5754095" y="4126866"/>
            <a:ext cx="223927" cy="845578"/>
          </a:xfrm>
          <a:prstGeom prst="rect">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vert="vert270" rtlCol="0" anchor="ctr"/>
          <a:lstStyle/>
          <a:p>
            <a:pPr algn="ctr"/>
            <a:r>
              <a:rPr lang="en-US" sz="1000" dirty="0">
                <a:latin typeface="Intel Clear" panose="020B0604020203020204" pitchFamily="34" charset="0"/>
              </a:rPr>
              <a:t>BSR</a:t>
            </a:r>
          </a:p>
        </p:txBody>
      </p:sp>
      <p:sp>
        <p:nvSpPr>
          <p:cNvPr id="37" name="Rectangle 36">
            <a:extLst>
              <a:ext uri="{FF2B5EF4-FFF2-40B4-BE49-F238E27FC236}">
                <a16:creationId xmlns:a16="http://schemas.microsoft.com/office/drawing/2014/main" id="{2E6BACC0-1912-456C-898F-F5086D325B98}"/>
              </a:ext>
            </a:extLst>
          </p:cNvPr>
          <p:cNvSpPr/>
          <p:nvPr/>
        </p:nvSpPr>
        <p:spPr>
          <a:xfrm>
            <a:off x="8082280" y="4128978"/>
            <a:ext cx="222957" cy="845578"/>
          </a:xfrm>
          <a:prstGeom prst="rect">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vert="vert270" rtlCol="0" anchor="ctr"/>
          <a:lstStyle/>
          <a:p>
            <a:pPr algn="ctr"/>
            <a:r>
              <a:rPr lang="en-US" sz="1000" dirty="0">
                <a:latin typeface="Intel Clear" panose="020B0604020203020204" pitchFamily="34" charset="0"/>
              </a:rPr>
              <a:t>BA</a:t>
            </a:r>
          </a:p>
        </p:txBody>
      </p:sp>
      <p:cxnSp>
        <p:nvCxnSpPr>
          <p:cNvPr id="39" name="Straight Arrow Connector 38">
            <a:extLst>
              <a:ext uri="{FF2B5EF4-FFF2-40B4-BE49-F238E27FC236}">
                <a16:creationId xmlns:a16="http://schemas.microsoft.com/office/drawing/2014/main" id="{98EC1CC8-8611-447B-B0DF-1249171347A4}"/>
              </a:ext>
            </a:extLst>
          </p:cNvPr>
          <p:cNvCxnSpPr>
            <a:cxnSpLocks/>
          </p:cNvCxnSpPr>
          <p:nvPr/>
        </p:nvCxnSpPr>
        <p:spPr>
          <a:xfrm>
            <a:off x="8290333" y="3963785"/>
            <a:ext cx="0" cy="160416"/>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grpSp>
        <p:nvGrpSpPr>
          <p:cNvPr id="40" name="Group 39">
            <a:extLst>
              <a:ext uri="{FF2B5EF4-FFF2-40B4-BE49-F238E27FC236}">
                <a16:creationId xmlns:a16="http://schemas.microsoft.com/office/drawing/2014/main" id="{F7B46AA4-20CD-47B4-8F16-34179022BEFA}"/>
              </a:ext>
            </a:extLst>
          </p:cNvPr>
          <p:cNvGrpSpPr/>
          <p:nvPr/>
        </p:nvGrpSpPr>
        <p:grpSpPr>
          <a:xfrm>
            <a:off x="5180419" y="4738598"/>
            <a:ext cx="258270" cy="140260"/>
            <a:chOff x="6664767" y="5117953"/>
            <a:chExt cx="307788" cy="126812"/>
          </a:xfrm>
        </p:grpSpPr>
        <p:grpSp>
          <p:nvGrpSpPr>
            <p:cNvPr id="41" name="Group 40">
              <a:extLst>
                <a:ext uri="{FF2B5EF4-FFF2-40B4-BE49-F238E27FC236}">
                  <a16:creationId xmlns:a16="http://schemas.microsoft.com/office/drawing/2014/main" id="{50B25B69-CA4D-4B0F-9C7B-C56BE04B8A0A}"/>
                </a:ext>
              </a:extLst>
            </p:cNvPr>
            <p:cNvGrpSpPr/>
            <p:nvPr/>
          </p:nvGrpSpPr>
          <p:grpSpPr>
            <a:xfrm>
              <a:off x="6664767" y="5117953"/>
              <a:ext cx="307788" cy="126812"/>
              <a:chOff x="2689212" y="5501845"/>
              <a:chExt cx="385509" cy="173850"/>
            </a:xfrm>
          </p:grpSpPr>
          <p:cxnSp>
            <p:nvCxnSpPr>
              <p:cNvPr id="43" name="Straight Connector 42">
                <a:extLst>
                  <a:ext uri="{FF2B5EF4-FFF2-40B4-BE49-F238E27FC236}">
                    <a16:creationId xmlns:a16="http://schemas.microsoft.com/office/drawing/2014/main" id="{414F7248-368B-4B23-8BC0-36165C1BC64B}"/>
                  </a:ext>
                </a:extLst>
              </p:cNvPr>
              <p:cNvCxnSpPr/>
              <p:nvPr/>
            </p:nvCxnSpPr>
            <p:spPr>
              <a:xfrm flipV="1">
                <a:off x="2689212" y="5501863"/>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4" name="Straight Connector 43">
                <a:extLst>
                  <a:ext uri="{FF2B5EF4-FFF2-40B4-BE49-F238E27FC236}">
                    <a16:creationId xmlns:a16="http://schemas.microsoft.com/office/drawing/2014/main" id="{9AD34378-7994-49E9-A4AD-0B9214A267BF}"/>
                  </a:ext>
                </a:extLst>
              </p:cNvPr>
              <p:cNvCxnSpPr/>
              <p:nvPr/>
            </p:nvCxnSpPr>
            <p:spPr>
              <a:xfrm>
                <a:off x="2793590" y="5501863"/>
                <a:ext cx="281131" cy="0"/>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5" name="Straight Connector 44">
                <a:extLst>
                  <a:ext uri="{FF2B5EF4-FFF2-40B4-BE49-F238E27FC236}">
                    <a16:creationId xmlns:a16="http://schemas.microsoft.com/office/drawing/2014/main" id="{CC5441E3-AD1D-4FC7-A3E8-8A5F85A195A3}"/>
                  </a:ext>
                </a:extLst>
              </p:cNvPr>
              <p:cNvCxnSpPr/>
              <p:nvPr/>
            </p:nvCxnSpPr>
            <p:spPr>
              <a:xfrm flipV="1">
                <a:off x="2752513" y="5502744"/>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6" name="Straight Connector 45">
                <a:extLst>
                  <a:ext uri="{FF2B5EF4-FFF2-40B4-BE49-F238E27FC236}">
                    <a16:creationId xmlns:a16="http://schemas.microsoft.com/office/drawing/2014/main" id="{D55A05FB-F032-49ED-B4D6-18B60E53F9FC}"/>
                  </a:ext>
                </a:extLst>
              </p:cNvPr>
              <p:cNvCxnSpPr/>
              <p:nvPr/>
            </p:nvCxnSpPr>
            <p:spPr>
              <a:xfrm flipV="1">
                <a:off x="2821514" y="5504226"/>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7" name="Straight Connector 46">
                <a:extLst>
                  <a:ext uri="{FF2B5EF4-FFF2-40B4-BE49-F238E27FC236}">
                    <a16:creationId xmlns:a16="http://schemas.microsoft.com/office/drawing/2014/main" id="{6E54049D-8573-426D-B431-28F17169C5A9}"/>
                  </a:ext>
                </a:extLst>
              </p:cNvPr>
              <p:cNvCxnSpPr/>
              <p:nvPr/>
            </p:nvCxnSpPr>
            <p:spPr>
              <a:xfrm flipV="1">
                <a:off x="2890515" y="5501845"/>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grpSp>
        <p:cxnSp>
          <p:nvCxnSpPr>
            <p:cNvPr id="42" name="Straight Connector 41">
              <a:extLst>
                <a:ext uri="{FF2B5EF4-FFF2-40B4-BE49-F238E27FC236}">
                  <a16:creationId xmlns:a16="http://schemas.microsoft.com/office/drawing/2014/main" id="{F814C5F8-EA85-4364-9707-7C441EF628C0}"/>
                </a:ext>
              </a:extLst>
            </p:cNvPr>
            <p:cNvCxnSpPr/>
            <p:nvPr/>
          </p:nvCxnSpPr>
          <p:spPr>
            <a:xfrm>
              <a:off x="6664767" y="5243028"/>
              <a:ext cx="307788"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sp>
        <p:nvSpPr>
          <p:cNvPr id="48" name="TextBox 47">
            <a:extLst>
              <a:ext uri="{FF2B5EF4-FFF2-40B4-BE49-F238E27FC236}">
                <a16:creationId xmlns:a16="http://schemas.microsoft.com/office/drawing/2014/main" id="{3584ECF6-E52C-4B96-8755-B69B078CBA3A}"/>
              </a:ext>
            </a:extLst>
          </p:cNvPr>
          <p:cNvSpPr txBox="1"/>
          <p:nvPr/>
        </p:nvSpPr>
        <p:spPr>
          <a:xfrm>
            <a:off x="318852" y="5068653"/>
            <a:ext cx="920048" cy="246221"/>
          </a:xfrm>
          <a:prstGeom prst="rect">
            <a:avLst/>
          </a:prstGeom>
          <a:noFill/>
        </p:spPr>
        <p:txBody>
          <a:bodyPr wrap="square" rtlCol="0">
            <a:spAutoFit/>
          </a:bodyPr>
          <a:lstStyle/>
          <a:p>
            <a:pPr algn="r"/>
            <a:r>
              <a:rPr lang="en-US" sz="1000" dirty="0">
                <a:solidFill>
                  <a:schemeClr val="tx2"/>
                </a:solidFill>
                <a:latin typeface="Intel Clear" panose="020B0604020203020204" pitchFamily="34" charset="0"/>
                <a:cs typeface="Neo Sans Intel"/>
              </a:rPr>
              <a:t>S2.2 20MHz</a:t>
            </a:r>
          </a:p>
        </p:txBody>
      </p:sp>
      <p:cxnSp>
        <p:nvCxnSpPr>
          <p:cNvPr id="49" name="Straight Arrow Connector 48">
            <a:extLst>
              <a:ext uri="{FF2B5EF4-FFF2-40B4-BE49-F238E27FC236}">
                <a16:creationId xmlns:a16="http://schemas.microsoft.com/office/drawing/2014/main" id="{01E9B31A-CBCC-41DE-ACAB-2042B5BD178C}"/>
              </a:ext>
            </a:extLst>
          </p:cNvPr>
          <p:cNvCxnSpPr/>
          <p:nvPr/>
        </p:nvCxnSpPr>
        <p:spPr>
          <a:xfrm flipV="1">
            <a:off x="1210849" y="5021113"/>
            <a:ext cx="0" cy="437980"/>
          </a:xfrm>
          <a:prstGeom prst="straightConnector1">
            <a:avLst/>
          </a:prstGeom>
          <a:ln w="15875">
            <a:solidFill>
              <a:schemeClr val="tx2"/>
            </a:solidFill>
            <a:headEnd type="triangle" w="med" len="sm"/>
            <a:tailEnd type="triangle" w="med" len="sm"/>
          </a:ln>
          <a:effectLst/>
        </p:spPr>
        <p:style>
          <a:lnRef idx="2">
            <a:schemeClr val="accent1"/>
          </a:lnRef>
          <a:fillRef idx="0">
            <a:schemeClr val="accent1"/>
          </a:fillRef>
          <a:effectRef idx="1">
            <a:schemeClr val="accent1"/>
          </a:effectRef>
          <a:fontRef idx="minor">
            <a:schemeClr val="tx1"/>
          </a:fontRef>
        </p:style>
      </p:cxnSp>
      <p:sp>
        <p:nvSpPr>
          <p:cNvPr id="50" name="TextBox 49">
            <a:extLst>
              <a:ext uri="{FF2B5EF4-FFF2-40B4-BE49-F238E27FC236}">
                <a16:creationId xmlns:a16="http://schemas.microsoft.com/office/drawing/2014/main" id="{0095BBE7-602B-4EEB-991C-E1E9C1100CE0}"/>
              </a:ext>
            </a:extLst>
          </p:cNvPr>
          <p:cNvSpPr txBox="1"/>
          <p:nvPr/>
        </p:nvSpPr>
        <p:spPr>
          <a:xfrm>
            <a:off x="286864" y="5532800"/>
            <a:ext cx="945186" cy="246221"/>
          </a:xfrm>
          <a:prstGeom prst="rect">
            <a:avLst/>
          </a:prstGeom>
          <a:noFill/>
        </p:spPr>
        <p:txBody>
          <a:bodyPr wrap="square" rtlCol="0">
            <a:spAutoFit/>
          </a:bodyPr>
          <a:lstStyle/>
          <a:p>
            <a:pPr algn="r"/>
            <a:r>
              <a:rPr lang="en-US" sz="1000" dirty="0">
                <a:solidFill>
                  <a:schemeClr val="tx2"/>
                </a:solidFill>
                <a:latin typeface="Intel Clear" panose="020B0604020203020204" pitchFamily="34" charset="0"/>
                <a:cs typeface="Neo Sans Intel"/>
              </a:rPr>
              <a:t>S2.3 20MHz</a:t>
            </a:r>
          </a:p>
        </p:txBody>
      </p:sp>
      <p:cxnSp>
        <p:nvCxnSpPr>
          <p:cNvPr id="51" name="Straight Arrow Connector 50">
            <a:extLst>
              <a:ext uri="{FF2B5EF4-FFF2-40B4-BE49-F238E27FC236}">
                <a16:creationId xmlns:a16="http://schemas.microsoft.com/office/drawing/2014/main" id="{CEC918AC-D0D2-4236-9CE8-34D70B59FD35}"/>
              </a:ext>
            </a:extLst>
          </p:cNvPr>
          <p:cNvCxnSpPr/>
          <p:nvPr/>
        </p:nvCxnSpPr>
        <p:spPr>
          <a:xfrm flipV="1">
            <a:off x="1203999" y="5485260"/>
            <a:ext cx="0" cy="437980"/>
          </a:xfrm>
          <a:prstGeom prst="straightConnector1">
            <a:avLst/>
          </a:prstGeom>
          <a:ln w="15875">
            <a:solidFill>
              <a:schemeClr val="tx2"/>
            </a:solidFill>
            <a:headEnd type="triangle" w="med" len="sm"/>
            <a:tailEnd type="triangle" w="med" len="sm"/>
          </a:ln>
          <a:effectLst/>
        </p:spPr>
        <p:style>
          <a:lnRef idx="2">
            <a:schemeClr val="accent1"/>
          </a:lnRef>
          <a:fillRef idx="0">
            <a:schemeClr val="accent1"/>
          </a:fillRef>
          <a:effectRef idx="1">
            <a:schemeClr val="accent1"/>
          </a:effectRef>
          <a:fontRef idx="minor">
            <a:schemeClr val="tx1"/>
          </a:fontRef>
        </p:style>
      </p:cxnSp>
      <p:sp>
        <p:nvSpPr>
          <p:cNvPr id="52" name="TextBox 51">
            <a:extLst>
              <a:ext uri="{FF2B5EF4-FFF2-40B4-BE49-F238E27FC236}">
                <a16:creationId xmlns:a16="http://schemas.microsoft.com/office/drawing/2014/main" id="{9EB00385-1DE7-4F7B-9B0D-13B81A4CEB70}"/>
              </a:ext>
            </a:extLst>
          </p:cNvPr>
          <p:cNvSpPr txBox="1"/>
          <p:nvPr/>
        </p:nvSpPr>
        <p:spPr>
          <a:xfrm>
            <a:off x="1238617" y="4660990"/>
            <a:ext cx="920048" cy="246221"/>
          </a:xfrm>
          <a:prstGeom prst="rect">
            <a:avLst/>
          </a:prstGeom>
          <a:noFill/>
        </p:spPr>
        <p:txBody>
          <a:bodyPr wrap="square" rtlCol="0">
            <a:spAutoFit/>
          </a:bodyPr>
          <a:lstStyle/>
          <a:p>
            <a:pPr algn="r"/>
            <a:r>
              <a:rPr lang="en-US" sz="1000" dirty="0">
                <a:solidFill>
                  <a:schemeClr val="tx2"/>
                </a:solidFill>
                <a:latin typeface="Intel Clear" panose="020B0604020203020204" pitchFamily="34" charset="0"/>
                <a:cs typeface="Neo Sans Intel"/>
              </a:rPr>
              <a:t>S1.2 20MHz</a:t>
            </a:r>
          </a:p>
        </p:txBody>
      </p:sp>
      <p:cxnSp>
        <p:nvCxnSpPr>
          <p:cNvPr id="53" name="Straight Arrow Connector 52">
            <a:extLst>
              <a:ext uri="{FF2B5EF4-FFF2-40B4-BE49-F238E27FC236}">
                <a16:creationId xmlns:a16="http://schemas.microsoft.com/office/drawing/2014/main" id="{8BA16267-B4F5-45A4-BACA-B66FC7F08581}"/>
              </a:ext>
            </a:extLst>
          </p:cNvPr>
          <p:cNvCxnSpPr/>
          <p:nvPr/>
        </p:nvCxnSpPr>
        <p:spPr>
          <a:xfrm flipV="1">
            <a:off x="2218642" y="4572408"/>
            <a:ext cx="0" cy="437980"/>
          </a:xfrm>
          <a:prstGeom prst="straightConnector1">
            <a:avLst/>
          </a:prstGeom>
          <a:ln w="15875">
            <a:solidFill>
              <a:schemeClr val="tx2"/>
            </a:solidFill>
            <a:headEnd type="triangle" w="med" len="sm"/>
            <a:tailEnd type="triangle" w="med" len="sm"/>
          </a:ln>
          <a:effectLst/>
        </p:spPr>
        <p:style>
          <a:lnRef idx="2">
            <a:schemeClr val="accent1"/>
          </a:lnRef>
          <a:fillRef idx="0">
            <a:schemeClr val="accent1"/>
          </a:fillRef>
          <a:effectRef idx="1">
            <a:schemeClr val="accent1"/>
          </a:effectRef>
          <a:fontRef idx="minor">
            <a:schemeClr val="tx1"/>
          </a:fontRef>
        </p:style>
      </p:cxnSp>
      <p:sp>
        <p:nvSpPr>
          <p:cNvPr id="54" name="TextBox 53">
            <a:extLst>
              <a:ext uri="{FF2B5EF4-FFF2-40B4-BE49-F238E27FC236}">
                <a16:creationId xmlns:a16="http://schemas.microsoft.com/office/drawing/2014/main" id="{D8CFA2B4-02CC-4E2F-8B3C-D74A918D5CE8}"/>
              </a:ext>
            </a:extLst>
          </p:cNvPr>
          <p:cNvSpPr txBox="1"/>
          <p:nvPr/>
        </p:nvSpPr>
        <p:spPr>
          <a:xfrm>
            <a:off x="1202766" y="4188629"/>
            <a:ext cx="955899" cy="246221"/>
          </a:xfrm>
          <a:prstGeom prst="rect">
            <a:avLst/>
          </a:prstGeom>
          <a:noFill/>
        </p:spPr>
        <p:txBody>
          <a:bodyPr wrap="square" rtlCol="0">
            <a:spAutoFit/>
          </a:bodyPr>
          <a:lstStyle/>
          <a:p>
            <a:pPr algn="r"/>
            <a:r>
              <a:rPr lang="en-US" sz="1000" dirty="0">
                <a:solidFill>
                  <a:schemeClr val="tx2"/>
                </a:solidFill>
                <a:latin typeface="Intel Clear" panose="020B0604020203020204" pitchFamily="34" charset="0"/>
                <a:cs typeface="Neo Sans Intel"/>
              </a:rPr>
              <a:t>S1.3 20MHz</a:t>
            </a:r>
          </a:p>
        </p:txBody>
      </p:sp>
      <p:cxnSp>
        <p:nvCxnSpPr>
          <p:cNvPr id="55" name="Straight Arrow Connector 54">
            <a:extLst>
              <a:ext uri="{FF2B5EF4-FFF2-40B4-BE49-F238E27FC236}">
                <a16:creationId xmlns:a16="http://schemas.microsoft.com/office/drawing/2014/main" id="{4FE5C3AC-043D-4A76-AFF3-5F8FF48A235F}"/>
              </a:ext>
            </a:extLst>
          </p:cNvPr>
          <p:cNvCxnSpPr/>
          <p:nvPr/>
        </p:nvCxnSpPr>
        <p:spPr>
          <a:xfrm flipV="1">
            <a:off x="2227634" y="4107803"/>
            <a:ext cx="0" cy="437980"/>
          </a:xfrm>
          <a:prstGeom prst="straightConnector1">
            <a:avLst/>
          </a:prstGeom>
          <a:ln w="15875">
            <a:solidFill>
              <a:schemeClr val="tx2"/>
            </a:solidFill>
            <a:headEnd type="triangle" w="med" len="sm"/>
            <a:tailEnd type="triangle" w="med" len="sm"/>
          </a:ln>
          <a:effectLst/>
        </p:spPr>
        <p:style>
          <a:lnRef idx="2">
            <a:schemeClr val="accent1"/>
          </a:lnRef>
          <a:fillRef idx="0">
            <a:schemeClr val="accent1"/>
          </a:fillRef>
          <a:effectRef idx="1">
            <a:schemeClr val="accent1"/>
          </a:effectRef>
          <a:fontRef idx="minor">
            <a:schemeClr val="tx1"/>
          </a:fontRef>
        </p:style>
      </p:cxnSp>
      <p:sp>
        <p:nvSpPr>
          <p:cNvPr id="57" name="Rectangle 56">
            <a:extLst>
              <a:ext uri="{FF2B5EF4-FFF2-40B4-BE49-F238E27FC236}">
                <a16:creationId xmlns:a16="http://schemas.microsoft.com/office/drawing/2014/main" id="{5058CD55-93E7-499F-8C82-4BD85677812A}"/>
              </a:ext>
            </a:extLst>
          </p:cNvPr>
          <p:cNvSpPr/>
          <p:nvPr/>
        </p:nvSpPr>
        <p:spPr>
          <a:xfrm>
            <a:off x="4955955" y="5098149"/>
            <a:ext cx="223927" cy="845578"/>
          </a:xfrm>
          <a:prstGeom prst="rect">
            <a:avLst/>
          </a:prstGeom>
          <a:solidFill>
            <a:schemeClr val="bg2">
              <a:lumMod val="75000"/>
            </a:schemeClr>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latin typeface="Intel Clear" panose="020B0604020203020204" pitchFamily="34" charset="0"/>
            </a:endParaRPr>
          </a:p>
        </p:txBody>
      </p:sp>
      <p:sp>
        <p:nvSpPr>
          <p:cNvPr id="58" name="TextBox 57">
            <a:extLst>
              <a:ext uri="{FF2B5EF4-FFF2-40B4-BE49-F238E27FC236}">
                <a16:creationId xmlns:a16="http://schemas.microsoft.com/office/drawing/2014/main" id="{A4872D57-5557-4A79-98F4-E8EC6AC032DE}"/>
              </a:ext>
            </a:extLst>
          </p:cNvPr>
          <p:cNvSpPr txBox="1"/>
          <p:nvPr/>
        </p:nvSpPr>
        <p:spPr>
          <a:xfrm>
            <a:off x="4473592" y="6082032"/>
            <a:ext cx="2024571" cy="400110"/>
          </a:xfrm>
          <a:prstGeom prst="rect">
            <a:avLst/>
          </a:prstGeom>
          <a:noFill/>
        </p:spPr>
        <p:txBody>
          <a:bodyPr wrap="square" rtlCol="0">
            <a:spAutoFit/>
          </a:bodyPr>
          <a:lstStyle/>
          <a:p>
            <a:r>
              <a:rPr lang="en-US" sz="1000" dirty="0">
                <a:solidFill>
                  <a:srgbClr val="0070C0"/>
                </a:solidFill>
                <a:latin typeface="Intel Clear" panose="020B0604020203020204" pitchFamily="34" charset="0"/>
                <a:cs typeface="Neo Sans Intel"/>
              </a:rPr>
              <a:t>AP/STA decode OBSS packet or PHY preamble and sets NAV</a:t>
            </a:r>
          </a:p>
        </p:txBody>
      </p:sp>
      <p:cxnSp>
        <p:nvCxnSpPr>
          <p:cNvPr id="59" name="Straight Arrow Connector 58">
            <a:extLst>
              <a:ext uri="{FF2B5EF4-FFF2-40B4-BE49-F238E27FC236}">
                <a16:creationId xmlns:a16="http://schemas.microsoft.com/office/drawing/2014/main" id="{FDB21ACC-C760-43A3-983B-E98C53F29180}"/>
              </a:ext>
            </a:extLst>
          </p:cNvPr>
          <p:cNvCxnSpPr>
            <a:cxnSpLocks/>
          </p:cNvCxnSpPr>
          <p:nvPr/>
        </p:nvCxnSpPr>
        <p:spPr>
          <a:xfrm flipV="1">
            <a:off x="5089274" y="5944158"/>
            <a:ext cx="0" cy="182936"/>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sp>
        <p:nvSpPr>
          <p:cNvPr id="60" name="Rectangle 59">
            <a:extLst>
              <a:ext uri="{FF2B5EF4-FFF2-40B4-BE49-F238E27FC236}">
                <a16:creationId xmlns:a16="http://schemas.microsoft.com/office/drawing/2014/main" id="{75785AE4-8EEF-4385-8498-E5EC042F12C6}"/>
              </a:ext>
            </a:extLst>
          </p:cNvPr>
          <p:cNvSpPr/>
          <p:nvPr/>
        </p:nvSpPr>
        <p:spPr>
          <a:xfrm>
            <a:off x="4611018" y="4127390"/>
            <a:ext cx="836662" cy="854901"/>
          </a:xfrm>
          <a:prstGeom prst="rect">
            <a:avLst/>
          </a:prstGeom>
          <a:noFill/>
          <a:ln w="19050">
            <a:solidFill>
              <a:schemeClr val="tx2"/>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cxnSp>
        <p:nvCxnSpPr>
          <p:cNvPr id="61" name="Straight Arrow Connector 60">
            <a:extLst>
              <a:ext uri="{FF2B5EF4-FFF2-40B4-BE49-F238E27FC236}">
                <a16:creationId xmlns:a16="http://schemas.microsoft.com/office/drawing/2014/main" id="{9055BA71-A29D-488C-AD32-D1A7DA76B140}"/>
              </a:ext>
            </a:extLst>
          </p:cNvPr>
          <p:cNvCxnSpPr>
            <a:cxnSpLocks/>
          </p:cNvCxnSpPr>
          <p:nvPr/>
        </p:nvCxnSpPr>
        <p:spPr>
          <a:xfrm>
            <a:off x="5257666" y="4011532"/>
            <a:ext cx="39492" cy="643415"/>
          </a:xfrm>
          <a:prstGeom prst="straightConnector1">
            <a:avLst/>
          </a:prstGeom>
          <a:ln w="12700">
            <a:solidFill>
              <a:schemeClr val="tx2"/>
            </a:solidFill>
            <a:headEnd type="none" w="med" len="med"/>
            <a:tailEnd type="arrow" w="med" len="med"/>
          </a:ln>
          <a:effectLst/>
        </p:spPr>
        <p:style>
          <a:lnRef idx="2">
            <a:schemeClr val="accent1"/>
          </a:lnRef>
          <a:fillRef idx="0">
            <a:schemeClr val="accent1"/>
          </a:fillRef>
          <a:effectRef idx="1">
            <a:schemeClr val="accent1"/>
          </a:effectRef>
          <a:fontRef idx="minor">
            <a:schemeClr val="tx1"/>
          </a:fontRef>
        </p:style>
      </p:cxnSp>
      <p:sp>
        <p:nvSpPr>
          <p:cNvPr id="62" name="TextBox 61">
            <a:extLst>
              <a:ext uri="{FF2B5EF4-FFF2-40B4-BE49-F238E27FC236}">
                <a16:creationId xmlns:a16="http://schemas.microsoft.com/office/drawing/2014/main" id="{9F26DE26-F4BA-4E49-A458-ADF4EA9230AA}"/>
              </a:ext>
            </a:extLst>
          </p:cNvPr>
          <p:cNvSpPr txBox="1"/>
          <p:nvPr/>
        </p:nvSpPr>
        <p:spPr>
          <a:xfrm>
            <a:off x="4880956" y="3462091"/>
            <a:ext cx="3062812" cy="600164"/>
          </a:xfrm>
          <a:prstGeom prst="rect">
            <a:avLst/>
          </a:prstGeom>
          <a:noFill/>
        </p:spPr>
        <p:txBody>
          <a:bodyPr wrap="square" rtlCol="0">
            <a:spAutoFit/>
          </a:bodyPr>
          <a:lstStyle/>
          <a:p>
            <a:r>
              <a:rPr lang="en-US" sz="1100" b="1" dirty="0">
                <a:solidFill>
                  <a:srgbClr val="0070C0"/>
                </a:solidFill>
                <a:latin typeface="Neo Sans Intel"/>
                <a:cs typeface="Neo Sans Intel"/>
              </a:rPr>
              <a:t>ED CCA</a:t>
            </a:r>
            <a:br>
              <a:rPr lang="en-US" sz="1100" b="1" dirty="0">
                <a:solidFill>
                  <a:srgbClr val="0070C0"/>
                </a:solidFill>
                <a:latin typeface="Neo Sans Intel"/>
                <a:cs typeface="Neo Sans Intel"/>
              </a:rPr>
            </a:br>
            <a:r>
              <a:rPr lang="en-US" sz="1100" b="1" dirty="0">
                <a:solidFill>
                  <a:srgbClr val="0070C0"/>
                </a:solidFill>
                <a:latin typeface="Neo Sans Intel"/>
                <a:cs typeface="Neo Sans Intel"/>
              </a:rPr>
              <a:t>Access secondary channels if</a:t>
            </a:r>
            <a:r>
              <a:rPr lang="en-US" sz="1100" dirty="0">
                <a:solidFill>
                  <a:srgbClr val="0070C0"/>
                </a:solidFill>
                <a:latin typeface="Neo Sans Intel"/>
                <a:cs typeface="Neo Sans Intel"/>
              </a:rPr>
              <a:t> medium Idle for </a:t>
            </a:r>
            <a:br>
              <a:rPr lang="en-US" sz="1100" dirty="0">
                <a:solidFill>
                  <a:srgbClr val="0070C0"/>
                </a:solidFill>
                <a:latin typeface="Neo Sans Intel"/>
                <a:cs typeface="Neo Sans Intel"/>
              </a:rPr>
            </a:br>
            <a:r>
              <a:rPr lang="en-US" sz="1100" u="sng" dirty="0">
                <a:solidFill>
                  <a:srgbClr val="0070C0"/>
                </a:solidFill>
                <a:latin typeface="Neo Sans Intel"/>
                <a:cs typeface="Neo Sans Intel"/>
              </a:rPr>
              <a:t>&gt; X time duration (a value &gt;PIFS and &lt; </a:t>
            </a:r>
            <a:r>
              <a:rPr lang="en-US" sz="1100" u="sng" dirty="0" err="1">
                <a:solidFill>
                  <a:srgbClr val="0070C0"/>
                </a:solidFill>
                <a:latin typeface="Neo Sans Intel"/>
                <a:cs typeface="Neo Sans Intel"/>
              </a:rPr>
              <a:t>maxPPDU</a:t>
            </a:r>
            <a:r>
              <a:rPr lang="en-US" sz="1100" u="sng" dirty="0">
                <a:solidFill>
                  <a:srgbClr val="0070C0"/>
                </a:solidFill>
                <a:latin typeface="Neo Sans Intel"/>
                <a:cs typeface="Neo Sans Intel"/>
              </a:rPr>
              <a:t>)</a:t>
            </a:r>
          </a:p>
        </p:txBody>
      </p:sp>
      <p:sp>
        <p:nvSpPr>
          <p:cNvPr id="63" name="TextBox 62">
            <a:extLst>
              <a:ext uri="{FF2B5EF4-FFF2-40B4-BE49-F238E27FC236}">
                <a16:creationId xmlns:a16="http://schemas.microsoft.com/office/drawing/2014/main" id="{D1FA2C6D-2EC8-4251-8C7B-DA8494894B71}"/>
              </a:ext>
            </a:extLst>
          </p:cNvPr>
          <p:cNvSpPr txBox="1"/>
          <p:nvPr/>
        </p:nvSpPr>
        <p:spPr>
          <a:xfrm>
            <a:off x="7865866" y="3539862"/>
            <a:ext cx="2631355" cy="430887"/>
          </a:xfrm>
          <a:prstGeom prst="rect">
            <a:avLst/>
          </a:prstGeom>
          <a:noFill/>
        </p:spPr>
        <p:txBody>
          <a:bodyPr wrap="square" rtlCol="0">
            <a:spAutoFit/>
          </a:bodyPr>
          <a:lstStyle/>
          <a:p>
            <a:r>
              <a:rPr lang="en-US" sz="1100" dirty="0">
                <a:solidFill>
                  <a:srgbClr val="0070C0"/>
                </a:solidFill>
                <a:latin typeface="Neo Sans Intel"/>
                <a:cs typeface="Neo Sans Intel"/>
              </a:rPr>
              <a:t>Frame exchanges end before NAV =0 on P1 (to keep the medium sync on P1)</a:t>
            </a:r>
          </a:p>
        </p:txBody>
      </p:sp>
      <p:sp>
        <p:nvSpPr>
          <p:cNvPr id="64" name="Rectangle 63">
            <a:extLst>
              <a:ext uri="{FF2B5EF4-FFF2-40B4-BE49-F238E27FC236}">
                <a16:creationId xmlns:a16="http://schemas.microsoft.com/office/drawing/2014/main" id="{5C4CC13A-6B3F-4EDA-9086-3FA7AF15A794}"/>
              </a:ext>
            </a:extLst>
          </p:cNvPr>
          <p:cNvSpPr/>
          <p:nvPr/>
        </p:nvSpPr>
        <p:spPr>
          <a:xfrm>
            <a:off x="9305630" y="4089744"/>
            <a:ext cx="1888936" cy="1809169"/>
          </a:xfrm>
          <a:prstGeom prst="rect">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a:latin typeface="Intel Clear" panose="020B0604020203020204" pitchFamily="34" charset="0"/>
              </a:rPr>
              <a:t>80MHz PPDU (TX)</a:t>
            </a:r>
          </a:p>
        </p:txBody>
      </p:sp>
      <p:sp>
        <p:nvSpPr>
          <p:cNvPr id="65" name="Rectangle 64">
            <a:extLst>
              <a:ext uri="{FF2B5EF4-FFF2-40B4-BE49-F238E27FC236}">
                <a16:creationId xmlns:a16="http://schemas.microsoft.com/office/drawing/2014/main" id="{B101C29E-004C-4E0A-A8FA-CCC3A3CF4554}"/>
              </a:ext>
            </a:extLst>
          </p:cNvPr>
          <p:cNvSpPr/>
          <p:nvPr/>
        </p:nvSpPr>
        <p:spPr>
          <a:xfrm>
            <a:off x="8720340" y="4097161"/>
            <a:ext cx="202720" cy="1809169"/>
          </a:xfrm>
          <a:prstGeom prst="rect">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vert="vert270" rtlCol="0" anchor="ctr"/>
          <a:lstStyle/>
          <a:p>
            <a:pPr algn="ctr"/>
            <a:r>
              <a:rPr lang="en-US" sz="1000" dirty="0">
                <a:latin typeface="Intel Clear" panose="020B0604020203020204" pitchFamily="34" charset="0"/>
              </a:rPr>
              <a:t>BSRP</a:t>
            </a:r>
          </a:p>
        </p:txBody>
      </p:sp>
      <p:sp>
        <p:nvSpPr>
          <p:cNvPr id="66" name="Rectangle 65">
            <a:extLst>
              <a:ext uri="{FF2B5EF4-FFF2-40B4-BE49-F238E27FC236}">
                <a16:creationId xmlns:a16="http://schemas.microsoft.com/office/drawing/2014/main" id="{F2693828-493E-4F76-A58C-B9CEE1DB5D0E}"/>
              </a:ext>
            </a:extLst>
          </p:cNvPr>
          <p:cNvSpPr/>
          <p:nvPr/>
        </p:nvSpPr>
        <p:spPr>
          <a:xfrm>
            <a:off x="9026433" y="4089744"/>
            <a:ext cx="194642" cy="1809169"/>
          </a:xfrm>
          <a:prstGeom prst="rect">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vert="vert270" rtlCol="0" anchor="ctr"/>
          <a:lstStyle/>
          <a:p>
            <a:pPr algn="ctr"/>
            <a:r>
              <a:rPr lang="en-US" sz="1000" dirty="0">
                <a:latin typeface="Intel Clear" panose="020B0604020203020204" pitchFamily="34" charset="0"/>
              </a:rPr>
              <a:t>BSR</a:t>
            </a:r>
          </a:p>
        </p:txBody>
      </p:sp>
      <p:sp>
        <p:nvSpPr>
          <p:cNvPr id="67" name="Rectangle 66">
            <a:extLst>
              <a:ext uri="{FF2B5EF4-FFF2-40B4-BE49-F238E27FC236}">
                <a16:creationId xmlns:a16="http://schemas.microsoft.com/office/drawing/2014/main" id="{19BE6155-65D4-4DAF-8A42-14CE85A3094B}"/>
              </a:ext>
            </a:extLst>
          </p:cNvPr>
          <p:cNvSpPr/>
          <p:nvPr/>
        </p:nvSpPr>
        <p:spPr>
          <a:xfrm>
            <a:off x="11277843" y="4083464"/>
            <a:ext cx="194642" cy="1809169"/>
          </a:xfrm>
          <a:prstGeom prst="rect">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vert="vert270" rtlCol="0" anchor="ctr"/>
          <a:lstStyle/>
          <a:p>
            <a:pPr algn="ctr"/>
            <a:r>
              <a:rPr lang="en-US" sz="1000" dirty="0">
                <a:latin typeface="Intel Clear" panose="020B0604020203020204" pitchFamily="34" charset="0"/>
              </a:rPr>
              <a:t>BA</a:t>
            </a:r>
          </a:p>
        </p:txBody>
      </p:sp>
      <p:grpSp>
        <p:nvGrpSpPr>
          <p:cNvPr id="68" name="Group 67">
            <a:extLst>
              <a:ext uri="{FF2B5EF4-FFF2-40B4-BE49-F238E27FC236}">
                <a16:creationId xmlns:a16="http://schemas.microsoft.com/office/drawing/2014/main" id="{A602483F-99A6-403C-BE34-0A27F929916C}"/>
              </a:ext>
            </a:extLst>
          </p:cNvPr>
          <p:cNvGrpSpPr/>
          <p:nvPr/>
        </p:nvGrpSpPr>
        <p:grpSpPr>
          <a:xfrm>
            <a:off x="8451063" y="5597070"/>
            <a:ext cx="273613" cy="168491"/>
            <a:chOff x="6664767" y="5117953"/>
            <a:chExt cx="307788" cy="126812"/>
          </a:xfrm>
        </p:grpSpPr>
        <p:grpSp>
          <p:nvGrpSpPr>
            <p:cNvPr id="69" name="Group 68">
              <a:extLst>
                <a:ext uri="{FF2B5EF4-FFF2-40B4-BE49-F238E27FC236}">
                  <a16:creationId xmlns:a16="http://schemas.microsoft.com/office/drawing/2014/main" id="{20504974-EEF8-443F-B80E-C9AF6DA0FE96}"/>
                </a:ext>
              </a:extLst>
            </p:cNvPr>
            <p:cNvGrpSpPr/>
            <p:nvPr/>
          </p:nvGrpSpPr>
          <p:grpSpPr>
            <a:xfrm>
              <a:off x="6664767" y="5117953"/>
              <a:ext cx="307788" cy="126812"/>
              <a:chOff x="2689212" y="5501845"/>
              <a:chExt cx="385509" cy="173850"/>
            </a:xfrm>
          </p:grpSpPr>
          <p:cxnSp>
            <p:nvCxnSpPr>
              <p:cNvPr id="71" name="Straight Connector 70">
                <a:extLst>
                  <a:ext uri="{FF2B5EF4-FFF2-40B4-BE49-F238E27FC236}">
                    <a16:creationId xmlns:a16="http://schemas.microsoft.com/office/drawing/2014/main" id="{1EA325FD-C2F9-4E7D-9A9D-BB1CB2992059}"/>
                  </a:ext>
                </a:extLst>
              </p:cNvPr>
              <p:cNvCxnSpPr/>
              <p:nvPr/>
            </p:nvCxnSpPr>
            <p:spPr>
              <a:xfrm flipV="1">
                <a:off x="2689212" y="5501863"/>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72" name="Straight Connector 71">
                <a:extLst>
                  <a:ext uri="{FF2B5EF4-FFF2-40B4-BE49-F238E27FC236}">
                    <a16:creationId xmlns:a16="http://schemas.microsoft.com/office/drawing/2014/main" id="{B8430321-A544-458B-B4EC-EE43FE112EA4}"/>
                  </a:ext>
                </a:extLst>
              </p:cNvPr>
              <p:cNvCxnSpPr/>
              <p:nvPr/>
            </p:nvCxnSpPr>
            <p:spPr>
              <a:xfrm>
                <a:off x="2793590" y="5501863"/>
                <a:ext cx="281131" cy="0"/>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73" name="Straight Connector 72">
                <a:extLst>
                  <a:ext uri="{FF2B5EF4-FFF2-40B4-BE49-F238E27FC236}">
                    <a16:creationId xmlns:a16="http://schemas.microsoft.com/office/drawing/2014/main" id="{EFFC77B0-B387-4970-BD5D-A0B6F8195BEE}"/>
                  </a:ext>
                </a:extLst>
              </p:cNvPr>
              <p:cNvCxnSpPr/>
              <p:nvPr/>
            </p:nvCxnSpPr>
            <p:spPr>
              <a:xfrm flipV="1">
                <a:off x="2752513" y="5502744"/>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74" name="Straight Connector 73">
                <a:extLst>
                  <a:ext uri="{FF2B5EF4-FFF2-40B4-BE49-F238E27FC236}">
                    <a16:creationId xmlns:a16="http://schemas.microsoft.com/office/drawing/2014/main" id="{4EDB5D8E-3FC1-47B5-8267-248920D6CEAC}"/>
                  </a:ext>
                </a:extLst>
              </p:cNvPr>
              <p:cNvCxnSpPr/>
              <p:nvPr/>
            </p:nvCxnSpPr>
            <p:spPr>
              <a:xfrm flipV="1">
                <a:off x="2821514" y="5504226"/>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75" name="Straight Connector 74">
                <a:extLst>
                  <a:ext uri="{FF2B5EF4-FFF2-40B4-BE49-F238E27FC236}">
                    <a16:creationId xmlns:a16="http://schemas.microsoft.com/office/drawing/2014/main" id="{173D23B2-30C3-4201-AE7E-FC7C2057830F}"/>
                  </a:ext>
                </a:extLst>
              </p:cNvPr>
              <p:cNvCxnSpPr/>
              <p:nvPr/>
            </p:nvCxnSpPr>
            <p:spPr>
              <a:xfrm flipV="1">
                <a:off x="2890515" y="5501845"/>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grpSp>
        <p:cxnSp>
          <p:nvCxnSpPr>
            <p:cNvPr id="70" name="Straight Connector 69">
              <a:extLst>
                <a:ext uri="{FF2B5EF4-FFF2-40B4-BE49-F238E27FC236}">
                  <a16:creationId xmlns:a16="http://schemas.microsoft.com/office/drawing/2014/main" id="{C86FDB22-A296-4859-9741-E78F99907E6C}"/>
                </a:ext>
              </a:extLst>
            </p:cNvPr>
            <p:cNvCxnSpPr/>
            <p:nvPr/>
          </p:nvCxnSpPr>
          <p:spPr>
            <a:xfrm>
              <a:off x="6664767" y="5243028"/>
              <a:ext cx="307788"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sp>
        <p:nvSpPr>
          <p:cNvPr id="76" name="Rectangle 75">
            <a:extLst>
              <a:ext uri="{FF2B5EF4-FFF2-40B4-BE49-F238E27FC236}">
                <a16:creationId xmlns:a16="http://schemas.microsoft.com/office/drawing/2014/main" id="{906C87DC-057B-4494-A845-8337FD1A2527}"/>
              </a:ext>
            </a:extLst>
          </p:cNvPr>
          <p:cNvSpPr/>
          <p:nvPr/>
        </p:nvSpPr>
        <p:spPr>
          <a:xfrm>
            <a:off x="2534102" y="4129993"/>
            <a:ext cx="2075452" cy="838139"/>
          </a:xfrm>
          <a:prstGeom prst="rect">
            <a:avLst/>
          </a:prstGeom>
          <a:solidFill>
            <a:schemeClr val="bg2">
              <a:lumMod val="75000"/>
            </a:schemeClr>
          </a:solidFill>
          <a:ln w="19050">
            <a:solidFill>
              <a:schemeClr val="tx2"/>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a:latin typeface="Intel Clear" panose="020B0604020203020204" pitchFamily="34" charset="0"/>
              </a:rPr>
              <a:t>OBSS frame exchanges</a:t>
            </a:r>
          </a:p>
          <a:p>
            <a:pPr algn="ctr"/>
            <a:r>
              <a:rPr lang="en-US" sz="1000" dirty="0">
                <a:latin typeface="Intel Clear" panose="020B0604020203020204" pitchFamily="34" charset="0"/>
              </a:rPr>
              <a:t>(</a:t>
            </a:r>
            <a:r>
              <a:rPr lang="en-US" sz="1000" u="sng" dirty="0">
                <a:latin typeface="Intel Clear" panose="020B0604020203020204" pitchFamily="34" charset="0"/>
              </a:rPr>
              <a:t>busy</a:t>
            </a:r>
            <a:r>
              <a:rPr lang="en-US" sz="1000" dirty="0">
                <a:latin typeface="Intel Clear" panose="020B0604020203020204" pitchFamily="34" charset="0"/>
              </a:rPr>
              <a:t>)</a:t>
            </a:r>
          </a:p>
        </p:txBody>
      </p:sp>
      <p:sp>
        <p:nvSpPr>
          <p:cNvPr id="77" name="Rectangle 76">
            <a:extLst>
              <a:ext uri="{FF2B5EF4-FFF2-40B4-BE49-F238E27FC236}">
                <a16:creationId xmlns:a16="http://schemas.microsoft.com/office/drawing/2014/main" id="{A50CC354-5155-4DCA-A4A5-9973C1F075A5}"/>
              </a:ext>
            </a:extLst>
          </p:cNvPr>
          <p:cNvSpPr/>
          <p:nvPr/>
        </p:nvSpPr>
        <p:spPr>
          <a:xfrm>
            <a:off x="3489104" y="5085560"/>
            <a:ext cx="951420" cy="845578"/>
          </a:xfrm>
          <a:prstGeom prst="rect">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a:latin typeface="Intel Clear" panose="020B0604020203020204" pitchFamily="34" charset="0"/>
              </a:rPr>
              <a:t>40MHz PPDU (TX)</a:t>
            </a:r>
          </a:p>
        </p:txBody>
      </p:sp>
      <p:sp>
        <p:nvSpPr>
          <p:cNvPr id="78" name="Rectangle 77">
            <a:extLst>
              <a:ext uri="{FF2B5EF4-FFF2-40B4-BE49-F238E27FC236}">
                <a16:creationId xmlns:a16="http://schemas.microsoft.com/office/drawing/2014/main" id="{D340C134-F0E8-497C-BD2C-538CBAC078B9}"/>
              </a:ext>
            </a:extLst>
          </p:cNvPr>
          <p:cNvSpPr/>
          <p:nvPr/>
        </p:nvSpPr>
        <p:spPr>
          <a:xfrm>
            <a:off x="2876918" y="5092977"/>
            <a:ext cx="223927" cy="845578"/>
          </a:xfrm>
          <a:prstGeom prst="rect">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vert="vert270" rtlCol="0" anchor="ctr"/>
          <a:lstStyle/>
          <a:p>
            <a:pPr algn="ctr"/>
            <a:r>
              <a:rPr lang="en-US" sz="1000" dirty="0">
                <a:latin typeface="Intel Clear" panose="020B0604020203020204" pitchFamily="34" charset="0"/>
              </a:rPr>
              <a:t>BSRP</a:t>
            </a:r>
          </a:p>
        </p:txBody>
      </p:sp>
      <p:sp>
        <p:nvSpPr>
          <p:cNvPr id="79" name="Rectangle 78">
            <a:extLst>
              <a:ext uri="{FF2B5EF4-FFF2-40B4-BE49-F238E27FC236}">
                <a16:creationId xmlns:a16="http://schemas.microsoft.com/office/drawing/2014/main" id="{16140E7C-43B8-441D-87ED-7FAB331D1FAB}"/>
              </a:ext>
            </a:extLst>
          </p:cNvPr>
          <p:cNvSpPr/>
          <p:nvPr/>
        </p:nvSpPr>
        <p:spPr>
          <a:xfrm>
            <a:off x="3183011" y="5085560"/>
            <a:ext cx="223927" cy="845578"/>
          </a:xfrm>
          <a:prstGeom prst="rect">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vert="vert270" rtlCol="0" anchor="ctr"/>
          <a:lstStyle/>
          <a:p>
            <a:pPr algn="ctr"/>
            <a:r>
              <a:rPr lang="en-US" sz="1000" dirty="0">
                <a:latin typeface="Intel Clear" panose="020B0604020203020204" pitchFamily="34" charset="0"/>
              </a:rPr>
              <a:t>BSR</a:t>
            </a:r>
          </a:p>
        </p:txBody>
      </p:sp>
      <p:sp>
        <p:nvSpPr>
          <p:cNvPr id="80" name="Rectangle 79">
            <a:extLst>
              <a:ext uri="{FF2B5EF4-FFF2-40B4-BE49-F238E27FC236}">
                <a16:creationId xmlns:a16="http://schemas.microsoft.com/office/drawing/2014/main" id="{706A071C-227D-46BB-A045-11831A55399E}"/>
              </a:ext>
            </a:extLst>
          </p:cNvPr>
          <p:cNvSpPr/>
          <p:nvPr/>
        </p:nvSpPr>
        <p:spPr>
          <a:xfrm>
            <a:off x="4511065" y="5098149"/>
            <a:ext cx="222957" cy="845578"/>
          </a:xfrm>
          <a:prstGeom prst="rect">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vert="vert270" rtlCol="0" anchor="ctr"/>
          <a:lstStyle/>
          <a:p>
            <a:pPr algn="ctr"/>
            <a:r>
              <a:rPr lang="en-US" sz="1000" dirty="0">
                <a:latin typeface="Intel Clear" panose="020B0604020203020204" pitchFamily="34" charset="0"/>
              </a:rPr>
              <a:t>BA</a:t>
            </a:r>
          </a:p>
        </p:txBody>
      </p:sp>
      <p:grpSp>
        <p:nvGrpSpPr>
          <p:cNvPr id="81" name="Group 80">
            <a:extLst>
              <a:ext uri="{FF2B5EF4-FFF2-40B4-BE49-F238E27FC236}">
                <a16:creationId xmlns:a16="http://schemas.microsoft.com/office/drawing/2014/main" id="{F41B364F-B34A-4851-9387-C89EE18B1D89}"/>
              </a:ext>
            </a:extLst>
          </p:cNvPr>
          <p:cNvGrpSpPr/>
          <p:nvPr/>
        </p:nvGrpSpPr>
        <p:grpSpPr>
          <a:xfrm>
            <a:off x="2555120" y="5597069"/>
            <a:ext cx="307788" cy="166184"/>
            <a:chOff x="6664767" y="5117953"/>
            <a:chExt cx="307788" cy="126812"/>
          </a:xfrm>
        </p:grpSpPr>
        <p:grpSp>
          <p:nvGrpSpPr>
            <p:cNvPr id="82" name="Group 81">
              <a:extLst>
                <a:ext uri="{FF2B5EF4-FFF2-40B4-BE49-F238E27FC236}">
                  <a16:creationId xmlns:a16="http://schemas.microsoft.com/office/drawing/2014/main" id="{BDCBDF4A-58BD-424C-8C6D-D22781015E82}"/>
                </a:ext>
              </a:extLst>
            </p:cNvPr>
            <p:cNvGrpSpPr/>
            <p:nvPr/>
          </p:nvGrpSpPr>
          <p:grpSpPr>
            <a:xfrm>
              <a:off x="6664767" y="5117953"/>
              <a:ext cx="307788" cy="126812"/>
              <a:chOff x="2689212" y="5501845"/>
              <a:chExt cx="385509" cy="173850"/>
            </a:xfrm>
          </p:grpSpPr>
          <p:cxnSp>
            <p:nvCxnSpPr>
              <p:cNvPr id="84" name="Straight Connector 83">
                <a:extLst>
                  <a:ext uri="{FF2B5EF4-FFF2-40B4-BE49-F238E27FC236}">
                    <a16:creationId xmlns:a16="http://schemas.microsoft.com/office/drawing/2014/main" id="{B7A68593-2BB6-48C0-993B-A8B65FA87BFD}"/>
                  </a:ext>
                </a:extLst>
              </p:cNvPr>
              <p:cNvCxnSpPr/>
              <p:nvPr/>
            </p:nvCxnSpPr>
            <p:spPr>
              <a:xfrm flipV="1">
                <a:off x="2689212" y="5501863"/>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85" name="Straight Connector 84">
                <a:extLst>
                  <a:ext uri="{FF2B5EF4-FFF2-40B4-BE49-F238E27FC236}">
                    <a16:creationId xmlns:a16="http://schemas.microsoft.com/office/drawing/2014/main" id="{607B6BC2-9CE1-40F8-B0E5-284CEFA6919B}"/>
                  </a:ext>
                </a:extLst>
              </p:cNvPr>
              <p:cNvCxnSpPr/>
              <p:nvPr/>
            </p:nvCxnSpPr>
            <p:spPr>
              <a:xfrm>
                <a:off x="2793590" y="5501863"/>
                <a:ext cx="281131" cy="0"/>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86" name="Straight Connector 85">
                <a:extLst>
                  <a:ext uri="{FF2B5EF4-FFF2-40B4-BE49-F238E27FC236}">
                    <a16:creationId xmlns:a16="http://schemas.microsoft.com/office/drawing/2014/main" id="{C3D48736-C69A-4BBA-8DA2-9D5E1E293B24}"/>
                  </a:ext>
                </a:extLst>
              </p:cNvPr>
              <p:cNvCxnSpPr/>
              <p:nvPr/>
            </p:nvCxnSpPr>
            <p:spPr>
              <a:xfrm flipV="1">
                <a:off x="2752513" y="5502744"/>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87" name="Straight Connector 86">
                <a:extLst>
                  <a:ext uri="{FF2B5EF4-FFF2-40B4-BE49-F238E27FC236}">
                    <a16:creationId xmlns:a16="http://schemas.microsoft.com/office/drawing/2014/main" id="{A9BAA6DA-BAF3-4513-9BBD-43A5BB0CE407}"/>
                  </a:ext>
                </a:extLst>
              </p:cNvPr>
              <p:cNvCxnSpPr/>
              <p:nvPr/>
            </p:nvCxnSpPr>
            <p:spPr>
              <a:xfrm flipV="1">
                <a:off x="2821514" y="5504226"/>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88" name="Straight Connector 87">
                <a:extLst>
                  <a:ext uri="{FF2B5EF4-FFF2-40B4-BE49-F238E27FC236}">
                    <a16:creationId xmlns:a16="http://schemas.microsoft.com/office/drawing/2014/main" id="{6239368C-CF08-4927-8F01-464BF468839C}"/>
                  </a:ext>
                </a:extLst>
              </p:cNvPr>
              <p:cNvCxnSpPr/>
              <p:nvPr/>
            </p:nvCxnSpPr>
            <p:spPr>
              <a:xfrm flipV="1">
                <a:off x="2890515" y="5501845"/>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grpSp>
        <p:cxnSp>
          <p:nvCxnSpPr>
            <p:cNvPr id="83" name="Straight Connector 82">
              <a:extLst>
                <a:ext uri="{FF2B5EF4-FFF2-40B4-BE49-F238E27FC236}">
                  <a16:creationId xmlns:a16="http://schemas.microsoft.com/office/drawing/2014/main" id="{40421CB0-985D-48B2-B653-387BB954735A}"/>
                </a:ext>
              </a:extLst>
            </p:cNvPr>
            <p:cNvCxnSpPr/>
            <p:nvPr/>
          </p:nvCxnSpPr>
          <p:spPr>
            <a:xfrm>
              <a:off x="6664767" y="5243028"/>
              <a:ext cx="307788"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cxnSp>
        <p:nvCxnSpPr>
          <p:cNvPr id="89" name="Straight Connector 88">
            <a:extLst>
              <a:ext uri="{FF2B5EF4-FFF2-40B4-BE49-F238E27FC236}">
                <a16:creationId xmlns:a16="http://schemas.microsoft.com/office/drawing/2014/main" id="{48ABD802-8BB2-4B86-B3AA-708A3CE9EF6B}"/>
              </a:ext>
            </a:extLst>
          </p:cNvPr>
          <p:cNvCxnSpPr>
            <a:cxnSpLocks/>
          </p:cNvCxnSpPr>
          <p:nvPr/>
        </p:nvCxnSpPr>
        <p:spPr>
          <a:xfrm flipV="1">
            <a:off x="8408902" y="4059982"/>
            <a:ext cx="0" cy="1956316"/>
          </a:xfrm>
          <a:prstGeom prst="line">
            <a:avLst/>
          </a:prstGeom>
          <a:ln w="12700">
            <a:solidFill>
              <a:schemeClr val="tx2"/>
            </a:solidFill>
            <a:prstDash val="sysDash"/>
          </a:ln>
          <a:effectLst/>
        </p:spPr>
        <p:style>
          <a:lnRef idx="2">
            <a:schemeClr val="accent1"/>
          </a:lnRef>
          <a:fillRef idx="0">
            <a:schemeClr val="accent1"/>
          </a:fillRef>
          <a:effectRef idx="1">
            <a:schemeClr val="accent1"/>
          </a:effectRef>
          <a:fontRef idx="minor">
            <a:schemeClr val="tx1"/>
          </a:fontRef>
        </p:style>
      </p:cxnSp>
      <p:sp>
        <p:nvSpPr>
          <p:cNvPr id="90" name="TextBox 89">
            <a:extLst>
              <a:ext uri="{FF2B5EF4-FFF2-40B4-BE49-F238E27FC236}">
                <a16:creationId xmlns:a16="http://schemas.microsoft.com/office/drawing/2014/main" id="{F32D932E-030D-4151-A690-717DA8D24033}"/>
              </a:ext>
            </a:extLst>
          </p:cNvPr>
          <p:cNvSpPr txBox="1"/>
          <p:nvPr/>
        </p:nvSpPr>
        <p:spPr>
          <a:xfrm>
            <a:off x="8105078" y="6022600"/>
            <a:ext cx="652519" cy="246221"/>
          </a:xfrm>
          <a:prstGeom prst="rect">
            <a:avLst/>
          </a:prstGeom>
          <a:noFill/>
        </p:spPr>
        <p:txBody>
          <a:bodyPr wrap="square" rtlCol="0">
            <a:spAutoFit/>
          </a:bodyPr>
          <a:lstStyle/>
          <a:p>
            <a:r>
              <a:rPr lang="en-US" sz="1000" dirty="0">
                <a:solidFill>
                  <a:schemeClr val="tx2"/>
                </a:solidFill>
                <a:latin typeface="Intel Clear" panose="020B0604020203020204" pitchFamily="34" charset="0"/>
                <a:cs typeface="Neo Sans Intel"/>
              </a:rPr>
              <a:t>NAV=0</a:t>
            </a:r>
          </a:p>
        </p:txBody>
      </p:sp>
      <p:grpSp>
        <p:nvGrpSpPr>
          <p:cNvPr id="91" name="Group 90">
            <a:extLst>
              <a:ext uri="{FF2B5EF4-FFF2-40B4-BE49-F238E27FC236}">
                <a16:creationId xmlns:a16="http://schemas.microsoft.com/office/drawing/2014/main" id="{24D065DD-9CDB-4B62-97F9-293365D172A7}"/>
              </a:ext>
            </a:extLst>
          </p:cNvPr>
          <p:cNvGrpSpPr/>
          <p:nvPr/>
        </p:nvGrpSpPr>
        <p:grpSpPr>
          <a:xfrm>
            <a:off x="4852590" y="5597069"/>
            <a:ext cx="349771" cy="172683"/>
            <a:chOff x="6664767" y="5117953"/>
            <a:chExt cx="307788" cy="126812"/>
          </a:xfrm>
        </p:grpSpPr>
        <p:grpSp>
          <p:nvGrpSpPr>
            <p:cNvPr id="92" name="Group 91">
              <a:extLst>
                <a:ext uri="{FF2B5EF4-FFF2-40B4-BE49-F238E27FC236}">
                  <a16:creationId xmlns:a16="http://schemas.microsoft.com/office/drawing/2014/main" id="{E329BDC8-B816-45F3-B15E-9A0B70A31C5E}"/>
                </a:ext>
              </a:extLst>
            </p:cNvPr>
            <p:cNvGrpSpPr/>
            <p:nvPr/>
          </p:nvGrpSpPr>
          <p:grpSpPr>
            <a:xfrm>
              <a:off x="6664767" y="5117953"/>
              <a:ext cx="307788" cy="126812"/>
              <a:chOff x="2689212" y="5501845"/>
              <a:chExt cx="385509" cy="173850"/>
            </a:xfrm>
          </p:grpSpPr>
          <p:cxnSp>
            <p:nvCxnSpPr>
              <p:cNvPr id="94" name="Straight Connector 93">
                <a:extLst>
                  <a:ext uri="{FF2B5EF4-FFF2-40B4-BE49-F238E27FC236}">
                    <a16:creationId xmlns:a16="http://schemas.microsoft.com/office/drawing/2014/main" id="{F6C1940C-95CB-41C4-836D-022AE4B58476}"/>
                  </a:ext>
                </a:extLst>
              </p:cNvPr>
              <p:cNvCxnSpPr/>
              <p:nvPr/>
            </p:nvCxnSpPr>
            <p:spPr>
              <a:xfrm flipV="1">
                <a:off x="2689212" y="5501863"/>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95" name="Straight Connector 94">
                <a:extLst>
                  <a:ext uri="{FF2B5EF4-FFF2-40B4-BE49-F238E27FC236}">
                    <a16:creationId xmlns:a16="http://schemas.microsoft.com/office/drawing/2014/main" id="{E63623C8-81A4-42BA-8608-9C8B86E41171}"/>
                  </a:ext>
                </a:extLst>
              </p:cNvPr>
              <p:cNvCxnSpPr/>
              <p:nvPr/>
            </p:nvCxnSpPr>
            <p:spPr>
              <a:xfrm>
                <a:off x="2793590" y="5501863"/>
                <a:ext cx="281131" cy="0"/>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96" name="Straight Connector 95">
                <a:extLst>
                  <a:ext uri="{FF2B5EF4-FFF2-40B4-BE49-F238E27FC236}">
                    <a16:creationId xmlns:a16="http://schemas.microsoft.com/office/drawing/2014/main" id="{D2D24416-3927-41D7-A00F-B619C5A72613}"/>
                  </a:ext>
                </a:extLst>
              </p:cNvPr>
              <p:cNvCxnSpPr/>
              <p:nvPr/>
            </p:nvCxnSpPr>
            <p:spPr>
              <a:xfrm flipV="1">
                <a:off x="2752513" y="5502744"/>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97" name="Straight Connector 96">
                <a:extLst>
                  <a:ext uri="{FF2B5EF4-FFF2-40B4-BE49-F238E27FC236}">
                    <a16:creationId xmlns:a16="http://schemas.microsoft.com/office/drawing/2014/main" id="{37E16A2E-E055-4936-AE21-A3595402F674}"/>
                  </a:ext>
                </a:extLst>
              </p:cNvPr>
              <p:cNvCxnSpPr/>
              <p:nvPr/>
            </p:nvCxnSpPr>
            <p:spPr>
              <a:xfrm flipV="1">
                <a:off x="2821514" y="5504226"/>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98" name="Straight Connector 97">
                <a:extLst>
                  <a:ext uri="{FF2B5EF4-FFF2-40B4-BE49-F238E27FC236}">
                    <a16:creationId xmlns:a16="http://schemas.microsoft.com/office/drawing/2014/main" id="{5B5763C4-7668-42F4-9C4A-3C104986EACD}"/>
                  </a:ext>
                </a:extLst>
              </p:cNvPr>
              <p:cNvCxnSpPr/>
              <p:nvPr/>
            </p:nvCxnSpPr>
            <p:spPr>
              <a:xfrm flipV="1">
                <a:off x="2890515" y="5501845"/>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grpSp>
        <p:cxnSp>
          <p:nvCxnSpPr>
            <p:cNvPr id="93" name="Straight Connector 92">
              <a:extLst>
                <a:ext uri="{FF2B5EF4-FFF2-40B4-BE49-F238E27FC236}">
                  <a16:creationId xmlns:a16="http://schemas.microsoft.com/office/drawing/2014/main" id="{1D1EB5FB-D1B1-4954-8E81-A0A9995FCDCD}"/>
                </a:ext>
              </a:extLst>
            </p:cNvPr>
            <p:cNvCxnSpPr>
              <a:cxnSpLocks/>
            </p:cNvCxnSpPr>
            <p:nvPr/>
          </p:nvCxnSpPr>
          <p:spPr>
            <a:xfrm>
              <a:off x="6664767" y="5243028"/>
              <a:ext cx="273342"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cxnSp>
        <p:nvCxnSpPr>
          <p:cNvPr id="99" name="Straight Arrow Connector 98">
            <a:extLst>
              <a:ext uri="{FF2B5EF4-FFF2-40B4-BE49-F238E27FC236}">
                <a16:creationId xmlns:a16="http://schemas.microsoft.com/office/drawing/2014/main" id="{FEC543F5-303E-45A1-8C59-3F8A9463DC0E}"/>
              </a:ext>
            </a:extLst>
          </p:cNvPr>
          <p:cNvCxnSpPr>
            <a:cxnSpLocks/>
          </p:cNvCxnSpPr>
          <p:nvPr/>
        </p:nvCxnSpPr>
        <p:spPr>
          <a:xfrm flipV="1">
            <a:off x="4887868" y="4687626"/>
            <a:ext cx="547997" cy="1098"/>
          </a:xfrm>
          <a:prstGeom prst="straightConnector1">
            <a:avLst/>
          </a:prstGeom>
          <a:ln>
            <a:solidFill>
              <a:schemeClr val="tx2"/>
            </a:solidFill>
            <a:headEnd type="triangle"/>
            <a:tailEnd type="triangle"/>
          </a:ln>
          <a:effectLst/>
        </p:spPr>
        <p:style>
          <a:lnRef idx="2">
            <a:schemeClr val="accent1"/>
          </a:lnRef>
          <a:fillRef idx="0">
            <a:schemeClr val="accent1"/>
          </a:fillRef>
          <a:effectRef idx="1">
            <a:schemeClr val="accent1"/>
          </a:effectRef>
          <a:fontRef idx="minor">
            <a:schemeClr val="tx1"/>
          </a:fontRef>
        </p:style>
      </p:cxnSp>
      <p:cxnSp>
        <p:nvCxnSpPr>
          <p:cNvPr id="101" name="Straight Arrow Connector 100">
            <a:extLst>
              <a:ext uri="{FF2B5EF4-FFF2-40B4-BE49-F238E27FC236}">
                <a16:creationId xmlns:a16="http://schemas.microsoft.com/office/drawing/2014/main" id="{EE77B1A1-F8A2-4E64-94DA-7F8D261174F9}"/>
              </a:ext>
            </a:extLst>
          </p:cNvPr>
          <p:cNvCxnSpPr>
            <a:cxnSpLocks/>
          </p:cNvCxnSpPr>
          <p:nvPr/>
        </p:nvCxnSpPr>
        <p:spPr>
          <a:xfrm>
            <a:off x="2627854" y="4496356"/>
            <a:ext cx="235054" cy="1547"/>
          </a:xfrm>
          <a:prstGeom prst="straightConnector1">
            <a:avLst/>
          </a:prstGeom>
          <a:ln>
            <a:solidFill>
              <a:schemeClr val="bg1"/>
            </a:solidFill>
            <a:headEnd type="triangle"/>
            <a:tailEnd type="triangle"/>
          </a:ln>
          <a:effectLst/>
        </p:spPr>
        <p:style>
          <a:lnRef idx="2">
            <a:schemeClr val="accent1"/>
          </a:lnRef>
          <a:fillRef idx="0">
            <a:schemeClr val="accent1"/>
          </a:fillRef>
          <a:effectRef idx="1">
            <a:schemeClr val="accent1"/>
          </a:effectRef>
          <a:fontRef idx="minor">
            <a:schemeClr val="tx1"/>
          </a:fontRef>
        </p:style>
      </p:cxnSp>
      <p:sp>
        <p:nvSpPr>
          <p:cNvPr id="102" name="TextBox 101">
            <a:extLst>
              <a:ext uri="{FF2B5EF4-FFF2-40B4-BE49-F238E27FC236}">
                <a16:creationId xmlns:a16="http://schemas.microsoft.com/office/drawing/2014/main" id="{84A833ED-1A7D-4FCD-9F1C-05B369EAED87}"/>
              </a:ext>
            </a:extLst>
          </p:cNvPr>
          <p:cNvSpPr txBox="1"/>
          <p:nvPr/>
        </p:nvSpPr>
        <p:spPr>
          <a:xfrm>
            <a:off x="2497620" y="4265301"/>
            <a:ext cx="496572" cy="246221"/>
          </a:xfrm>
          <a:prstGeom prst="rect">
            <a:avLst/>
          </a:prstGeom>
          <a:noFill/>
        </p:spPr>
        <p:txBody>
          <a:bodyPr wrap="square" rtlCol="0">
            <a:spAutoFit/>
          </a:bodyPr>
          <a:lstStyle/>
          <a:p>
            <a:r>
              <a:rPr lang="en-US" sz="1000" dirty="0">
                <a:latin typeface="Intel Clear" panose="020B0604020203020204" pitchFamily="34" charset="0"/>
                <a:cs typeface="Neo Sans Intel"/>
              </a:rPr>
              <a:t>PIFS</a:t>
            </a:r>
          </a:p>
        </p:txBody>
      </p:sp>
      <p:cxnSp>
        <p:nvCxnSpPr>
          <p:cNvPr id="103" name="Straight Arrow Connector 102">
            <a:extLst>
              <a:ext uri="{FF2B5EF4-FFF2-40B4-BE49-F238E27FC236}">
                <a16:creationId xmlns:a16="http://schemas.microsoft.com/office/drawing/2014/main" id="{54C03697-86AA-4DA8-89AE-C9193D5D957E}"/>
              </a:ext>
            </a:extLst>
          </p:cNvPr>
          <p:cNvCxnSpPr>
            <a:cxnSpLocks/>
          </p:cNvCxnSpPr>
          <p:nvPr/>
        </p:nvCxnSpPr>
        <p:spPr>
          <a:xfrm>
            <a:off x="8494150" y="4521254"/>
            <a:ext cx="227451" cy="0"/>
          </a:xfrm>
          <a:prstGeom prst="straightConnector1">
            <a:avLst/>
          </a:prstGeom>
          <a:ln>
            <a:solidFill>
              <a:schemeClr val="tx2"/>
            </a:solidFill>
            <a:headEnd type="triangle"/>
            <a:tailEnd type="triangle"/>
          </a:ln>
          <a:effectLst/>
        </p:spPr>
        <p:style>
          <a:lnRef idx="2">
            <a:schemeClr val="accent1"/>
          </a:lnRef>
          <a:fillRef idx="0">
            <a:schemeClr val="accent1"/>
          </a:fillRef>
          <a:effectRef idx="1">
            <a:schemeClr val="accent1"/>
          </a:effectRef>
          <a:fontRef idx="minor">
            <a:schemeClr val="tx1"/>
          </a:fontRef>
        </p:style>
      </p:cxnSp>
      <p:sp>
        <p:nvSpPr>
          <p:cNvPr id="104" name="TextBox 103">
            <a:extLst>
              <a:ext uri="{FF2B5EF4-FFF2-40B4-BE49-F238E27FC236}">
                <a16:creationId xmlns:a16="http://schemas.microsoft.com/office/drawing/2014/main" id="{40052212-A273-481B-B5C6-F25197A5B8CF}"/>
              </a:ext>
            </a:extLst>
          </p:cNvPr>
          <p:cNvSpPr txBox="1"/>
          <p:nvPr/>
        </p:nvSpPr>
        <p:spPr>
          <a:xfrm>
            <a:off x="8350517" y="4290831"/>
            <a:ext cx="496572" cy="246221"/>
          </a:xfrm>
          <a:prstGeom prst="rect">
            <a:avLst/>
          </a:prstGeom>
          <a:noFill/>
        </p:spPr>
        <p:txBody>
          <a:bodyPr wrap="square" rtlCol="0">
            <a:spAutoFit/>
          </a:bodyPr>
          <a:lstStyle/>
          <a:p>
            <a:r>
              <a:rPr lang="en-US" sz="1000" dirty="0">
                <a:solidFill>
                  <a:schemeClr val="tx2"/>
                </a:solidFill>
                <a:latin typeface="Intel Clear" panose="020B0604020203020204" pitchFamily="34" charset="0"/>
                <a:cs typeface="Neo Sans Intel"/>
              </a:rPr>
              <a:t>PIFS</a:t>
            </a:r>
          </a:p>
        </p:txBody>
      </p:sp>
      <p:cxnSp>
        <p:nvCxnSpPr>
          <p:cNvPr id="105" name="Straight Connector 104">
            <a:extLst>
              <a:ext uri="{FF2B5EF4-FFF2-40B4-BE49-F238E27FC236}">
                <a16:creationId xmlns:a16="http://schemas.microsoft.com/office/drawing/2014/main" id="{2761455C-31FE-4053-93E5-34F4D4482370}"/>
              </a:ext>
            </a:extLst>
          </p:cNvPr>
          <p:cNvCxnSpPr>
            <a:cxnSpLocks/>
          </p:cNvCxnSpPr>
          <p:nvPr/>
        </p:nvCxnSpPr>
        <p:spPr>
          <a:xfrm flipV="1">
            <a:off x="2866277" y="4107402"/>
            <a:ext cx="0" cy="1956316"/>
          </a:xfrm>
          <a:prstGeom prst="line">
            <a:avLst/>
          </a:prstGeom>
          <a:ln w="12700">
            <a:solidFill>
              <a:schemeClr val="tx2"/>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06" name="Straight Connector 105">
            <a:extLst>
              <a:ext uri="{FF2B5EF4-FFF2-40B4-BE49-F238E27FC236}">
                <a16:creationId xmlns:a16="http://schemas.microsoft.com/office/drawing/2014/main" id="{7500997F-EC3B-4F54-92F6-85848E0AFC7E}"/>
              </a:ext>
            </a:extLst>
          </p:cNvPr>
          <p:cNvCxnSpPr>
            <a:cxnSpLocks/>
          </p:cNvCxnSpPr>
          <p:nvPr/>
        </p:nvCxnSpPr>
        <p:spPr>
          <a:xfrm flipV="1">
            <a:off x="5188855" y="4114819"/>
            <a:ext cx="0" cy="1956316"/>
          </a:xfrm>
          <a:prstGeom prst="line">
            <a:avLst/>
          </a:prstGeom>
          <a:ln w="12700">
            <a:solidFill>
              <a:schemeClr val="tx2"/>
            </a:solidFill>
            <a:prstDash val="sysDash"/>
          </a:ln>
          <a:effectLst/>
        </p:spPr>
        <p:style>
          <a:lnRef idx="2">
            <a:schemeClr val="accent1"/>
          </a:lnRef>
          <a:fillRef idx="0">
            <a:schemeClr val="accent1"/>
          </a:fillRef>
          <a:effectRef idx="1">
            <a:schemeClr val="accent1"/>
          </a:effectRef>
          <a:fontRef idx="minor">
            <a:schemeClr val="tx1"/>
          </a:fontRef>
        </p:style>
      </p:cxnSp>
      <p:sp>
        <p:nvSpPr>
          <p:cNvPr id="108" name="TextBox 107">
            <a:extLst>
              <a:ext uri="{FF2B5EF4-FFF2-40B4-BE49-F238E27FC236}">
                <a16:creationId xmlns:a16="http://schemas.microsoft.com/office/drawing/2014/main" id="{9662D4D1-CD66-4CAE-869C-B5E2DB27B183}"/>
              </a:ext>
            </a:extLst>
          </p:cNvPr>
          <p:cNvSpPr txBox="1"/>
          <p:nvPr/>
        </p:nvSpPr>
        <p:spPr>
          <a:xfrm>
            <a:off x="1309812" y="5697506"/>
            <a:ext cx="865652" cy="246221"/>
          </a:xfrm>
          <a:prstGeom prst="rect">
            <a:avLst/>
          </a:prstGeom>
          <a:noFill/>
        </p:spPr>
        <p:txBody>
          <a:bodyPr wrap="square" rtlCol="0">
            <a:spAutoFit/>
          </a:bodyPr>
          <a:lstStyle/>
          <a:p>
            <a:r>
              <a:rPr lang="en-US" sz="1000" dirty="0">
                <a:solidFill>
                  <a:schemeClr val="tx2"/>
                </a:solidFill>
                <a:latin typeface="Intel Clear" panose="020B0604020203020204" pitchFamily="34" charset="0"/>
                <a:cs typeface="Neo Sans Intel"/>
              </a:rPr>
              <a:t>1</a:t>
            </a:r>
            <a:r>
              <a:rPr lang="en-US" sz="1000" baseline="30000" dirty="0">
                <a:solidFill>
                  <a:schemeClr val="tx2"/>
                </a:solidFill>
                <a:latin typeface="Intel Clear" panose="020B0604020203020204" pitchFamily="34" charset="0"/>
                <a:cs typeface="Neo Sans Intel"/>
              </a:rPr>
              <a:t>st</a:t>
            </a:r>
            <a:r>
              <a:rPr lang="en-US" sz="1000" dirty="0">
                <a:solidFill>
                  <a:schemeClr val="tx2"/>
                </a:solidFill>
                <a:latin typeface="Intel Clear" panose="020B0604020203020204" pitchFamily="34" charset="0"/>
                <a:cs typeface="Neo Sans Intel"/>
              </a:rPr>
              <a:t> primary</a:t>
            </a:r>
          </a:p>
        </p:txBody>
      </p:sp>
      <p:sp>
        <p:nvSpPr>
          <p:cNvPr id="109" name="TextBox 108">
            <a:extLst>
              <a:ext uri="{FF2B5EF4-FFF2-40B4-BE49-F238E27FC236}">
                <a16:creationId xmlns:a16="http://schemas.microsoft.com/office/drawing/2014/main" id="{BDE97A08-2DAC-4707-AFE4-F5FA71CBFBC9}"/>
              </a:ext>
            </a:extLst>
          </p:cNvPr>
          <p:cNvSpPr txBox="1"/>
          <p:nvPr/>
        </p:nvSpPr>
        <p:spPr>
          <a:xfrm>
            <a:off x="354455" y="4765695"/>
            <a:ext cx="865652" cy="246221"/>
          </a:xfrm>
          <a:prstGeom prst="rect">
            <a:avLst/>
          </a:prstGeom>
          <a:noFill/>
        </p:spPr>
        <p:txBody>
          <a:bodyPr wrap="square" rtlCol="0">
            <a:spAutoFit/>
          </a:bodyPr>
          <a:lstStyle/>
          <a:p>
            <a:r>
              <a:rPr lang="en-US" sz="1000" dirty="0">
                <a:solidFill>
                  <a:schemeClr val="tx2"/>
                </a:solidFill>
                <a:latin typeface="Intel Clear" panose="020B0604020203020204" pitchFamily="34" charset="0"/>
                <a:cs typeface="Neo Sans Intel"/>
              </a:rPr>
              <a:t>2</a:t>
            </a:r>
            <a:r>
              <a:rPr lang="en-US" sz="1000" baseline="30000" dirty="0">
                <a:solidFill>
                  <a:schemeClr val="tx2"/>
                </a:solidFill>
                <a:latin typeface="Intel Clear" panose="020B0604020203020204" pitchFamily="34" charset="0"/>
                <a:cs typeface="Neo Sans Intel"/>
              </a:rPr>
              <a:t>nd</a:t>
            </a:r>
            <a:r>
              <a:rPr lang="en-US" sz="1000" dirty="0">
                <a:solidFill>
                  <a:schemeClr val="tx2"/>
                </a:solidFill>
                <a:latin typeface="Intel Clear" panose="020B0604020203020204" pitchFamily="34" charset="0"/>
                <a:cs typeface="Neo Sans Intel"/>
              </a:rPr>
              <a:t> primary</a:t>
            </a:r>
          </a:p>
        </p:txBody>
      </p:sp>
      <p:cxnSp>
        <p:nvCxnSpPr>
          <p:cNvPr id="113" name="Straight Connector 112">
            <a:extLst>
              <a:ext uri="{FF2B5EF4-FFF2-40B4-BE49-F238E27FC236}">
                <a16:creationId xmlns:a16="http://schemas.microsoft.com/office/drawing/2014/main" id="{764F8A6D-DC0E-4D38-993B-222E0231D9E0}"/>
              </a:ext>
            </a:extLst>
          </p:cNvPr>
          <p:cNvCxnSpPr>
            <a:cxnSpLocks/>
          </p:cNvCxnSpPr>
          <p:nvPr/>
        </p:nvCxnSpPr>
        <p:spPr>
          <a:xfrm>
            <a:off x="5174458" y="4877905"/>
            <a:ext cx="283774" cy="0"/>
          </a:xfrm>
          <a:prstGeom prst="line">
            <a:avLst/>
          </a:prstGeom>
          <a:ln w="12700">
            <a:solidFill>
              <a:schemeClr val="tx2"/>
            </a:solidFill>
            <a:tailEnd type="none" w="lg" len="med"/>
          </a:ln>
          <a:effectLst/>
        </p:spPr>
        <p:style>
          <a:lnRef idx="2">
            <a:schemeClr val="accent1"/>
          </a:lnRef>
          <a:fillRef idx="0">
            <a:schemeClr val="accent1"/>
          </a:fillRef>
          <a:effectRef idx="1">
            <a:schemeClr val="accent1"/>
          </a:effectRef>
          <a:fontRef idx="minor">
            <a:schemeClr val="tx1"/>
          </a:fontRef>
        </p:style>
      </p:cxnSp>
      <p:sp>
        <p:nvSpPr>
          <p:cNvPr id="123" name="TextBox 122">
            <a:extLst>
              <a:ext uri="{FF2B5EF4-FFF2-40B4-BE49-F238E27FC236}">
                <a16:creationId xmlns:a16="http://schemas.microsoft.com/office/drawing/2014/main" id="{DC716AC6-FFD9-4EE1-8282-AD6AB67C3E79}"/>
              </a:ext>
            </a:extLst>
          </p:cNvPr>
          <p:cNvSpPr txBox="1"/>
          <p:nvPr/>
        </p:nvSpPr>
        <p:spPr>
          <a:xfrm>
            <a:off x="5135173" y="4816431"/>
            <a:ext cx="414754" cy="246221"/>
          </a:xfrm>
          <a:prstGeom prst="rect">
            <a:avLst/>
          </a:prstGeom>
          <a:noFill/>
        </p:spPr>
        <p:txBody>
          <a:bodyPr wrap="square" rtlCol="0">
            <a:spAutoFit/>
          </a:bodyPr>
          <a:lstStyle/>
          <a:p>
            <a:r>
              <a:rPr lang="en-US" sz="1000" dirty="0">
                <a:solidFill>
                  <a:schemeClr val="tx2"/>
                </a:solidFill>
                <a:latin typeface="Intel Clear" panose="020B0604020203020204" pitchFamily="34" charset="0"/>
                <a:cs typeface="Neo Sans Intel"/>
              </a:rPr>
              <a:t>BO</a:t>
            </a:r>
          </a:p>
        </p:txBody>
      </p:sp>
      <p:sp>
        <p:nvSpPr>
          <p:cNvPr id="124" name="TextBox 123">
            <a:extLst>
              <a:ext uri="{FF2B5EF4-FFF2-40B4-BE49-F238E27FC236}">
                <a16:creationId xmlns:a16="http://schemas.microsoft.com/office/drawing/2014/main" id="{858EBE73-7142-6DA7-84C7-8D7CBC36BC32}"/>
              </a:ext>
            </a:extLst>
          </p:cNvPr>
          <p:cNvSpPr txBox="1"/>
          <p:nvPr/>
        </p:nvSpPr>
        <p:spPr>
          <a:xfrm>
            <a:off x="4642275" y="4162963"/>
            <a:ext cx="652519" cy="246221"/>
          </a:xfrm>
          <a:prstGeom prst="rect">
            <a:avLst/>
          </a:prstGeom>
          <a:noFill/>
        </p:spPr>
        <p:txBody>
          <a:bodyPr wrap="square" rtlCol="0">
            <a:spAutoFit/>
          </a:bodyPr>
          <a:lstStyle/>
          <a:p>
            <a:r>
              <a:rPr lang="en-US" sz="1000" dirty="0">
                <a:solidFill>
                  <a:schemeClr val="tx2"/>
                </a:solidFill>
                <a:latin typeface="Intel Clear" panose="020B0604020203020204" pitchFamily="34" charset="0"/>
                <a:cs typeface="Neo Sans Intel"/>
              </a:rPr>
              <a:t>(idle)</a:t>
            </a:r>
          </a:p>
        </p:txBody>
      </p:sp>
    </p:spTree>
    <p:extLst>
      <p:ext uri="{BB962C8B-B14F-4D97-AF65-F5344CB8AC3E}">
        <p14:creationId xmlns:p14="http://schemas.microsoft.com/office/powerpoint/2010/main" val="6444241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627326-FF29-4CA2-B0AA-F2EF972D6C99}"/>
              </a:ext>
            </a:extLst>
          </p:cNvPr>
          <p:cNvSpPr>
            <a:spLocks noGrp="1"/>
          </p:cNvSpPr>
          <p:nvPr>
            <p:ph type="title"/>
          </p:nvPr>
        </p:nvSpPr>
        <p:spPr/>
        <p:txBody>
          <a:bodyPr/>
          <a:lstStyle/>
          <a:p>
            <a:r>
              <a:rPr lang="en-US" dirty="0"/>
              <a:t>Recap: When AP and STA have different views on channel idle/busy [11-23/961]</a:t>
            </a:r>
          </a:p>
        </p:txBody>
      </p:sp>
      <p:sp>
        <p:nvSpPr>
          <p:cNvPr id="3" name="Content Placeholder 2">
            <a:extLst>
              <a:ext uri="{FF2B5EF4-FFF2-40B4-BE49-F238E27FC236}">
                <a16:creationId xmlns:a16="http://schemas.microsoft.com/office/drawing/2014/main" id="{A5EB4209-FD58-4011-9D35-6036493D1F48}"/>
              </a:ext>
            </a:extLst>
          </p:cNvPr>
          <p:cNvSpPr>
            <a:spLocks noGrp="1"/>
          </p:cNvSpPr>
          <p:nvPr>
            <p:ph idx="1"/>
          </p:nvPr>
        </p:nvSpPr>
        <p:spPr>
          <a:xfrm>
            <a:off x="914401" y="1905001"/>
            <a:ext cx="10361084" cy="4570414"/>
          </a:xfrm>
        </p:spPr>
        <p:txBody>
          <a:bodyPr/>
          <a:lstStyle/>
          <a:p>
            <a:pPr>
              <a:buFont typeface="Arial" panose="020B0604020202020204" pitchFamily="34" charset="0"/>
              <a:buChar char="•"/>
            </a:pPr>
            <a:r>
              <a:rPr lang="en-US" sz="1800" dirty="0"/>
              <a:t>From AP side P1 is busy (NAV set) but from STA side P1 is idle</a:t>
            </a:r>
          </a:p>
          <a:p>
            <a:pPr lvl="1">
              <a:buFont typeface="Arial" panose="020B0604020202020204" pitchFamily="34" charset="0"/>
              <a:buChar char="•"/>
            </a:pPr>
            <a:r>
              <a:rPr lang="en-US" sz="1600" dirty="0"/>
              <a:t>AP may send BSRP or RTS on P2 and available secondary channels</a:t>
            </a:r>
          </a:p>
          <a:p>
            <a:pPr lvl="2">
              <a:buFont typeface="Arial" panose="020B0604020202020204" pitchFamily="34" charset="0"/>
              <a:buChar char="•"/>
            </a:pPr>
            <a:r>
              <a:rPr lang="en-US" sz="1400" dirty="0"/>
              <a:t>STA is not monitoring P2 and does not respond to BSRP/RTS</a:t>
            </a:r>
          </a:p>
          <a:p>
            <a:pPr lvl="1">
              <a:buFont typeface="Arial" panose="020B0604020202020204" pitchFamily="34" charset="0"/>
              <a:buChar char="•"/>
            </a:pPr>
            <a:r>
              <a:rPr lang="en-US" sz="1600" dirty="0"/>
              <a:t>STA may send RTS on P1</a:t>
            </a:r>
          </a:p>
          <a:p>
            <a:pPr lvl="2">
              <a:buFont typeface="Arial" panose="020B0604020202020204" pitchFamily="34" charset="0"/>
              <a:buChar char="•"/>
            </a:pPr>
            <a:r>
              <a:rPr lang="en-US" sz="1400" dirty="0"/>
              <a:t>AP is monitoring P2 and does not respond to RTS on P1</a:t>
            </a:r>
          </a:p>
          <a:p>
            <a:pPr>
              <a:buFont typeface="Arial" panose="020B0604020202020204" pitchFamily="34" charset="0"/>
              <a:buChar char="•"/>
            </a:pPr>
            <a:r>
              <a:rPr lang="en-US" sz="1800" dirty="0"/>
              <a:t>From AP side P1 is idle but from STA side P1 is busy (NAV set)</a:t>
            </a:r>
          </a:p>
          <a:p>
            <a:pPr lvl="1">
              <a:buFont typeface="Arial" panose="020B0604020202020204" pitchFamily="34" charset="0"/>
              <a:buChar char="•"/>
            </a:pPr>
            <a:r>
              <a:rPr lang="en-US" sz="1600" dirty="0"/>
              <a:t>AP may send BSRP or RTS on P1 and available secondary channels (not including P2)</a:t>
            </a:r>
          </a:p>
          <a:p>
            <a:pPr lvl="2">
              <a:buFont typeface="Arial" panose="020B0604020202020204" pitchFamily="34" charset="0"/>
              <a:buChar char="•"/>
            </a:pPr>
            <a:r>
              <a:rPr lang="en-US" sz="1400" dirty="0"/>
              <a:t>STA is waiting on P2 and does not respond to BSRP/RTS on P1</a:t>
            </a:r>
          </a:p>
          <a:p>
            <a:pPr lvl="1">
              <a:buFont typeface="Arial" panose="020B0604020202020204" pitchFamily="34" charset="0"/>
              <a:buChar char="•"/>
            </a:pPr>
            <a:r>
              <a:rPr lang="en-US" sz="1600" dirty="0"/>
              <a:t>AP may send BSRP or RTS on P1 and available secondary channels (including P2)</a:t>
            </a:r>
          </a:p>
          <a:p>
            <a:pPr lvl="2">
              <a:buFont typeface="Arial" panose="020B0604020202020204" pitchFamily="34" charset="0"/>
              <a:buChar char="•"/>
            </a:pPr>
            <a:r>
              <a:rPr lang="en-US" sz="1400" dirty="0"/>
              <a:t>STA is waiting on P2 and may respond to BSRP/RTS on P2</a:t>
            </a:r>
          </a:p>
          <a:p>
            <a:pPr lvl="1">
              <a:buFont typeface="Arial" panose="020B0604020202020204" pitchFamily="34" charset="0"/>
              <a:buChar char="•"/>
            </a:pPr>
            <a:r>
              <a:rPr lang="en-US" sz="1600" dirty="0"/>
              <a:t>STA may send RTS on P2</a:t>
            </a:r>
          </a:p>
          <a:p>
            <a:pPr lvl="2">
              <a:buFont typeface="Arial" panose="020B0604020202020204" pitchFamily="34" charset="0"/>
              <a:buChar char="•"/>
            </a:pPr>
            <a:r>
              <a:rPr lang="en-US" sz="1400" dirty="0"/>
              <a:t>AP is monitoring P1 and does not respond to RTS on P2</a:t>
            </a:r>
          </a:p>
          <a:p>
            <a:pPr>
              <a:buFont typeface="Arial" panose="020B0604020202020204" pitchFamily="34" charset="0"/>
              <a:buChar char="•"/>
            </a:pPr>
            <a:r>
              <a:rPr lang="en-US" sz="1800" dirty="0"/>
              <a:t>For simplicity, frames on P2 while P1 is idle is ignored to avoid decoding OBSS frames on secondary channels (while decoding OBSS frames on secondary channels create blindness on the primary)</a:t>
            </a:r>
          </a:p>
          <a:p>
            <a:pPr lvl="1">
              <a:buFont typeface="Arial" panose="020B0604020202020204" pitchFamily="34" charset="0"/>
              <a:buChar char="•"/>
            </a:pPr>
            <a:r>
              <a:rPr lang="en-US" sz="1600" dirty="0"/>
              <a:t>Decode frames on P2 only when P1 is busy</a:t>
            </a:r>
          </a:p>
        </p:txBody>
      </p:sp>
      <p:sp>
        <p:nvSpPr>
          <p:cNvPr id="4" name="Slide Number Placeholder 3">
            <a:extLst>
              <a:ext uri="{FF2B5EF4-FFF2-40B4-BE49-F238E27FC236}">
                <a16:creationId xmlns:a16="http://schemas.microsoft.com/office/drawing/2014/main" id="{8B0FE5BD-1DE2-466A-949F-B7CFC5C807FF}"/>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7D5B7F2D-4BBB-41A5-BEC0-247EBA745AF9}"/>
              </a:ext>
            </a:extLst>
          </p:cNvPr>
          <p:cNvSpPr>
            <a:spLocks noGrp="1"/>
          </p:cNvSpPr>
          <p:nvPr>
            <p:ph type="ftr" idx="14"/>
          </p:nvPr>
        </p:nvSpPr>
        <p:spPr/>
        <p:txBody>
          <a:bodyPr/>
          <a:lstStyle/>
          <a:p>
            <a:r>
              <a:rPr lang="en-US"/>
              <a:t>Minyoung Park, et.al., Intel Corporation</a:t>
            </a:r>
            <a:endParaRPr lang="en-GB" dirty="0"/>
          </a:p>
        </p:txBody>
      </p:sp>
      <p:sp>
        <p:nvSpPr>
          <p:cNvPr id="6" name="Date Placeholder 5">
            <a:extLst>
              <a:ext uri="{FF2B5EF4-FFF2-40B4-BE49-F238E27FC236}">
                <a16:creationId xmlns:a16="http://schemas.microsoft.com/office/drawing/2014/main" id="{F52ED04E-820A-4412-B88A-1FADB4759D58}"/>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9688577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E0ECF-82B1-7E71-5738-7F848663BA8E}"/>
              </a:ext>
            </a:extLst>
          </p:cNvPr>
          <p:cNvSpPr>
            <a:spLocks noGrp="1"/>
          </p:cNvSpPr>
          <p:nvPr>
            <p:ph type="title"/>
          </p:nvPr>
        </p:nvSpPr>
        <p:spPr>
          <a:xfrm>
            <a:off x="914401" y="685801"/>
            <a:ext cx="10361084" cy="685799"/>
          </a:xfrm>
        </p:spPr>
        <p:txBody>
          <a:bodyPr/>
          <a:lstStyle/>
          <a:p>
            <a:r>
              <a:rPr lang="en-US" dirty="0"/>
              <a:t>NPCA discussions so far in UHR SG/</a:t>
            </a:r>
            <a:r>
              <a:rPr lang="en-US" dirty="0" err="1"/>
              <a:t>TGbn</a:t>
            </a:r>
            <a:endParaRPr lang="en-US" dirty="0"/>
          </a:p>
        </p:txBody>
      </p:sp>
      <p:sp>
        <p:nvSpPr>
          <p:cNvPr id="3" name="Content Placeholder 2">
            <a:extLst>
              <a:ext uri="{FF2B5EF4-FFF2-40B4-BE49-F238E27FC236}">
                <a16:creationId xmlns:a16="http://schemas.microsoft.com/office/drawing/2014/main" id="{C4D9CAEF-2124-828A-4C5B-351987F81197}"/>
              </a:ext>
            </a:extLst>
          </p:cNvPr>
          <p:cNvSpPr>
            <a:spLocks noGrp="1"/>
          </p:cNvSpPr>
          <p:nvPr>
            <p:ph idx="1"/>
          </p:nvPr>
        </p:nvSpPr>
        <p:spPr>
          <a:xfrm>
            <a:off x="914400" y="1371600"/>
            <a:ext cx="10591799" cy="5103813"/>
          </a:xfrm>
        </p:spPr>
        <p:txBody>
          <a:bodyPr/>
          <a:lstStyle/>
          <a:p>
            <a:pPr>
              <a:buFont typeface="Arial" panose="020B0604020202020204" pitchFamily="34" charset="0"/>
              <a:buChar char="•"/>
            </a:pPr>
            <a:r>
              <a:rPr lang="en-US" sz="2000" dirty="0">
                <a:solidFill>
                  <a:schemeClr val="tx1"/>
                </a:solidFill>
              </a:rPr>
              <a:t>The non-primary (secondary) channel access (NPCA) was proposed in the following contributions with the problem statement, design principles, high-level concepts, different options, and simulation results</a:t>
            </a:r>
          </a:p>
          <a:p>
            <a:pPr lvl="1">
              <a:spcBef>
                <a:spcPts val="0"/>
              </a:spcBef>
              <a:buFont typeface="Arial" panose="020B0604020202020204" pitchFamily="34" charset="0"/>
              <a:buChar char="•"/>
            </a:pPr>
            <a:r>
              <a:rPr lang="en-US" sz="1200" dirty="0">
                <a:solidFill>
                  <a:schemeClr val="tx1"/>
                </a:solidFill>
              </a:rPr>
              <a:t>11-23/34, “Non-primary channel utilization,” Sindhu Verma</a:t>
            </a:r>
          </a:p>
          <a:p>
            <a:pPr lvl="1">
              <a:spcBef>
                <a:spcPts val="0"/>
              </a:spcBef>
              <a:buFont typeface="Arial" panose="020B0604020202020204" pitchFamily="34" charset="0"/>
              <a:buChar char="•"/>
            </a:pPr>
            <a:r>
              <a:rPr lang="en-US" sz="1200" dirty="0">
                <a:solidFill>
                  <a:schemeClr val="tx1"/>
                </a:solidFill>
              </a:rPr>
              <a:t>11-23/631, “Secondary channel usage and secondary 20MHz channel backoff,” Liwen Chu</a:t>
            </a:r>
          </a:p>
          <a:p>
            <a:pPr lvl="1">
              <a:spcBef>
                <a:spcPts val="0"/>
              </a:spcBef>
              <a:buFont typeface="Arial" panose="020B0604020202020204" pitchFamily="34" charset="0"/>
              <a:buChar char="•"/>
            </a:pPr>
            <a:r>
              <a:rPr lang="en-US" sz="1200" dirty="0">
                <a:solidFill>
                  <a:schemeClr val="tx1"/>
                </a:solidFill>
              </a:rPr>
              <a:t>11-23/797, “Non-primary channel access,” Yongho Seok</a:t>
            </a:r>
          </a:p>
          <a:p>
            <a:pPr lvl="1">
              <a:spcBef>
                <a:spcPts val="0"/>
              </a:spcBef>
              <a:buFont typeface="Arial" panose="020B0604020202020204" pitchFamily="34" charset="0"/>
              <a:buChar char="•"/>
            </a:pPr>
            <a:r>
              <a:rPr lang="en-US" sz="1200" dirty="0">
                <a:solidFill>
                  <a:schemeClr val="tx1"/>
                </a:solidFill>
              </a:rPr>
              <a:t>11-23/961, “UHR secondary channel access,” Minyoung Park</a:t>
            </a:r>
          </a:p>
          <a:p>
            <a:pPr lvl="1">
              <a:spcBef>
                <a:spcPts val="0"/>
              </a:spcBef>
              <a:buFont typeface="Arial" panose="020B0604020202020204" pitchFamily="34" charset="0"/>
              <a:buChar char="•"/>
            </a:pPr>
            <a:r>
              <a:rPr lang="en-US" sz="1200" dirty="0">
                <a:solidFill>
                  <a:schemeClr val="tx1"/>
                </a:solidFill>
              </a:rPr>
              <a:t>11-23/962, “UHR secondary channel access evaluation,” Dibakar Das</a:t>
            </a:r>
          </a:p>
          <a:p>
            <a:pPr lvl="1">
              <a:spcBef>
                <a:spcPts val="0"/>
              </a:spcBef>
              <a:buFont typeface="Arial" panose="020B0604020202020204" pitchFamily="34" charset="0"/>
              <a:buChar char="•"/>
            </a:pPr>
            <a:r>
              <a:rPr lang="en-US" sz="1200" dirty="0">
                <a:solidFill>
                  <a:schemeClr val="tx1"/>
                </a:solidFill>
              </a:rPr>
              <a:t>11-23/1112, “Thoughts on secondary channel access,” </a:t>
            </a:r>
            <a:r>
              <a:rPr lang="en-US" sz="1200" dirty="0" err="1">
                <a:solidFill>
                  <a:schemeClr val="tx1"/>
                </a:solidFill>
              </a:rPr>
              <a:t>Insun</a:t>
            </a:r>
            <a:r>
              <a:rPr lang="en-US" sz="1200" dirty="0">
                <a:solidFill>
                  <a:schemeClr val="tx1"/>
                </a:solidFill>
              </a:rPr>
              <a:t> Jang</a:t>
            </a:r>
          </a:p>
          <a:p>
            <a:pPr lvl="1">
              <a:spcBef>
                <a:spcPts val="0"/>
              </a:spcBef>
              <a:buFont typeface="Arial" panose="020B0604020202020204" pitchFamily="34" charset="0"/>
              <a:buChar char="•"/>
            </a:pPr>
            <a:r>
              <a:rPr lang="en-US" sz="1200" dirty="0">
                <a:solidFill>
                  <a:schemeClr val="tx1"/>
                </a:solidFill>
              </a:rPr>
              <a:t>11-23/1365, “Discussions on non-primary channel access,” </a:t>
            </a:r>
            <a:r>
              <a:rPr lang="en-US" sz="1200" dirty="0" err="1">
                <a:solidFill>
                  <a:schemeClr val="tx1"/>
                </a:solidFill>
              </a:rPr>
              <a:t>Sanghyun</a:t>
            </a:r>
            <a:r>
              <a:rPr lang="en-US" sz="1200" dirty="0">
                <a:solidFill>
                  <a:schemeClr val="tx1"/>
                </a:solidFill>
              </a:rPr>
              <a:t> Kim </a:t>
            </a:r>
          </a:p>
          <a:p>
            <a:pPr lvl="1">
              <a:spcBef>
                <a:spcPts val="0"/>
              </a:spcBef>
              <a:buFont typeface="Arial" panose="020B0604020202020204" pitchFamily="34" charset="0"/>
              <a:buChar char="•"/>
            </a:pPr>
            <a:r>
              <a:rPr lang="en-US" sz="1200" dirty="0">
                <a:solidFill>
                  <a:schemeClr val="tx1"/>
                </a:solidFill>
              </a:rPr>
              <a:t>11-23/1414, “Secondary channel usage follow up,” Liwen Chu</a:t>
            </a:r>
          </a:p>
          <a:p>
            <a:pPr lvl="1">
              <a:spcBef>
                <a:spcPts val="0"/>
              </a:spcBef>
              <a:buFont typeface="Arial" panose="020B0604020202020204" pitchFamily="34" charset="0"/>
              <a:buChar char="•"/>
            </a:pPr>
            <a:r>
              <a:rPr lang="en-US" sz="1200" dirty="0">
                <a:solidFill>
                  <a:schemeClr val="tx1"/>
                </a:solidFill>
              </a:rPr>
              <a:t>11-23/1444, “Non-primary channel access evaluation – follow-up,” Dibakar Das</a:t>
            </a:r>
          </a:p>
          <a:p>
            <a:pPr lvl="1">
              <a:spcBef>
                <a:spcPts val="0"/>
              </a:spcBef>
              <a:buFont typeface="Arial" panose="020B0604020202020204" pitchFamily="34" charset="0"/>
              <a:buChar char="•"/>
            </a:pPr>
            <a:r>
              <a:rPr lang="en-US" sz="1200" dirty="0">
                <a:solidFill>
                  <a:schemeClr val="tx1"/>
                </a:solidFill>
              </a:rPr>
              <a:t>11-23/1288, “Non-primary channel utilization – follow-up,” Sindhu Verma</a:t>
            </a:r>
          </a:p>
          <a:p>
            <a:pPr lvl="1">
              <a:spcBef>
                <a:spcPts val="0"/>
              </a:spcBef>
              <a:buFont typeface="Arial" panose="020B0604020202020204" pitchFamily="34" charset="0"/>
              <a:buChar char="•"/>
            </a:pPr>
            <a:r>
              <a:rPr lang="en-US" sz="1200" dirty="0">
                <a:solidFill>
                  <a:schemeClr val="tx1"/>
                </a:solidFill>
              </a:rPr>
              <a:t>11-23/1911, “Secondary channel access and frame transmission,” </a:t>
            </a:r>
            <a:r>
              <a:rPr lang="en-US" sz="1200" dirty="0" err="1">
                <a:solidFill>
                  <a:schemeClr val="tx1"/>
                </a:solidFill>
              </a:rPr>
              <a:t>Dongju</a:t>
            </a:r>
            <a:r>
              <a:rPr lang="en-US" sz="1200" dirty="0">
                <a:solidFill>
                  <a:schemeClr val="tx1"/>
                </a:solidFill>
              </a:rPr>
              <a:t> Cha</a:t>
            </a:r>
          </a:p>
          <a:p>
            <a:pPr lvl="1">
              <a:spcBef>
                <a:spcPts val="0"/>
              </a:spcBef>
              <a:buFont typeface="Arial" panose="020B0604020202020204" pitchFamily="34" charset="0"/>
              <a:buChar char="•"/>
            </a:pPr>
            <a:r>
              <a:rPr lang="en-US" sz="1200" dirty="0">
                <a:solidFill>
                  <a:schemeClr val="tx1"/>
                </a:solidFill>
              </a:rPr>
              <a:t>11-23/1913, “Secondary channel access operation,” </a:t>
            </a:r>
            <a:r>
              <a:rPr lang="en-US" sz="1200" dirty="0" err="1">
                <a:solidFill>
                  <a:schemeClr val="tx1"/>
                </a:solidFill>
              </a:rPr>
              <a:t>Dongju</a:t>
            </a:r>
            <a:r>
              <a:rPr lang="en-US" sz="1200" dirty="0">
                <a:solidFill>
                  <a:schemeClr val="tx1"/>
                </a:solidFill>
              </a:rPr>
              <a:t> Cha</a:t>
            </a:r>
          </a:p>
          <a:p>
            <a:pPr lvl="1">
              <a:spcBef>
                <a:spcPts val="0"/>
              </a:spcBef>
              <a:buFont typeface="Arial" panose="020B0604020202020204" pitchFamily="34" charset="0"/>
              <a:buChar char="•"/>
            </a:pPr>
            <a:r>
              <a:rPr lang="en-US" sz="1200" dirty="0">
                <a:solidFill>
                  <a:schemeClr val="tx1"/>
                </a:solidFill>
              </a:rPr>
              <a:t>*11-23/1935, “Secondary channel usage follow up,” Liwen Chu</a:t>
            </a:r>
          </a:p>
          <a:p>
            <a:pPr lvl="1">
              <a:spcBef>
                <a:spcPts val="0"/>
              </a:spcBef>
              <a:buFont typeface="Arial" panose="020B0604020202020204" pitchFamily="34" charset="0"/>
              <a:buChar char="•"/>
            </a:pPr>
            <a:r>
              <a:rPr lang="en-US" sz="1200" dirty="0">
                <a:solidFill>
                  <a:schemeClr val="tx1"/>
                </a:solidFill>
              </a:rPr>
              <a:t>11-23/1951, “Concurrent CCA for non-primary channel access,” Leonardo </a:t>
            </a:r>
            <a:r>
              <a:rPr lang="en-US" sz="1200" dirty="0" err="1">
                <a:solidFill>
                  <a:schemeClr val="tx1"/>
                </a:solidFill>
              </a:rPr>
              <a:t>Lanante</a:t>
            </a:r>
            <a:endParaRPr lang="en-US" sz="1200" dirty="0">
              <a:solidFill>
                <a:schemeClr val="tx1"/>
              </a:solidFill>
            </a:endParaRPr>
          </a:p>
          <a:p>
            <a:pPr lvl="1">
              <a:spcBef>
                <a:spcPts val="0"/>
              </a:spcBef>
              <a:buFont typeface="Arial" panose="020B0604020202020204" pitchFamily="34" charset="0"/>
              <a:buChar char="•"/>
            </a:pPr>
            <a:r>
              <a:rPr lang="en-US" sz="1200" dirty="0">
                <a:solidFill>
                  <a:schemeClr val="tx1"/>
                </a:solidFill>
              </a:rPr>
              <a:t>*11-23/2023, “Further discussion on non-primary channel access,” Sindhu Verma</a:t>
            </a:r>
          </a:p>
          <a:p>
            <a:pPr lvl="1">
              <a:spcBef>
                <a:spcPts val="0"/>
              </a:spcBef>
              <a:buFont typeface="Arial" panose="020B0604020202020204" pitchFamily="34" charset="0"/>
              <a:buChar char="•"/>
            </a:pPr>
            <a:r>
              <a:rPr lang="en-US" sz="1200" dirty="0">
                <a:solidFill>
                  <a:schemeClr val="tx1"/>
                </a:solidFill>
              </a:rPr>
              <a:t>*11-23/2039, “Secondary channel usage follow up,” Liwen Chu</a:t>
            </a:r>
          </a:p>
          <a:p>
            <a:pPr>
              <a:spcBef>
                <a:spcPts val="0"/>
              </a:spcBef>
              <a:buFont typeface="Arial" panose="020B0604020202020204" pitchFamily="34" charset="0"/>
              <a:buChar char="•"/>
            </a:pPr>
            <a:endParaRPr lang="en-US" sz="2000" dirty="0">
              <a:solidFill>
                <a:schemeClr val="tx1"/>
              </a:solidFill>
            </a:endParaRPr>
          </a:p>
          <a:p>
            <a:pPr>
              <a:spcBef>
                <a:spcPts val="0"/>
              </a:spcBef>
              <a:buFont typeface="Arial" panose="020B0604020202020204" pitchFamily="34" charset="0"/>
              <a:buChar char="•"/>
            </a:pPr>
            <a:r>
              <a:rPr lang="en-US" sz="2000" dirty="0">
                <a:solidFill>
                  <a:schemeClr val="tx1"/>
                </a:solidFill>
              </a:rPr>
              <a:t>Although there are differences in the details of the proposals, there is a good alignment on a high-level concept to enable non-primary (secondary) channel access while the primary channel is busy</a:t>
            </a:r>
          </a:p>
        </p:txBody>
      </p:sp>
      <p:sp>
        <p:nvSpPr>
          <p:cNvPr id="4" name="Slide Number Placeholder 3">
            <a:extLst>
              <a:ext uri="{FF2B5EF4-FFF2-40B4-BE49-F238E27FC236}">
                <a16:creationId xmlns:a16="http://schemas.microsoft.com/office/drawing/2014/main" id="{06EB39DA-6F12-3BF9-3F7D-8B3F8DB4F8BF}"/>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CA35B4B5-F3DE-569F-6AE1-E6CB5D2EE3ED}"/>
              </a:ext>
            </a:extLst>
          </p:cNvPr>
          <p:cNvSpPr>
            <a:spLocks noGrp="1"/>
          </p:cNvSpPr>
          <p:nvPr>
            <p:ph type="ftr" idx="14"/>
          </p:nvPr>
        </p:nvSpPr>
        <p:spPr/>
        <p:txBody>
          <a:bodyPr/>
          <a:lstStyle/>
          <a:p>
            <a:r>
              <a:rPr lang="en-US"/>
              <a:t>Minyoung Park, et.al., Intel Corporation</a:t>
            </a:r>
            <a:endParaRPr lang="en-GB" dirty="0"/>
          </a:p>
        </p:txBody>
      </p:sp>
      <p:sp>
        <p:nvSpPr>
          <p:cNvPr id="6" name="Date Placeholder 5">
            <a:extLst>
              <a:ext uri="{FF2B5EF4-FFF2-40B4-BE49-F238E27FC236}">
                <a16:creationId xmlns:a16="http://schemas.microsoft.com/office/drawing/2014/main" id="{6C683094-C746-8133-52ED-5DCBC2DB7175}"/>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5916368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D8CC70-4CC9-4642-9BB6-317667891F2F}"/>
              </a:ext>
            </a:extLst>
          </p:cNvPr>
          <p:cNvSpPr>
            <a:spLocks noGrp="1"/>
          </p:cNvSpPr>
          <p:nvPr>
            <p:ph type="title"/>
          </p:nvPr>
        </p:nvSpPr>
        <p:spPr/>
        <p:txBody>
          <a:bodyPr/>
          <a:lstStyle/>
          <a:p>
            <a:r>
              <a:rPr lang="en-US" dirty="0"/>
              <a:t>Recap: Problem [11-23/961]</a:t>
            </a:r>
          </a:p>
        </p:txBody>
      </p:sp>
      <p:sp>
        <p:nvSpPr>
          <p:cNvPr id="3" name="Content Placeholder 2">
            <a:extLst>
              <a:ext uri="{FF2B5EF4-FFF2-40B4-BE49-F238E27FC236}">
                <a16:creationId xmlns:a16="http://schemas.microsoft.com/office/drawing/2014/main" id="{63452198-F43E-4927-B848-02208F85CD01}"/>
              </a:ext>
            </a:extLst>
          </p:cNvPr>
          <p:cNvSpPr>
            <a:spLocks noGrp="1"/>
          </p:cNvSpPr>
          <p:nvPr>
            <p:ph idx="1"/>
          </p:nvPr>
        </p:nvSpPr>
        <p:spPr/>
        <p:txBody>
          <a:bodyPr/>
          <a:lstStyle/>
          <a:p>
            <a:pPr>
              <a:buFont typeface="Arial" panose="020B0604020202020204" pitchFamily="34" charset="0"/>
              <a:buChar char="•"/>
            </a:pPr>
            <a:r>
              <a:rPr lang="en-US" sz="2000" dirty="0"/>
              <a:t>For any 802.11 transmission (20/40/80/160/320MHz), </a:t>
            </a:r>
          </a:p>
          <a:p>
            <a:pPr lvl="1">
              <a:buFont typeface="Arial" panose="020B0604020202020204" pitchFamily="34" charset="0"/>
              <a:buChar char="•"/>
            </a:pPr>
            <a:r>
              <a:rPr lang="en-US" sz="1800" dirty="0"/>
              <a:t>The primary 20 MHz channel must be idle to access a wideband channel (&gt;20 MHz)</a:t>
            </a:r>
          </a:p>
          <a:p>
            <a:pPr lvl="1">
              <a:buFont typeface="Arial" panose="020B0604020202020204" pitchFamily="34" charset="0"/>
              <a:buChar char="•"/>
            </a:pPr>
            <a:r>
              <a:rPr lang="en-US" sz="1800" dirty="0"/>
              <a:t>A STA cannot transmit on any idle secondary channels if the primary channel is busy</a:t>
            </a:r>
          </a:p>
          <a:p>
            <a:pPr>
              <a:buFont typeface="Arial" panose="020B0604020202020204" pitchFamily="34" charset="0"/>
              <a:buChar char="•"/>
            </a:pPr>
            <a:r>
              <a:rPr lang="en-US" sz="2000" dirty="0"/>
              <a:t>This is not the best way to utilize &lt; 7 GHz bands, especially for 160/320 MHz</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785655EF-B0CE-41FA-B2F9-C2BA907E8DD4}"/>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9688B826-D4AE-4FAC-874C-FC0FDD592809}"/>
              </a:ext>
            </a:extLst>
          </p:cNvPr>
          <p:cNvSpPr>
            <a:spLocks noGrp="1"/>
          </p:cNvSpPr>
          <p:nvPr>
            <p:ph type="ftr" idx="14"/>
          </p:nvPr>
        </p:nvSpPr>
        <p:spPr/>
        <p:txBody>
          <a:bodyPr/>
          <a:lstStyle/>
          <a:p>
            <a:r>
              <a:rPr lang="en-US"/>
              <a:t>Minyoung Park, et.al., Intel Corporation</a:t>
            </a:r>
            <a:endParaRPr lang="en-GB" dirty="0"/>
          </a:p>
        </p:txBody>
      </p:sp>
      <p:sp>
        <p:nvSpPr>
          <p:cNvPr id="6" name="Date Placeholder 5">
            <a:extLst>
              <a:ext uri="{FF2B5EF4-FFF2-40B4-BE49-F238E27FC236}">
                <a16:creationId xmlns:a16="http://schemas.microsoft.com/office/drawing/2014/main" id="{B2D54271-FAF6-4FB7-BAA3-9325DCE9962F}"/>
              </a:ext>
            </a:extLst>
          </p:cNvPr>
          <p:cNvSpPr>
            <a:spLocks noGrp="1"/>
          </p:cNvSpPr>
          <p:nvPr>
            <p:ph type="dt" idx="15"/>
          </p:nvPr>
        </p:nvSpPr>
        <p:spPr/>
        <p:txBody>
          <a:bodyPr/>
          <a:lstStyle/>
          <a:p>
            <a:r>
              <a:rPr lang="en-US"/>
              <a:t>January 2024</a:t>
            </a:r>
            <a:endParaRPr lang="en-GB" dirty="0"/>
          </a:p>
        </p:txBody>
      </p:sp>
      <p:sp>
        <p:nvSpPr>
          <p:cNvPr id="7" name="Trapezoid 6">
            <a:extLst>
              <a:ext uri="{FF2B5EF4-FFF2-40B4-BE49-F238E27FC236}">
                <a16:creationId xmlns:a16="http://schemas.microsoft.com/office/drawing/2014/main" id="{966CD37B-5AC7-40CF-A918-4B7A15E2EFB0}"/>
              </a:ext>
            </a:extLst>
          </p:cNvPr>
          <p:cNvSpPr/>
          <p:nvPr/>
        </p:nvSpPr>
        <p:spPr>
          <a:xfrm rot="16200000">
            <a:off x="3156032" y="4086244"/>
            <a:ext cx="431409" cy="223926"/>
          </a:xfrm>
          <a:prstGeom prst="trapezoid">
            <a:avLst/>
          </a:prstGeom>
          <a:solidFill>
            <a:schemeClr val="bg1">
              <a:lumMod val="65000"/>
            </a:schemeClr>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600" dirty="0">
                <a:solidFill>
                  <a:schemeClr val="bg1"/>
                </a:solidFill>
                <a:latin typeface="Intel Clear" panose="020B0604020203020204" pitchFamily="34" charset="0"/>
              </a:rPr>
              <a:t>Busy</a:t>
            </a:r>
          </a:p>
        </p:txBody>
      </p:sp>
      <p:cxnSp>
        <p:nvCxnSpPr>
          <p:cNvPr id="8" name="Straight Connector 7">
            <a:extLst>
              <a:ext uri="{FF2B5EF4-FFF2-40B4-BE49-F238E27FC236}">
                <a16:creationId xmlns:a16="http://schemas.microsoft.com/office/drawing/2014/main" id="{6DD1F9E8-9A3B-4F7C-B62F-E6E5B4BF9BFD}"/>
              </a:ext>
            </a:extLst>
          </p:cNvPr>
          <p:cNvCxnSpPr/>
          <p:nvPr/>
        </p:nvCxnSpPr>
        <p:spPr>
          <a:xfrm>
            <a:off x="3848548" y="5666309"/>
            <a:ext cx="5304053" cy="0"/>
          </a:xfrm>
          <a:prstGeom prst="line">
            <a:avLst/>
          </a:prstGeom>
          <a:ln w="12700">
            <a:solidFill>
              <a:schemeClr val="tx2"/>
            </a:solidFill>
            <a:tailEnd type="none" w="lg" len="med"/>
          </a:ln>
          <a:effectLst/>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D8A98D4F-DA2B-4FC5-AD4E-799879448495}"/>
              </a:ext>
            </a:extLst>
          </p:cNvPr>
          <p:cNvCxnSpPr/>
          <p:nvPr/>
        </p:nvCxnSpPr>
        <p:spPr>
          <a:xfrm>
            <a:off x="3774327" y="5926263"/>
            <a:ext cx="5501902" cy="0"/>
          </a:xfrm>
          <a:prstGeom prst="line">
            <a:avLst/>
          </a:prstGeom>
          <a:ln>
            <a:solidFill>
              <a:schemeClr val="tx2"/>
            </a:solidFill>
            <a:tailEnd type="triangle" w="lg" len="med"/>
          </a:ln>
          <a:effectLst/>
        </p:spPr>
        <p:style>
          <a:lnRef idx="2">
            <a:schemeClr val="accent1"/>
          </a:lnRef>
          <a:fillRef idx="0">
            <a:schemeClr val="accent1"/>
          </a:fillRef>
          <a:effectRef idx="1">
            <a:schemeClr val="accent1"/>
          </a:effectRef>
          <a:fontRef idx="minor">
            <a:schemeClr val="tx1"/>
          </a:fontRef>
        </p:style>
      </p:cxnSp>
      <p:sp>
        <p:nvSpPr>
          <p:cNvPr id="10" name="TextBox 9">
            <a:extLst>
              <a:ext uri="{FF2B5EF4-FFF2-40B4-BE49-F238E27FC236}">
                <a16:creationId xmlns:a16="http://schemas.microsoft.com/office/drawing/2014/main" id="{2599C2B0-FFE9-4B54-B524-0357A4473EDC}"/>
              </a:ext>
            </a:extLst>
          </p:cNvPr>
          <p:cNvSpPr txBox="1"/>
          <p:nvPr/>
        </p:nvSpPr>
        <p:spPr>
          <a:xfrm>
            <a:off x="1828800" y="5454106"/>
            <a:ext cx="1295401" cy="246221"/>
          </a:xfrm>
          <a:prstGeom prst="rect">
            <a:avLst/>
          </a:prstGeom>
          <a:noFill/>
        </p:spPr>
        <p:txBody>
          <a:bodyPr wrap="square" rtlCol="0">
            <a:spAutoFit/>
          </a:bodyPr>
          <a:lstStyle/>
          <a:p>
            <a:pPr algn="r"/>
            <a:r>
              <a:rPr lang="en-US" sz="1000" b="1" dirty="0">
                <a:solidFill>
                  <a:schemeClr val="tx2"/>
                </a:solidFill>
                <a:latin typeface="Intel Clear" panose="020B0604020203020204" pitchFamily="34" charset="0"/>
                <a:cs typeface="Neo Sans Intel"/>
              </a:rPr>
              <a:t>Primary 20MHz</a:t>
            </a:r>
          </a:p>
        </p:txBody>
      </p:sp>
      <p:sp>
        <p:nvSpPr>
          <p:cNvPr id="11" name="TextBox 10">
            <a:extLst>
              <a:ext uri="{FF2B5EF4-FFF2-40B4-BE49-F238E27FC236}">
                <a16:creationId xmlns:a16="http://schemas.microsoft.com/office/drawing/2014/main" id="{47E067BD-237B-4870-A195-77E60B376A79}"/>
              </a:ext>
            </a:extLst>
          </p:cNvPr>
          <p:cNvSpPr txBox="1"/>
          <p:nvPr/>
        </p:nvSpPr>
        <p:spPr>
          <a:xfrm>
            <a:off x="1811974" y="4993237"/>
            <a:ext cx="1281788" cy="246221"/>
          </a:xfrm>
          <a:prstGeom prst="rect">
            <a:avLst/>
          </a:prstGeom>
          <a:noFill/>
        </p:spPr>
        <p:txBody>
          <a:bodyPr wrap="square" rtlCol="0">
            <a:spAutoFit/>
          </a:bodyPr>
          <a:lstStyle/>
          <a:p>
            <a:pPr algn="r"/>
            <a:r>
              <a:rPr lang="en-US" sz="1000" dirty="0">
                <a:solidFill>
                  <a:schemeClr val="tx2"/>
                </a:solidFill>
                <a:latin typeface="Intel Clear" panose="020B0604020203020204" pitchFamily="34" charset="0"/>
                <a:cs typeface="Neo Sans Intel"/>
              </a:rPr>
              <a:t>Secondary 20MHz</a:t>
            </a:r>
          </a:p>
        </p:txBody>
      </p:sp>
      <p:sp>
        <p:nvSpPr>
          <p:cNvPr id="12" name="TextBox 11">
            <a:extLst>
              <a:ext uri="{FF2B5EF4-FFF2-40B4-BE49-F238E27FC236}">
                <a16:creationId xmlns:a16="http://schemas.microsoft.com/office/drawing/2014/main" id="{E8C64F6F-E4D3-45BD-8AAE-370C3065ADA8}"/>
              </a:ext>
            </a:extLst>
          </p:cNvPr>
          <p:cNvSpPr txBox="1"/>
          <p:nvPr/>
        </p:nvSpPr>
        <p:spPr>
          <a:xfrm>
            <a:off x="1811974" y="4306447"/>
            <a:ext cx="1281783" cy="246221"/>
          </a:xfrm>
          <a:prstGeom prst="rect">
            <a:avLst/>
          </a:prstGeom>
          <a:noFill/>
        </p:spPr>
        <p:txBody>
          <a:bodyPr wrap="square" rtlCol="0">
            <a:spAutoFit/>
          </a:bodyPr>
          <a:lstStyle/>
          <a:p>
            <a:pPr algn="r"/>
            <a:r>
              <a:rPr lang="en-US" sz="1000" dirty="0">
                <a:solidFill>
                  <a:schemeClr val="tx2"/>
                </a:solidFill>
                <a:latin typeface="Intel Clear" panose="020B0604020203020204" pitchFamily="34" charset="0"/>
                <a:cs typeface="Neo Sans Intel"/>
              </a:rPr>
              <a:t>Secondary 40MHz</a:t>
            </a:r>
          </a:p>
        </p:txBody>
      </p:sp>
      <p:sp>
        <p:nvSpPr>
          <p:cNvPr id="13" name="TextBox 12">
            <a:extLst>
              <a:ext uri="{FF2B5EF4-FFF2-40B4-BE49-F238E27FC236}">
                <a16:creationId xmlns:a16="http://schemas.microsoft.com/office/drawing/2014/main" id="{DFE03C34-532C-44A0-8C56-3200822852B0}"/>
              </a:ext>
            </a:extLst>
          </p:cNvPr>
          <p:cNvSpPr txBox="1"/>
          <p:nvPr/>
        </p:nvSpPr>
        <p:spPr>
          <a:xfrm>
            <a:off x="9190917" y="5783572"/>
            <a:ext cx="527464" cy="261610"/>
          </a:xfrm>
          <a:prstGeom prst="rect">
            <a:avLst/>
          </a:prstGeom>
          <a:noFill/>
        </p:spPr>
        <p:txBody>
          <a:bodyPr wrap="square" rtlCol="0">
            <a:spAutoFit/>
          </a:bodyPr>
          <a:lstStyle/>
          <a:p>
            <a:pPr algn="ctr"/>
            <a:r>
              <a:rPr lang="en-US" sz="1100" b="1" dirty="0">
                <a:solidFill>
                  <a:schemeClr val="tx2"/>
                </a:solidFill>
                <a:latin typeface="Neo Sans Intel"/>
                <a:cs typeface="Neo Sans Intel"/>
              </a:rPr>
              <a:t>time</a:t>
            </a:r>
          </a:p>
        </p:txBody>
      </p:sp>
      <p:sp>
        <p:nvSpPr>
          <p:cNvPr id="14" name="Rectangle 13">
            <a:extLst>
              <a:ext uri="{FF2B5EF4-FFF2-40B4-BE49-F238E27FC236}">
                <a16:creationId xmlns:a16="http://schemas.microsoft.com/office/drawing/2014/main" id="{CCBBBFCD-0200-4304-A176-FFF2D04D6113}"/>
              </a:ext>
            </a:extLst>
          </p:cNvPr>
          <p:cNvSpPr/>
          <p:nvPr/>
        </p:nvSpPr>
        <p:spPr>
          <a:xfrm>
            <a:off x="3856849" y="5454106"/>
            <a:ext cx="1921156" cy="316710"/>
          </a:xfrm>
          <a:prstGeom prst="rect">
            <a:avLst/>
          </a:prstGeom>
          <a:solidFill>
            <a:schemeClr val="bg2">
              <a:lumMod val="75000"/>
            </a:schemeClr>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a:latin typeface="Intel Clear" panose="020B0604020203020204" pitchFamily="34" charset="0"/>
              </a:rPr>
              <a:t>20MHz PPDU</a:t>
            </a:r>
          </a:p>
          <a:p>
            <a:pPr algn="ctr"/>
            <a:r>
              <a:rPr lang="en-US" sz="1000" dirty="0">
                <a:latin typeface="Intel Clear" panose="020B0604020203020204" pitchFamily="34" charset="0"/>
              </a:rPr>
              <a:t>(interference, OBSS)</a:t>
            </a:r>
          </a:p>
        </p:txBody>
      </p:sp>
      <p:cxnSp>
        <p:nvCxnSpPr>
          <p:cNvPr id="15" name="Straight Connector 14">
            <a:extLst>
              <a:ext uri="{FF2B5EF4-FFF2-40B4-BE49-F238E27FC236}">
                <a16:creationId xmlns:a16="http://schemas.microsoft.com/office/drawing/2014/main" id="{8AA67E0F-5677-4B5D-A279-9E530E9B5FAE}"/>
              </a:ext>
            </a:extLst>
          </p:cNvPr>
          <p:cNvCxnSpPr/>
          <p:nvPr/>
        </p:nvCxnSpPr>
        <p:spPr>
          <a:xfrm rot="16200000">
            <a:off x="2436107" y="4858925"/>
            <a:ext cx="2095192" cy="0"/>
          </a:xfrm>
          <a:prstGeom prst="line">
            <a:avLst/>
          </a:prstGeom>
          <a:ln>
            <a:solidFill>
              <a:schemeClr val="tx2"/>
            </a:solidFill>
            <a:tailEnd type="triangle" w="med" len="sm"/>
          </a:ln>
          <a:effectLst/>
        </p:spPr>
        <p:style>
          <a:lnRef idx="2">
            <a:schemeClr val="accent1"/>
          </a:lnRef>
          <a:fillRef idx="0">
            <a:schemeClr val="accent1"/>
          </a:fillRef>
          <a:effectRef idx="1">
            <a:schemeClr val="accent1"/>
          </a:effectRef>
          <a:fontRef idx="minor">
            <a:schemeClr val="tx1"/>
          </a:fontRef>
        </p:style>
      </p:cxnSp>
      <p:sp>
        <p:nvSpPr>
          <p:cNvPr id="16" name="Trapezoid 15">
            <a:extLst>
              <a:ext uri="{FF2B5EF4-FFF2-40B4-BE49-F238E27FC236}">
                <a16:creationId xmlns:a16="http://schemas.microsoft.com/office/drawing/2014/main" id="{0E6890C3-9CFF-4FD2-8F6C-CD6FDF131018}"/>
              </a:ext>
            </a:extLst>
          </p:cNvPr>
          <p:cNvSpPr/>
          <p:nvPr/>
        </p:nvSpPr>
        <p:spPr>
          <a:xfrm rot="16200000">
            <a:off x="3156034" y="5008397"/>
            <a:ext cx="431409" cy="223926"/>
          </a:xfrm>
          <a:prstGeom prst="trapezoid">
            <a:avLst/>
          </a:prstGeom>
          <a:no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17" name="Trapezoid 16">
            <a:extLst>
              <a:ext uri="{FF2B5EF4-FFF2-40B4-BE49-F238E27FC236}">
                <a16:creationId xmlns:a16="http://schemas.microsoft.com/office/drawing/2014/main" id="{BBC48552-EC19-4506-A2DB-7B38DB09700C}"/>
              </a:ext>
            </a:extLst>
          </p:cNvPr>
          <p:cNvSpPr/>
          <p:nvPr/>
        </p:nvSpPr>
        <p:spPr>
          <a:xfrm rot="16200000">
            <a:off x="3172862" y="5465255"/>
            <a:ext cx="431409" cy="223926"/>
          </a:xfrm>
          <a:prstGeom prst="trapezoid">
            <a:avLst/>
          </a:prstGeom>
          <a:no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18" name="Trapezoid 17">
            <a:extLst>
              <a:ext uri="{FF2B5EF4-FFF2-40B4-BE49-F238E27FC236}">
                <a16:creationId xmlns:a16="http://schemas.microsoft.com/office/drawing/2014/main" id="{75B1F2D9-A815-4042-B101-62A4F99EFE7B}"/>
              </a:ext>
            </a:extLst>
          </p:cNvPr>
          <p:cNvSpPr/>
          <p:nvPr/>
        </p:nvSpPr>
        <p:spPr>
          <a:xfrm rot="16200000">
            <a:off x="3156036" y="4543272"/>
            <a:ext cx="431409" cy="223926"/>
          </a:xfrm>
          <a:prstGeom prst="trapezoid">
            <a:avLst/>
          </a:prstGeom>
          <a:no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19" name="Trapezoid 18">
            <a:extLst>
              <a:ext uri="{FF2B5EF4-FFF2-40B4-BE49-F238E27FC236}">
                <a16:creationId xmlns:a16="http://schemas.microsoft.com/office/drawing/2014/main" id="{E87F7B86-C432-4A76-8B6E-1C79E89FA710}"/>
              </a:ext>
            </a:extLst>
          </p:cNvPr>
          <p:cNvSpPr/>
          <p:nvPr/>
        </p:nvSpPr>
        <p:spPr>
          <a:xfrm rot="16200000">
            <a:off x="3156033" y="4086072"/>
            <a:ext cx="431409" cy="223926"/>
          </a:xfrm>
          <a:prstGeom prst="trapezoid">
            <a:avLst/>
          </a:prstGeom>
          <a:no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cxnSp>
        <p:nvCxnSpPr>
          <p:cNvPr id="20" name="Straight Arrow Connector 19">
            <a:extLst>
              <a:ext uri="{FF2B5EF4-FFF2-40B4-BE49-F238E27FC236}">
                <a16:creationId xmlns:a16="http://schemas.microsoft.com/office/drawing/2014/main" id="{C6FEFD6D-1C42-4B2F-BF58-BBFD34CB1DA1}"/>
              </a:ext>
            </a:extLst>
          </p:cNvPr>
          <p:cNvCxnSpPr/>
          <p:nvPr/>
        </p:nvCxnSpPr>
        <p:spPr>
          <a:xfrm flipV="1">
            <a:off x="3183575" y="4904655"/>
            <a:ext cx="0" cy="437980"/>
          </a:xfrm>
          <a:prstGeom prst="straightConnector1">
            <a:avLst/>
          </a:prstGeom>
          <a:ln w="15875">
            <a:solidFill>
              <a:schemeClr val="tx2"/>
            </a:solidFill>
            <a:headEnd type="triangle" w="med" len="sm"/>
            <a:tailEnd type="triangle" w="med" len="sm"/>
          </a:ln>
          <a:effectLst/>
        </p:spPr>
        <p:style>
          <a:lnRef idx="2">
            <a:schemeClr val="accent1"/>
          </a:lnRef>
          <a:fillRef idx="0">
            <a:schemeClr val="accent1"/>
          </a:fillRef>
          <a:effectRef idx="1">
            <a:schemeClr val="accent1"/>
          </a:effectRef>
          <a:fontRef idx="minor">
            <a:schemeClr val="tx1"/>
          </a:fontRef>
        </p:style>
      </p:cxnSp>
      <p:cxnSp>
        <p:nvCxnSpPr>
          <p:cNvPr id="21" name="Straight Arrow Connector 20">
            <a:extLst>
              <a:ext uri="{FF2B5EF4-FFF2-40B4-BE49-F238E27FC236}">
                <a16:creationId xmlns:a16="http://schemas.microsoft.com/office/drawing/2014/main" id="{845DBABE-C468-43BC-A0C7-60FED04BC074}"/>
              </a:ext>
            </a:extLst>
          </p:cNvPr>
          <p:cNvCxnSpPr/>
          <p:nvPr/>
        </p:nvCxnSpPr>
        <p:spPr>
          <a:xfrm flipV="1">
            <a:off x="3200401" y="5361513"/>
            <a:ext cx="0" cy="437980"/>
          </a:xfrm>
          <a:prstGeom prst="straightConnector1">
            <a:avLst/>
          </a:prstGeom>
          <a:ln w="15875">
            <a:solidFill>
              <a:schemeClr val="tx2"/>
            </a:solidFill>
            <a:headEnd type="triangle" w="med" len="sm"/>
            <a:tailEnd type="triangle" w="med" len="sm"/>
          </a:ln>
          <a:effectLst/>
        </p:spPr>
        <p:style>
          <a:lnRef idx="2">
            <a:schemeClr val="accent1"/>
          </a:lnRef>
          <a:fillRef idx="0">
            <a:schemeClr val="accent1"/>
          </a:fillRef>
          <a:effectRef idx="1">
            <a:schemeClr val="accent1"/>
          </a:effectRef>
          <a:fontRef idx="minor">
            <a:schemeClr val="tx1"/>
          </a:fontRef>
        </p:style>
      </p:cxnSp>
      <p:cxnSp>
        <p:nvCxnSpPr>
          <p:cNvPr id="22" name="Straight Arrow Connector 21">
            <a:extLst>
              <a:ext uri="{FF2B5EF4-FFF2-40B4-BE49-F238E27FC236}">
                <a16:creationId xmlns:a16="http://schemas.microsoft.com/office/drawing/2014/main" id="{4BC214FB-FDBD-4FA6-B7B9-7BF39FBFBE25}"/>
              </a:ext>
            </a:extLst>
          </p:cNvPr>
          <p:cNvCxnSpPr/>
          <p:nvPr/>
        </p:nvCxnSpPr>
        <p:spPr>
          <a:xfrm flipV="1">
            <a:off x="3183575" y="3983151"/>
            <a:ext cx="0" cy="894359"/>
          </a:xfrm>
          <a:prstGeom prst="straightConnector1">
            <a:avLst/>
          </a:prstGeom>
          <a:ln w="15875">
            <a:solidFill>
              <a:schemeClr val="tx2"/>
            </a:solidFill>
            <a:headEnd type="triangle" w="med" len="sm"/>
            <a:tailEnd type="triangle" w="med" len="sm"/>
          </a:ln>
          <a:effectLst/>
        </p:spPr>
        <p:style>
          <a:lnRef idx="2">
            <a:schemeClr val="accent1"/>
          </a:lnRef>
          <a:fillRef idx="0">
            <a:schemeClr val="accent1"/>
          </a:fillRef>
          <a:effectRef idx="1">
            <a:schemeClr val="accent1"/>
          </a:effectRef>
          <a:fontRef idx="minor">
            <a:schemeClr val="tx1"/>
          </a:fontRef>
        </p:style>
      </p:cxnSp>
      <p:sp>
        <p:nvSpPr>
          <p:cNvPr id="23" name="Rectangle 22">
            <a:extLst>
              <a:ext uri="{FF2B5EF4-FFF2-40B4-BE49-F238E27FC236}">
                <a16:creationId xmlns:a16="http://schemas.microsoft.com/office/drawing/2014/main" id="{FE290AAA-58C5-4E20-A425-A93B920764E1}"/>
              </a:ext>
            </a:extLst>
          </p:cNvPr>
          <p:cNvSpPr/>
          <p:nvPr/>
        </p:nvSpPr>
        <p:spPr>
          <a:xfrm>
            <a:off x="7992595" y="3981984"/>
            <a:ext cx="1453157" cy="1818912"/>
          </a:xfrm>
          <a:prstGeom prst="rect">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a:latin typeface="Intel Clear" panose="020B0604020203020204" pitchFamily="34" charset="0"/>
              </a:rPr>
              <a:t>80MHz PPDU</a:t>
            </a:r>
          </a:p>
        </p:txBody>
      </p:sp>
      <p:sp>
        <p:nvSpPr>
          <p:cNvPr id="24" name="Rounded Rectangle 27">
            <a:extLst>
              <a:ext uri="{FF2B5EF4-FFF2-40B4-BE49-F238E27FC236}">
                <a16:creationId xmlns:a16="http://schemas.microsoft.com/office/drawing/2014/main" id="{117D1279-C077-4477-92A7-E63FF02547D9}"/>
              </a:ext>
            </a:extLst>
          </p:cNvPr>
          <p:cNvSpPr/>
          <p:nvPr/>
        </p:nvSpPr>
        <p:spPr>
          <a:xfrm>
            <a:off x="3874201" y="4943835"/>
            <a:ext cx="2119974" cy="394257"/>
          </a:xfrm>
          <a:prstGeom prst="roundRect">
            <a:avLst/>
          </a:prstGeom>
          <a:noFill/>
          <a:ln w="19050">
            <a:solidFill>
              <a:srgbClr val="FF0000"/>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solidFill>
                  <a:srgbClr val="FF0000"/>
                </a:solidFill>
                <a:latin typeface="Intel Clear" panose="020B0604020203020204" pitchFamily="34" charset="0"/>
              </a:rPr>
              <a:t>Available</a:t>
            </a:r>
          </a:p>
        </p:txBody>
      </p:sp>
      <p:sp>
        <p:nvSpPr>
          <p:cNvPr id="25" name="Rounded Rectangle 28">
            <a:extLst>
              <a:ext uri="{FF2B5EF4-FFF2-40B4-BE49-F238E27FC236}">
                <a16:creationId xmlns:a16="http://schemas.microsoft.com/office/drawing/2014/main" id="{E0774836-CAD7-4E35-8D12-1CD667E9A522}"/>
              </a:ext>
            </a:extLst>
          </p:cNvPr>
          <p:cNvSpPr/>
          <p:nvPr/>
        </p:nvSpPr>
        <p:spPr>
          <a:xfrm>
            <a:off x="3848548" y="4039680"/>
            <a:ext cx="3967539" cy="773827"/>
          </a:xfrm>
          <a:prstGeom prst="roundRect">
            <a:avLst/>
          </a:prstGeom>
          <a:noFill/>
          <a:ln w="19050">
            <a:solidFill>
              <a:srgbClr val="FF0000"/>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solidFill>
                  <a:srgbClr val="FF0000"/>
                </a:solidFill>
                <a:latin typeface="Intel Clear" panose="020B0604020203020204" pitchFamily="34" charset="0"/>
              </a:rPr>
              <a:t>Secondary channels available </a:t>
            </a:r>
          </a:p>
        </p:txBody>
      </p:sp>
      <p:sp>
        <p:nvSpPr>
          <p:cNvPr id="26" name="Trapezoid 25">
            <a:extLst>
              <a:ext uri="{FF2B5EF4-FFF2-40B4-BE49-F238E27FC236}">
                <a16:creationId xmlns:a16="http://schemas.microsoft.com/office/drawing/2014/main" id="{56A7272A-A7B0-4A31-902E-4FF7E75E0246}"/>
              </a:ext>
            </a:extLst>
          </p:cNvPr>
          <p:cNvSpPr/>
          <p:nvPr/>
        </p:nvSpPr>
        <p:spPr>
          <a:xfrm rot="16200000">
            <a:off x="3172859" y="5465252"/>
            <a:ext cx="431409" cy="223926"/>
          </a:xfrm>
          <a:prstGeom prst="trapezoid">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27" name="Trapezoid 26">
            <a:extLst>
              <a:ext uri="{FF2B5EF4-FFF2-40B4-BE49-F238E27FC236}">
                <a16:creationId xmlns:a16="http://schemas.microsoft.com/office/drawing/2014/main" id="{98B859D1-F093-4B8C-814A-6A2393D0D0AA}"/>
              </a:ext>
            </a:extLst>
          </p:cNvPr>
          <p:cNvSpPr/>
          <p:nvPr/>
        </p:nvSpPr>
        <p:spPr>
          <a:xfrm rot="16200000">
            <a:off x="3156032" y="5008396"/>
            <a:ext cx="431409" cy="223926"/>
          </a:xfrm>
          <a:prstGeom prst="trapezoid">
            <a:avLst/>
          </a:prstGeom>
          <a:solidFill>
            <a:schemeClr val="bg1">
              <a:lumMod val="75000"/>
            </a:schemeClr>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600" dirty="0">
                <a:solidFill>
                  <a:schemeClr val="bg1"/>
                </a:solidFill>
                <a:latin typeface="Intel Clear" panose="020B0604020203020204" pitchFamily="34" charset="0"/>
              </a:rPr>
              <a:t>Busy</a:t>
            </a:r>
          </a:p>
        </p:txBody>
      </p:sp>
      <p:sp>
        <p:nvSpPr>
          <p:cNvPr id="28" name="Trapezoid 27">
            <a:extLst>
              <a:ext uri="{FF2B5EF4-FFF2-40B4-BE49-F238E27FC236}">
                <a16:creationId xmlns:a16="http://schemas.microsoft.com/office/drawing/2014/main" id="{30B338F8-F94D-4D9D-A103-2843542C5DB9}"/>
              </a:ext>
            </a:extLst>
          </p:cNvPr>
          <p:cNvSpPr/>
          <p:nvPr/>
        </p:nvSpPr>
        <p:spPr>
          <a:xfrm rot="16200000">
            <a:off x="3156037" y="4543272"/>
            <a:ext cx="431409" cy="223926"/>
          </a:xfrm>
          <a:prstGeom prst="trapezoid">
            <a:avLst/>
          </a:prstGeom>
          <a:solidFill>
            <a:schemeClr val="bg1">
              <a:lumMod val="50000"/>
            </a:schemeClr>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600" dirty="0">
                <a:solidFill>
                  <a:schemeClr val="bg1"/>
                </a:solidFill>
                <a:latin typeface="Intel Clear" panose="020B0604020203020204" pitchFamily="34" charset="0"/>
              </a:rPr>
              <a:t>Busy</a:t>
            </a:r>
          </a:p>
        </p:txBody>
      </p:sp>
      <p:sp>
        <p:nvSpPr>
          <p:cNvPr id="29" name="Trapezoid 28">
            <a:extLst>
              <a:ext uri="{FF2B5EF4-FFF2-40B4-BE49-F238E27FC236}">
                <a16:creationId xmlns:a16="http://schemas.microsoft.com/office/drawing/2014/main" id="{6E678D91-0DDC-4925-83F4-E2C891305EEA}"/>
              </a:ext>
            </a:extLst>
          </p:cNvPr>
          <p:cNvSpPr/>
          <p:nvPr/>
        </p:nvSpPr>
        <p:spPr>
          <a:xfrm rot="16200000">
            <a:off x="3172863" y="5465251"/>
            <a:ext cx="431409" cy="223926"/>
          </a:xfrm>
          <a:prstGeom prst="trapezoid">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30" name="Trapezoid 29">
            <a:extLst>
              <a:ext uri="{FF2B5EF4-FFF2-40B4-BE49-F238E27FC236}">
                <a16:creationId xmlns:a16="http://schemas.microsoft.com/office/drawing/2014/main" id="{0994953F-E2DD-46E5-87C8-2E1EC0BE3020}"/>
              </a:ext>
            </a:extLst>
          </p:cNvPr>
          <p:cNvSpPr/>
          <p:nvPr/>
        </p:nvSpPr>
        <p:spPr>
          <a:xfrm rot="16200000">
            <a:off x="3156040" y="5008052"/>
            <a:ext cx="431409" cy="223926"/>
          </a:xfrm>
          <a:prstGeom prst="trapezoid">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31" name="Trapezoid 30">
            <a:extLst>
              <a:ext uri="{FF2B5EF4-FFF2-40B4-BE49-F238E27FC236}">
                <a16:creationId xmlns:a16="http://schemas.microsoft.com/office/drawing/2014/main" id="{2B461973-9A14-4534-B52B-9D88FEA3FF49}"/>
              </a:ext>
            </a:extLst>
          </p:cNvPr>
          <p:cNvSpPr/>
          <p:nvPr/>
        </p:nvSpPr>
        <p:spPr>
          <a:xfrm rot="16200000">
            <a:off x="3153859" y="4085726"/>
            <a:ext cx="431409" cy="223926"/>
          </a:xfrm>
          <a:prstGeom prst="trapezoid">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32" name="Trapezoid 31">
            <a:extLst>
              <a:ext uri="{FF2B5EF4-FFF2-40B4-BE49-F238E27FC236}">
                <a16:creationId xmlns:a16="http://schemas.microsoft.com/office/drawing/2014/main" id="{CA85A2B5-37A6-412C-844E-CC4CC222C409}"/>
              </a:ext>
            </a:extLst>
          </p:cNvPr>
          <p:cNvSpPr/>
          <p:nvPr/>
        </p:nvSpPr>
        <p:spPr>
          <a:xfrm rot="16200000">
            <a:off x="3156039" y="4543271"/>
            <a:ext cx="431409" cy="223926"/>
          </a:xfrm>
          <a:prstGeom prst="trapezoid">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33" name="Trapezoid 32">
            <a:extLst>
              <a:ext uri="{FF2B5EF4-FFF2-40B4-BE49-F238E27FC236}">
                <a16:creationId xmlns:a16="http://schemas.microsoft.com/office/drawing/2014/main" id="{154E063E-A010-4398-9209-EDA7BEE6E2C6}"/>
              </a:ext>
            </a:extLst>
          </p:cNvPr>
          <p:cNvSpPr/>
          <p:nvPr/>
        </p:nvSpPr>
        <p:spPr>
          <a:xfrm rot="16200000">
            <a:off x="3172864" y="5465255"/>
            <a:ext cx="431409" cy="223926"/>
          </a:xfrm>
          <a:prstGeom prst="trapezoid">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34" name="Trapezoid 33">
            <a:extLst>
              <a:ext uri="{FF2B5EF4-FFF2-40B4-BE49-F238E27FC236}">
                <a16:creationId xmlns:a16="http://schemas.microsoft.com/office/drawing/2014/main" id="{119D69A2-3181-4B14-9220-FDB3911AD1C3}"/>
              </a:ext>
            </a:extLst>
          </p:cNvPr>
          <p:cNvSpPr/>
          <p:nvPr/>
        </p:nvSpPr>
        <p:spPr>
          <a:xfrm rot="16200000">
            <a:off x="3156032" y="5008051"/>
            <a:ext cx="431409" cy="223926"/>
          </a:xfrm>
          <a:prstGeom prst="trapezoid">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grpSp>
        <p:nvGrpSpPr>
          <p:cNvPr id="35" name="Group 34">
            <a:extLst>
              <a:ext uri="{FF2B5EF4-FFF2-40B4-BE49-F238E27FC236}">
                <a16:creationId xmlns:a16="http://schemas.microsoft.com/office/drawing/2014/main" id="{47EF08F2-8FAB-47F1-9BA3-E17BC9C9057A}"/>
              </a:ext>
            </a:extLst>
          </p:cNvPr>
          <p:cNvGrpSpPr/>
          <p:nvPr/>
        </p:nvGrpSpPr>
        <p:grpSpPr>
          <a:xfrm>
            <a:off x="5807804" y="5535717"/>
            <a:ext cx="307788" cy="126812"/>
            <a:chOff x="2689212" y="5501845"/>
            <a:chExt cx="385509" cy="173850"/>
          </a:xfrm>
        </p:grpSpPr>
        <p:cxnSp>
          <p:nvCxnSpPr>
            <p:cNvPr id="36" name="Straight Connector 35">
              <a:extLst>
                <a:ext uri="{FF2B5EF4-FFF2-40B4-BE49-F238E27FC236}">
                  <a16:creationId xmlns:a16="http://schemas.microsoft.com/office/drawing/2014/main" id="{3AB9A9F1-0A04-4555-8412-751E0BFAE425}"/>
                </a:ext>
              </a:extLst>
            </p:cNvPr>
            <p:cNvCxnSpPr/>
            <p:nvPr/>
          </p:nvCxnSpPr>
          <p:spPr>
            <a:xfrm flipV="1">
              <a:off x="2689212" y="5501863"/>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7" name="Straight Connector 36">
              <a:extLst>
                <a:ext uri="{FF2B5EF4-FFF2-40B4-BE49-F238E27FC236}">
                  <a16:creationId xmlns:a16="http://schemas.microsoft.com/office/drawing/2014/main" id="{D1C1AAA4-DAA2-4231-AA55-6EFB474026A4}"/>
                </a:ext>
              </a:extLst>
            </p:cNvPr>
            <p:cNvCxnSpPr/>
            <p:nvPr/>
          </p:nvCxnSpPr>
          <p:spPr>
            <a:xfrm>
              <a:off x="2793590" y="5501863"/>
              <a:ext cx="281131" cy="0"/>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8" name="Straight Connector 37">
              <a:extLst>
                <a:ext uri="{FF2B5EF4-FFF2-40B4-BE49-F238E27FC236}">
                  <a16:creationId xmlns:a16="http://schemas.microsoft.com/office/drawing/2014/main" id="{C85B73FB-B561-4E35-B1BA-EF99E35533EE}"/>
                </a:ext>
              </a:extLst>
            </p:cNvPr>
            <p:cNvCxnSpPr/>
            <p:nvPr/>
          </p:nvCxnSpPr>
          <p:spPr>
            <a:xfrm flipV="1">
              <a:off x="2752513" y="5502744"/>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9" name="Straight Connector 38">
              <a:extLst>
                <a:ext uri="{FF2B5EF4-FFF2-40B4-BE49-F238E27FC236}">
                  <a16:creationId xmlns:a16="http://schemas.microsoft.com/office/drawing/2014/main" id="{B8F9C23B-27CB-4AA4-8AD1-14E49FCB2BB0}"/>
                </a:ext>
              </a:extLst>
            </p:cNvPr>
            <p:cNvCxnSpPr/>
            <p:nvPr/>
          </p:nvCxnSpPr>
          <p:spPr>
            <a:xfrm flipV="1">
              <a:off x="2821514" y="5504226"/>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0" name="Straight Connector 39">
              <a:extLst>
                <a:ext uri="{FF2B5EF4-FFF2-40B4-BE49-F238E27FC236}">
                  <a16:creationId xmlns:a16="http://schemas.microsoft.com/office/drawing/2014/main" id="{52FED43C-D0F0-4ADC-9633-8356825C1518}"/>
                </a:ext>
              </a:extLst>
            </p:cNvPr>
            <p:cNvCxnSpPr/>
            <p:nvPr/>
          </p:nvCxnSpPr>
          <p:spPr>
            <a:xfrm flipV="1">
              <a:off x="2890515" y="5501845"/>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41" name="Group 40">
            <a:extLst>
              <a:ext uri="{FF2B5EF4-FFF2-40B4-BE49-F238E27FC236}">
                <a16:creationId xmlns:a16="http://schemas.microsoft.com/office/drawing/2014/main" id="{6DB813C0-3D9E-4670-932B-E7804E1B95C9}"/>
              </a:ext>
            </a:extLst>
          </p:cNvPr>
          <p:cNvGrpSpPr/>
          <p:nvPr/>
        </p:nvGrpSpPr>
        <p:grpSpPr>
          <a:xfrm>
            <a:off x="7655369" y="5534848"/>
            <a:ext cx="307788" cy="126812"/>
            <a:chOff x="2689212" y="5501845"/>
            <a:chExt cx="385509" cy="173850"/>
          </a:xfrm>
        </p:grpSpPr>
        <p:cxnSp>
          <p:nvCxnSpPr>
            <p:cNvPr id="42" name="Straight Connector 41">
              <a:extLst>
                <a:ext uri="{FF2B5EF4-FFF2-40B4-BE49-F238E27FC236}">
                  <a16:creationId xmlns:a16="http://schemas.microsoft.com/office/drawing/2014/main" id="{4AEB059F-70C1-4F8A-B785-5CDC3DA7B1B9}"/>
                </a:ext>
              </a:extLst>
            </p:cNvPr>
            <p:cNvCxnSpPr/>
            <p:nvPr/>
          </p:nvCxnSpPr>
          <p:spPr>
            <a:xfrm flipV="1">
              <a:off x="2689212" y="5501863"/>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3" name="Straight Connector 42">
              <a:extLst>
                <a:ext uri="{FF2B5EF4-FFF2-40B4-BE49-F238E27FC236}">
                  <a16:creationId xmlns:a16="http://schemas.microsoft.com/office/drawing/2014/main" id="{38A1B6E5-19BC-49B3-B3A9-0444F5159DBC}"/>
                </a:ext>
              </a:extLst>
            </p:cNvPr>
            <p:cNvCxnSpPr/>
            <p:nvPr/>
          </p:nvCxnSpPr>
          <p:spPr>
            <a:xfrm>
              <a:off x="2793590" y="5501863"/>
              <a:ext cx="281131" cy="0"/>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4" name="Straight Connector 43">
              <a:extLst>
                <a:ext uri="{FF2B5EF4-FFF2-40B4-BE49-F238E27FC236}">
                  <a16:creationId xmlns:a16="http://schemas.microsoft.com/office/drawing/2014/main" id="{D999ED68-DB24-4BC1-AB48-93534F7013D9}"/>
                </a:ext>
              </a:extLst>
            </p:cNvPr>
            <p:cNvCxnSpPr/>
            <p:nvPr/>
          </p:nvCxnSpPr>
          <p:spPr>
            <a:xfrm flipV="1">
              <a:off x="2752513" y="5502744"/>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5" name="Straight Connector 44">
              <a:extLst>
                <a:ext uri="{FF2B5EF4-FFF2-40B4-BE49-F238E27FC236}">
                  <a16:creationId xmlns:a16="http://schemas.microsoft.com/office/drawing/2014/main" id="{68572402-516A-457B-8840-0F410DE1FFC1}"/>
                </a:ext>
              </a:extLst>
            </p:cNvPr>
            <p:cNvCxnSpPr/>
            <p:nvPr/>
          </p:nvCxnSpPr>
          <p:spPr>
            <a:xfrm flipV="1">
              <a:off x="2821514" y="5504226"/>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6" name="Straight Connector 45">
              <a:extLst>
                <a:ext uri="{FF2B5EF4-FFF2-40B4-BE49-F238E27FC236}">
                  <a16:creationId xmlns:a16="http://schemas.microsoft.com/office/drawing/2014/main" id="{0C928A32-EDE1-4D50-8238-7102AFECBBC9}"/>
                </a:ext>
              </a:extLst>
            </p:cNvPr>
            <p:cNvCxnSpPr/>
            <p:nvPr/>
          </p:nvCxnSpPr>
          <p:spPr>
            <a:xfrm flipV="1">
              <a:off x="2890515" y="5501845"/>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grpSp>
      <p:sp>
        <p:nvSpPr>
          <p:cNvPr id="47" name="TextBox 46">
            <a:extLst>
              <a:ext uri="{FF2B5EF4-FFF2-40B4-BE49-F238E27FC236}">
                <a16:creationId xmlns:a16="http://schemas.microsoft.com/office/drawing/2014/main" id="{B4B44AA3-F03B-43CD-93E5-E50089E56E44}"/>
              </a:ext>
            </a:extLst>
          </p:cNvPr>
          <p:cNvSpPr txBox="1"/>
          <p:nvPr/>
        </p:nvSpPr>
        <p:spPr>
          <a:xfrm>
            <a:off x="2595551" y="3675324"/>
            <a:ext cx="934781" cy="261610"/>
          </a:xfrm>
          <a:prstGeom prst="rect">
            <a:avLst/>
          </a:prstGeom>
          <a:noFill/>
        </p:spPr>
        <p:txBody>
          <a:bodyPr wrap="square" rtlCol="0">
            <a:spAutoFit/>
          </a:bodyPr>
          <a:lstStyle/>
          <a:p>
            <a:pPr algn="ctr"/>
            <a:r>
              <a:rPr lang="en-US" sz="1100" b="1" dirty="0">
                <a:solidFill>
                  <a:schemeClr val="tx2"/>
                </a:solidFill>
                <a:latin typeface="Neo Sans Intel"/>
                <a:cs typeface="Neo Sans Intel"/>
              </a:rPr>
              <a:t>frequency</a:t>
            </a:r>
          </a:p>
        </p:txBody>
      </p:sp>
      <p:sp>
        <p:nvSpPr>
          <p:cNvPr id="48" name="Rectangle 47">
            <a:extLst>
              <a:ext uri="{FF2B5EF4-FFF2-40B4-BE49-F238E27FC236}">
                <a16:creationId xmlns:a16="http://schemas.microsoft.com/office/drawing/2014/main" id="{13F1D09B-F9B3-452D-8A67-532FDDF213B1}"/>
              </a:ext>
            </a:extLst>
          </p:cNvPr>
          <p:cNvSpPr/>
          <p:nvPr/>
        </p:nvSpPr>
        <p:spPr>
          <a:xfrm>
            <a:off x="6117504" y="4969675"/>
            <a:ext cx="1416447" cy="831222"/>
          </a:xfrm>
          <a:prstGeom prst="rect">
            <a:avLst/>
          </a:prstGeom>
          <a:solidFill>
            <a:schemeClr val="bg2">
              <a:lumMod val="50000"/>
            </a:schemeClr>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a:latin typeface="Intel Clear" panose="020B0604020203020204" pitchFamily="34" charset="0"/>
              </a:rPr>
              <a:t>40MHz PPDU</a:t>
            </a:r>
          </a:p>
          <a:p>
            <a:pPr algn="ctr"/>
            <a:r>
              <a:rPr lang="en-US" sz="1000" dirty="0">
                <a:latin typeface="Intel Clear" panose="020B0604020203020204" pitchFamily="34" charset="0"/>
              </a:rPr>
              <a:t>(interference, OBSS)</a:t>
            </a:r>
          </a:p>
        </p:txBody>
      </p:sp>
      <p:cxnSp>
        <p:nvCxnSpPr>
          <p:cNvPr id="49" name="Straight Arrow Connector 48">
            <a:extLst>
              <a:ext uri="{FF2B5EF4-FFF2-40B4-BE49-F238E27FC236}">
                <a16:creationId xmlns:a16="http://schemas.microsoft.com/office/drawing/2014/main" id="{96299267-AE10-4845-B71B-276387A431EC}"/>
              </a:ext>
            </a:extLst>
          </p:cNvPr>
          <p:cNvCxnSpPr/>
          <p:nvPr/>
        </p:nvCxnSpPr>
        <p:spPr>
          <a:xfrm flipV="1">
            <a:off x="7990588" y="5806326"/>
            <a:ext cx="0" cy="319706"/>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sp>
        <p:nvSpPr>
          <p:cNvPr id="50" name="TextBox 49">
            <a:extLst>
              <a:ext uri="{FF2B5EF4-FFF2-40B4-BE49-F238E27FC236}">
                <a16:creationId xmlns:a16="http://schemas.microsoft.com/office/drawing/2014/main" id="{A345807C-C5C8-4DCF-9A70-65AEA863461B}"/>
              </a:ext>
            </a:extLst>
          </p:cNvPr>
          <p:cNvSpPr txBox="1"/>
          <p:nvPr/>
        </p:nvSpPr>
        <p:spPr>
          <a:xfrm>
            <a:off x="8213203" y="4065919"/>
            <a:ext cx="912576" cy="577081"/>
          </a:xfrm>
          <a:prstGeom prst="rect">
            <a:avLst/>
          </a:prstGeom>
          <a:noFill/>
        </p:spPr>
        <p:txBody>
          <a:bodyPr wrap="square" rtlCol="0">
            <a:spAutoFit/>
          </a:bodyPr>
          <a:lstStyle/>
          <a:p>
            <a:pPr algn="ctr"/>
            <a:r>
              <a:rPr lang="en-US" sz="1050" dirty="0">
                <a:solidFill>
                  <a:schemeClr val="tx1"/>
                </a:solidFill>
                <a:latin typeface="Intel Clear" panose="020B0604020203020204" pitchFamily="34" charset="0"/>
                <a:cs typeface="Neo Sans Intel"/>
              </a:rPr>
              <a:t>(STA to AP or </a:t>
            </a:r>
            <a:br>
              <a:rPr lang="en-US" sz="1050" dirty="0">
                <a:solidFill>
                  <a:schemeClr val="tx1"/>
                </a:solidFill>
                <a:latin typeface="Intel Clear" panose="020B0604020203020204" pitchFamily="34" charset="0"/>
                <a:cs typeface="Neo Sans Intel"/>
              </a:rPr>
            </a:br>
            <a:r>
              <a:rPr lang="en-US" sz="1050" dirty="0">
                <a:solidFill>
                  <a:schemeClr val="tx1"/>
                </a:solidFill>
                <a:latin typeface="Intel Clear" panose="020B0604020203020204" pitchFamily="34" charset="0"/>
                <a:cs typeface="Neo Sans Intel"/>
              </a:rPr>
              <a:t>AP to STA)</a:t>
            </a:r>
          </a:p>
        </p:txBody>
      </p:sp>
      <p:sp>
        <p:nvSpPr>
          <p:cNvPr id="51" name="TextBox 50">
            <a:extLst>
              <a:ext uri="{FF2B5EF4-FFF2-40B4-BE49-F238E27FC236}">
                <a16:creationId xmlns:a16="http://schemas.microsoft.com/office/drawing/2014/main" id="{7B08DDF8-0733-4D0B-9740-1202A13708FC}"/>
              </a:ext>
            </a:extLst>
          </p:cNvPr>
          <p:cNvSpPr txBox="1"/>
          <p:nvPr/>
        </p:nvSpPr>
        <p:spPr>
          <a:xfrm>
            <a:off x="7371212" y="6123801"/>
            <a:ext cx="2738836" cy="276999"/>
          </a:xfrm>
          <a:prstGeom prst="rect">
            <a:avLst/>
          </a:prstGeom>
          <a:noFill/>
        </p:spPr>
        <p:txBody>
          <a:bodyPr wrap="square" rtlCol="0">
            <a:spAutoFit/>
          </a:bodyPr>
          <a:lstStyle/>
          <a:p>
            <a:r>
              <a:rPr lang="en-US" sz="1200" dirty="0">
                <a:solidFill>
                  <a:schemeClr val="tx2"/>
                </a:solidFill>
                <a:latin typeface="Intel Clear" panose="020B0604020203020204" pitchFamily="34" charset="0"/>
                <a:cs typeface="Neo Sans Intel"/>
              </a:rPr>
              <a:t>Now STA can transmit a packet</a:t>
            </a:r>
          </a:p>
        </p:txBody>
      </p:sp>
    </p:spTree>
    <p:extLst>
      <p:ext uri="{BB962C8B-B14F-4D97-AF65-F5344CB8AC3E}">
        <p14:creationId xmlns:p14="http://schemas.microsoft.com/office/powerpoint/2010/main" val="29300974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E0BC1-2C5C-4B41-88FD-189D16188D69}"/>
              </a:ext>
            </a:extLst>
          </p:cNvPr>
          <p:cNvSpPr>
            <a:spLocks noGrp="1"/>
          </p:cNvSpPr>
          <p:nvPr>
            <p:ph type="title"/>
          </p:nvPr>
        </p:nvSpPr>
        <p:spPr/>
        <p:txBody>
          <a:bodyPr/>
          <a:lstStyle/>
          <a:p>
            <a:r>
              <a:rPr lang="en-US" dirty="0"/>
              <a:t>Recap: Goal [11-23/961]</a:t>
            </a:r>
          </a:p>
        </p:txBody>
      </p:sp>
      <p:sp>
        <p:nvSpPr>
          <p:cNvPr id="3" name="Content Placeholder 2">
            <a:extLst>
              <a:ext uri="{FF2B5EF4-FFF2-40B4-BE49-F238E27FC236}">
                <a16:creationId xmlns:a16="http://schemas.microsoft.com/office/drawing/2014/main" id="{F9A34E97-9AC3-4EE7-9159-281A3ABC51CF}"/>
              </a:ext>
            </a:extLst>
          </p:cNvPr>
          <p:cNvSpPr>
            <a:spLocks noGrp="1"/>
          </p:cNvSpPr>
          <p:nvPr>
            <p:ph idx="1"/>
          </p:nvPr>
        </p:nvSpPr>
        <p:spPr/>
        <p:txBody>
          <a:bodyPr/>
          <a:lstStyle/>
          <a:p>
            <a:pPr>
              <a:buFont typeface="Arial" panose="020B0604020202020204" pitchFamily="34" charset="0"/>
              <a:buChar char="•"/>
            </a:pPr>
            <a:r>
              <a:rPr lang="en-US" dirty="0"/>
              <a:t>If the primary channel is busy and the secondary channel(s) are available, an AP/STA transmits on the available secondary channel(s)</a:t>
            </a:r>
          </a:p>
        </p:txBody>
      </p:sp>
      <p:sp>
        <p:nvSpPr>
          <p:cNvPr id="4" name="Slide Number Placeholder 3">
            <a:extLst>
              <a:ext uri="{FF2B5EF4-FFF2-40B4-BE49-F238E27FC236}">
                <a16:creationId xmlns:a16="http://schemas.microsoft.com/office/drawing/2014/main" id="{A33B1F39-2E28-44BF-97A3-B5C4579FD81F}"/>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4A5750C8-B0C6-4BD2-9711-B167AA379CAC}"/>
              </a:ext>
            </a:extLst>
          </p:cNvPr>
          <p:cNvSpPr>
            <a:spLocks noGrp="1"/>
          </p:cNvSpPr>
          <p:nvPr>
            <p:ph type="ftr" idx="14"/>
          </p:nvPr>
        </p:nvSpPr>
        <p:spPr/>
        <p:txBody>
          <a:bodyPr/>
          <a:lstStyle/>
          <a:p>
            <a:r>
              <a:rPr lang="en-US"/>
              <a:t>Minyoung Park, et.al., Intel Corporation</a:t>
            </a:r>
            <a:endParaRPr lang="en-GB" dirty="0"/>
          </a:p>
        </p:txBody>
      </p:sp>
      <p:sp>
        <p:nvSpPr>
          <p:cNvPr id="6" name="Date Placeholder 5">
            <a:extLst>
              <a:ext uri="{FF2B5EF4-FFF2-40B4-BE49-F238E27FC236}">
                <a16:creationId xmlns:a16="http://schemas.microsoft.com/office/drawing/2014/main" id="{74C9D583-62FD-4E98-94AF-4984C322D551}"/>
              </a:ext>
            </a:extLst>
          </p:cNvPr>
          <p:cNvSpPr>
            <a:spLocks noGrp="1"/>
          </p:cNvSpPr>
          <p:nvPr>
            <p:ph type="dt" idx="15"/>
          </p:nvPr>
        </p:nvSpPr>
        <p:spPr/>
        <p:txBody>
          <a:bodyPr/>
          <a:lstStyle/>
          <a:p>
            <a:r>
              <a:rPr lang="en-US"/>
              <a:t>January 2024</a:t>
            </a:r>
            <a:endParaRPr lang="en-GB" dirty="0"/>
          </a:p>
        </p:txBody>
      </p:sp>
      <p:sp>
        <p:nvSpPr>
          <p:cNvPr id="7" name="Trapezoid 6">
            <a:extLst>
              <a:ext uri="{FF2B5EF4-FFF2-40B4-BE49-F238E27FC236}">
                <a16:creationId xmlns:a16="http://schemas.microsoft.com/office/drawing/2014/main" id="{C0EE57E8-C01B-4595-A76A-13E860B36504}"/>
              </a:ext>
            </a:extLst>
          </p:cNvPr>
          <p:cNvSpPr/>
          <p:nvPr/>
        </p:nvSpPr>
        <p:spPr>
          <a:xfrm rot="16200000">
            <a:off x="3156032" y="3830135"/>
            <a:ext cx="431409" cy="223926"/>
          </a:xfrm>
          <a:prstGeom prst="trapezoid">
            <a:avLst/>
          </a:prstGeom>
          <a:solidFill>
            <a:schemeClr val="bg1">
              <a:lumMod val="65000"/>
            </a:schemeClr>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600" dirty="0">
                <a:solidFill>
                  <a:schemeClr val="bg1"/>
                </a:solidFill>
                <a:latin typeface="Intel Clear" panose="020B0604020203020204" pitchFamily="34" charset="0"/>
              </a:rPr>
              <a:t>Busy</a:t>
            </a:r>
          </a:p>
        </p:txBody>
      </p:sp>
      <p:cxnSp>
        <p:nvCxnSpPr>
          <p:cNvPr id="8" name="Straight Connector 7">
            <a:extLst>
              <a:ext uri="{FF2B5EF4-FFF2-40B4-BE49-F238E27FC236}">
                <a16:creationId xmlns:a16="http://schemas.microsoft.com/office/drawing/2014/main" id="{6E5D91E3-B542-4EC2-8E2F-B6DC9C5C2D12}"/>
              </a:ext>
            </a:extLst>
          </p:cNvPr>
          <p:cNvCxnSpPr/>
          <p:nvPr/>
        </p:nvCxnSpPr>
        <p:spPr>
          <a:xfrm>
            <a:off x="3848548" y="5410200"/>
            <a:ext cx="5304053" cy="0"/>
          </a:xfrm>
          <a:prstGeom prst="line">
            <a:avLst/>
          </a:prstGeom>
          <a:ln w="12700">
            <a:solidFill>
              <a:schemeClr val="tx2"/>
            </a:solidFill>
            <a:tailEnd type="none" w="lg" len="med"/>
          </a:ln>
          <a:effectLst/>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89FD42C7-54E5-411F-909D-81A10ADE0142}"/>
              </a:ext>
            </a:extLst>
          </p:cNvPr>
          <p:cNvCxnSpPr/>
          <p:nvPr/>
        </p:nvCxnSpPr>
        <p:spPr>
          <a:xfrm>
            <a:off x="3774327" y="5670154"/>
            <a:ext cx="5501902" cy="0"/>
          </a:xfrm>
          <a:prstGeom prst="line">
            <a:avLst/>
          </a:prstGeom>
          <a:ln>
            <a:solidFill>
              <a:schemeClr val="tx2"/>
            </a:solidFill>
            <a:tailEnd type="triangle" w="lg" len="med"/>
          </a:ln>
          <a:effectLst/>
        </p:spPr>
        <p:style>
          <a:lnRef idx="2">
            <a:schemeClr val="accent1"/>
          </a:lnRef>
          <a:fillRef idx="0">
            <a:schemeClr val="accent1"/>
          </a:fillRef>
          <a:effectRef idx="1">
            <a:schemeClr val="accent1"/>
          </a:effectRef>
          <a:fontRef idx="minor">
            <a:schemeClr val="tx1"/>
          </a:fontRef>
        </p:style>
      </p:cxnSp>
      <p:sp>
        <p:nvSpPr>
          <p:cNvPr id="10" name="TextBox 9">
            <a:extLst>
              <a:ext uri="{FF2B5EF4-FFF2-40B4-BE49-F238E27FC236}">
                <a16:creationId xmlns:a16="http://schemas.microsoft.com/office/drawing/2014/main" id="{086A16D4-A7A8-4224-B302-AB5B0D87E4F4}"/>
              </a:ext>
            </a:extLst>
          </p:cNvPr>
          <p:cNvSpPr txBox="1"/>
          <p:nvPr/>
        </p:nvSpPr>
        <p:spPr>
          <a:xfrm>
            <a:off x="1828800" y="5197997"/>
            <a:ext cx="1295401" cy="246221"/>
          </a:xfrm>
          <a:prstGeom prst="rect">
            <a:avLst/>
          </a:prstGeom>
          <a:noFill/>
        </p:spPr>
        <p:txBody>
          <a:bodyPr wrap="square" rtlCol="0">
            <a:spAutoFit/>
          </a:bodyPr>
          <a:lstStyle/>
          <a:p>
            <a:pPr algn="r"/>
            <a:r>
              <a:rPr lang="en-US" sz="1000" b="1" dirty="0">
                <a:solidFill>
                  <a:schemeClr val="tx2"/>
                </a:solidFill>
                <a:latin typeface="Intel Clear" panose="020B0604020203020204" pitchFamily="34" charset="0"/>
                <a:cs typeface="Neo Sans Intel"/>
              </a:rPr>
              <a:t>Primary 20MHz</a:t>
            </a:r>
          </a:p>
        </p:txBody>
      </p:sp>
      <p:sp>
        <p:nvSpPr>
          <p:cNvPr id="11" name="TextBox 10">
            <a:extLst>
              <a:ext uri="{FF2B5EF4-FFF2-40B4-BE49-F238E27FC236}">
                <a16:creationId xmlns:a16="http://schemas.microsoft.com/office/drawing/2014/main" id="{C3BF08FE-DDC7-4A8C-A0C4-7D13608B9A1D}"/>
              </a:ext>
            </a:extLst>
          </p:cNvPr>
          <p:cNvSpPr txBox="1"/>
          <p:nvPr/>
        </p:nvSpPr>
        <p:spPr>
          <a:xfrm>
            <a:off x="1811974" y="4737128"/>
            <a:ext cx="1281788" cy="246221"/>
          </a:xfrm>
          <a:prstGeom prst="rect">
            <a:avLst/>
          </a:prstGeom>
          <a:noFill/>
        </p:spPr>
        <p:txBody>
          <a:bodyPr wrap="square" rtlCol="0">
            <a:spAutoFit/>
          </a:bodyPr>
          <a:lstStyle/>
          <a:p>
            <a:pPr algn="r"/>
            <a:r>
              <a:rPr lang="en-US" sz="1000" dirty="0">
                <a:solidFill>
                  <a:schemeClr val="tx2"/>
                </a:solidFill>
                <a:latin typeface="Intel Clear" panose="020B0604020203020204" pitchFamily="34" charset="0"/>
                <a:cs typeface="Neo Sans Intel"/>
              </a:rPr>
              <a:t>Secondary 20MHz</a:t>
            </a:r>
          </a:p>
        </p:txBody>
      </p:sp>
      <p:sp>
        <p:nvSpPr>
          <p:cNvPr id="12" name="TextBox 11">
            <a:extLst>
              <a:ext uri="{FF2B5EF4-FFF2-40B4-BE49-F238E27FC236}">
                <a16:creationId xmlns:a16="http://schemas.microsoft.com/office/drawing/2014/main" id="{105846D8-354B-4E60-8BC7-53E96BD5443F}"/>
              </a:ext>
            </a:extLst>
          </p:cNvPr>
          <p:cNvSpPr txBox="1"/>
          <p:nvPr/>
        </p:nvSpPr>
        <p:spPr>
          <a:xfrm>
            <a:off x="1811974" y="4050338"/>
            <a:ext cx="1281783" cy="246221"/>
          </a:xfrm>
          <a:prstGeom prst="rect">
            <a:avLst/>
          </a:prstGeom>
          <a:noFill/>
        </p:spPr>
        <p:txBody>
          <a:bodyPr wrap="square" rtlCol="0">
            <a:spAutoFit/>
          </a:bodyPr>
          <a:lstStyle/>
          <a:p>
            <a:pPr algn="r"/>
            <a:r>
              <a:rPr lang="en-US" sz="1000" dirty="0">
                <a:solidFill>
                  <a:schemeClr val="tx2"/>
                </a:solidFill>
                <a:latin typeface="Intel Clear" panose="020B0604020203020204" pitchFamily="34" charset="0"/>
                <a:cs typeface="Neo Sans Intel"/>
              </a:rPr>
              <a:t>Secondary 40MHz</a:t>
            </a:r>
          </a:p>
        </p:txBody>
      </p:sp>
      <p:sp>
        <p:nvSpPr>
          <p:cNvPr id="13" name="TextBox 12">
            <a:extLst>
              <a:ext uri="{FF2B5EF4-FFF2-40B4-BE49-F238E27FC236}">
                <a16:creationId xmlns:a16="http://schemas.microsoft.com/office/drawing/2014/main" id="{20BD51BD-1479-4E46-A53C-F162316ED4C9}"/>
              </a:ext>
            </a:extLst>
          </p:cNvPr>
          <p:cNvSpPr txBox="1"/>
          <p:nvPr/>
        </p:nvSpPr>
        <p:spPr>
          <a:xfrm>
            <a:off x="9190917" y="5527463"/>
            <a:ext cx="527464" cy="261610"/>
          </a:xfrm>
          <a:prstGeom prst="rect">
            <a:avLst/>
          </a:prstGeom>
          <a:noFill/>
        </p:spPr>
        <p:txBody>
          <a:bodyPr wrap="square" rtlCol="0">
            <a:spAutoFit/>
          </a:bodyPr>
          <a:lstStyle/>
          <a:p>
            <a:pPr algn="ctr"/>
            <a:r>
              <a:rPr lang="en-US" sz="1100" b="1" dirty="0">
                <a:solidFill>
                  <a:schemeClr val="tx2"/>
                </a:solidFill>
                <a:latin typeface="Neo Sans Intel"/>
                <a:cs typeface="Neo Sans Intel"/>
              </a:rPr>
              <a:t>time</a:t>
            </a:r>
          </a:p>
        </p:txBody>
      </p:sp>
      <p:sp>
        <p:nvSpPr>
          <p:cNvPr id="14" name="Rectangle 13">
            <a:extLst>
              <a:ext uri="{FF2B5EF4-FFF2-40B4-BE49-F238E27FC236}">
                <a16:creationId xmlns:a16="http://schemas.microsoft.com/office/drawing/2014/main" id="{2D20D505-DA16-49F2-8B5F-2C32036303DF}"/>
              </a:ext>
            </a:extLst>
          </p:cNvPr>
          <p:cNvSpPr/>
          <p:nvPr/>
        </p:nvSpPr>
        <p:spPr>
          <a:xfrm>
            <a:off x="3856849" y="5197997"/>
            <a:ext cx="1921156" cy="316710"/>
          </a:xfrm>
          <a:prstGeom prst="rect">
            <a:avLst/>
          </a:prstGeom>
          <a:solidFill>
            <a:schemeClr val="bg2">
              <a:lumMod val="75000"/>
            </a:schemeClr>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a:latin typeface="Intel Clear" panose="020B0604020203020204" pitchFamily="34" charset="0"/>
              </a:rPr>
              <a:t>20MHz PPDU</a:t>
            </a:r>
          </a:p>
          <a:p>
            <a:pPr algn="ctr"/>
            <a:r>
              <a:rPr lang="en-US" sz="1000" dirty="0">
                <a:latin typeface="Intel Clear" panose="020B0604020203020204" pitchFamily="34" charset="0"/>
              </a:rPr>
              <a:t>(interference, OBSS)</a:t>
            </a:r>
          </a:p>
        </p:txBody>
      </p:sp>
      <p:cxnSp>
        <p:nvCxnSpPr>
          <p:cNvPr id="15" name="Straight Connector 14">
            <a:extLst>
              <a:ext uri="{FF2B5EF4-FFF2-40B4-BE49-F238E27FC236}">
                <a16:creationId xmlns:a16="http://schemas.microsoft.com/office/drawing/2014/main" id="{6468E961-50B0-4DA0-8293-AE474FBED8DA}"/>
              </a:ext>
            </a:extLst>
          </p:cNvPr>
          <p:cNvCxnSpPr/>
          <p:nvPr/>
        </p:nvCxnSpPr>
        <p:spPr>
          <a:xfrm rot="16200000">
            <a:off x="2436107" y="4602816"/>
            <a:ext cx="2095192" cy="0"/>
          </a:xfrm>
          <a:prstGeom prst="line">
            <a:avLst/>
          </a:prstGeom>
          <a:ln>
            <a:solidFill>
              <a:schemeClr val="tx2"/>
            </a:solidFill>
            <a:tailEnd type="triangle" w="med" len="sm"/>
          </a:ln>
          <a:effectLst/>
        </p:spPr>
        <p:style>
          <a:lnRef idx="2">
            <a:schemeClr val="accent1"/>
          </a:lnRef>
          <a:fillRef idx="0">
            <a:schemeClr val="accent1"/>
          </a:fillRef>
          <a:effectRef idx="1">
            <a:schemeClr val="accent1"/>
          </a:effectRef>
          <a:fontRef idx="minor">
            <a:schemeClr val="tx1"/>
          </a:fontRef>
        </p:style>
      </p:cxnSp>
      <p:sp>
        <p:nvSpPr>
          <p:cNvPr id="16" name="Trapezoid 15">
            <a:extLst>
              <a:ext uri="{FF2B5EF4-FFF2-40B4-BE49-F238E27FC236}">
                <a16:creationId xmlns:a16="http://schemas.microsoft.com/office/drawing/2014/main" id="{D6E0E01F-BC7A-4397-B1A3-AABC935DAC39}"/>
              </a:ext>
            </a:extLst>
          </p:cNvPr>
          <p:cNvSpPr/>
          <p:nvPr/>
        </p:nvSpPr>
        <p:spPr>
          <a:xfrm rot="16200000">
            <a:off x="3156034" y="4752288"/>
            <a:ext cx="431409" cy="223926"/>
          </a:xfrm>
          <a:prstGeom prst="trapezoid">
            <a:avLst/>
          </a:prstGeom>
          <a:no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17" name="Trapezoid 16">
            <a:extLst>
              <a:ext uri="{FF2B5EF4-FFF2-40B4-BE49-F238E27FC236}">
                <a16:creationId xmlns:a16="http://schemas.microsoft.com/office/drawing/2014/main" id="{73A83142-3DCF-4D23-BF2D-AFEFD45AD54A}"/>
              </a:ext>
            </a:extLst>
          </p:cNvPr>
          <p:cNvSpPr/>
          <p:nvPr/>
        </p:nvSpPr>
        <p:spPr>
          <a:xfrm rot="16200000">
            <a:off x="3172862" y="5209146"/>
            <a:ext cx="431409" cy="223926"/>
          </a:xfrm>
          <a:prstGeom prst="trapezoid">
            <a:avLst/>
          </a:prstGeom>
          <a:no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18" name="Trapezoid 17">
            <a:extLst>
              <a:ext uri="{FF2B5EF4-FFF2-40B4-BE49-F238E27FC236}">
                <a16:creationId xmlns:a16="http://schemas.microsoft.com/office/drawing/2014/main" id="{D8BEA73E-57B5-470F-B7CA-90409B7379BB}"/>
              </a:ext>
            </a:extLst>
          </p:cNvPr>
          <p:cNvSpPr/>
          <p:nvPr/>
        </p:nvSpPr>
        <p:spPr>
          <a:xfrm rot="16200000">
            <a:off x="3156036" y="4287163"/>
            <a:ext cx="431409" cy="223926"/>
          </a:xfrm>
          <a:prstGeom prst="trapezoid">
            <a:avLst/>
          </a:prstGeom>
          <a:no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19" name="Trapezoid 18">
            <a:extLst>
              <a:ext uri="{FF2B5EF4-FFF2-40B4-BE49-F238E27FC236}">
                <a16:creationId xmlns:a16="http://schemas.microsoft.com/office/drawing/2014/main" id="{0327E1EC-9D0A-447C-A2F9-2FC6D6F514EE}"/>
              </a:ext>
            </a:extLst>
          </p:cNvPr>
          <p:cNvSpPr/>
          <p:nvPr/>
        </p:nvSpPr>
        <p:spPr>
          <a:xfrm rot="16200000">
            <a:off x="3156033" y="3829963"/>
            <a:ext cx="431409" cy="223926"/>
          </a:xfrm>
          <a:prstGeom prst="trapezoid">
            <a:avLst/>
          </a:prstGeom>
          <a:no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cxnSp>
        <p:nvCxnSpPr>
          <p:cNvPr id="20" name="Straight Arrow Connector 19">
            <a:extLst>
              <a:ext uri="{FF2B5EF4-FFF2-40B4-BE49-F238E27FC236}">
                <a16:creationId xmlns:a16="http://schemas.microsoft.com/office/drawing/2014/main" id="{4B7EF015-2340-4838-B7AC-A4C77B9E6E57}"/>
              </a:ext>
            </a:extLst>
          </p:cNvPr>
          <p:cNvCxnSpPr/>
          <p:nvPr/>
        </p:nvCxnSpPr>
        <p:spPr>
          <a:xfrm flipV="1">
            <a:off x="3183575" y="4648546"/>
            <a:ext cx="0" cy="437980"/>
          </a:xfrm>
          <a:prstGeom prst="straightConnector1">
            <a:avLst/>
          </a:prstGeom>
          <a:ln w="15875">
            <a:solidFill>
              <a:schemeClr val="tx2"/>
            </a:solidFill>
            <a:headEnd type="triangle" w="med" len="sm"/>
            <a:tailEnd type="triangle" w="med" len="sm"/>
          </a:ln>
          <a:effectLst/>
        </p:spPr>
        <p:style>
          <a:lnRef idx="2">
            <a:schemeClr val="accent1"/>
          </a:lnRef>
          <a:fillRef idx="0">
            <a:schemeClr val="accent1"/>
          </a:fillRef>
          <a:effectRef idx="1">
            <a:schemeClr val="accent1"/>
          </a:effectRef>
          <a:fontRef idx="minor">
            <a:schemeClr val="tx1"/>
          </a:fontRef>
        </p:style>
      </p:cxnSp>
      <p:cxnSp>
        <p:nvCxnSpPr>
          <p:cNvPr id="21" name="Straight Arrow Connector 20">
            <a:extLst>
              <a:ext uri="{FF2B5EF4-FFF2-40B4-BE49-F238E27FC236}">
                <a16:creationId xmlns:a16="http://schemas.microsoft.com/office/drawing/2014/main" id="{FCEDC9C5-2367-4385-897E-74A9A270E0FC}"/>
              </a:ext>
            </a:extLst>
          </p:cNvPr>
          <p:cNvCxnSpPr/>
          <p:nvPr/>
        </p:nvCxnSpPr>
        <p:spPr>
          <a:xfrm flipV="1">
            <a:off x="3200401" y="5105404"/>
            <a:ext cx="0" cy="437980"/>
          </a:xfrm>
          <a:prstGeom prst="straightConnector1">
            <a:avLst/>
          </a:prstGeom>
          <a:ln w="15875">
            <a:solidFill>
              <a:schemeClr val="tx2"/>
            </a:solidFill>
            <a:headEnd type="triangle" w="med" len="sm"/>
            <a:tailEnd type="triangle" w="med" len="sm"/>
          </a:ln>
          <a:effectLst/>
        </p:spPr>
        <p:style>
          <a:lnRef idx="2">
            <a:schemeClr val="accent1"/>
          </a:lnRef>
          <a:fillRef idx="0">
            <a:schemeClr val="accent1"/>
          </a:fillRef>
          <a:effectRef idx="1">
            <a:schemeClr val="accent1"/>
          </a:effectRef>
          <a:fontRef idx="minor">
            <a:schemeClr val="tx1"/>
          </a:fontRef>
        </p:style>
      </p:cxnSp>
      <p:cxnSp>
        <p:nvCxnSpPr>
          <p:cNvPr id="22" name="Straight Arrow Connector 21">
            <a:extLst>
              <a:ext uri="{FF2B5EF4-FFF2-40B4-BE49-F238E27FC236}">
                <a16:creationId xmlns:a16="http://schemas.microsoft.com/office/drawing/2014/main" id="{9BB928E4-9BE6-4ED1-B098-C145FEBB6A42}"/>
              </a:ext>
            </a:extLst>
          </p:cNvPr>
          <p:cNvCxnSpPr/>
          <p:nvPr/>
        </p:nvCxnSpPr>
        <p:spPr>
          <a:xfrm flipV="1">
            <a:off x="3183575" y="3727042"/>
            <a:ext cx="0" cy="894359"/>
          </a:xfrm>
          <a:prstGeom prst="straightConnector1">
            <a:avLst/>
          </a:prstGeom>
          <a:ln w="15875">
            <a:solidFill>
              <a:schemeClr val="tx2"/>
            </a:solidFill>
            <a:headEnd type="triangle" w="med" len="sm"/>
            <a:tailEnd type="triangle" w="med" len="sm"/>
          </a:ln>
          <a:effectLst/>
        </p:spPr>
        <p:style>
          <a:lnRef idx="2">
            <a:schemeClr val="accent1"/>
          </a:lnRef>
          <a:fillRef idx="0">
            <a:schemeClr val="accent1"/>
          </a:fillRef>
          <a:effectRef idx="1">
            <a:schemeClr val="accent1"/>
          </a:effectRef>
          <a:fontRef idx="minor">
            <a:schemeClr val="tx1"/>
          </a:fontRef>
        </p:style>
      </p:cxnSp>
      <p:sp>
        <p:nvSpPr>
          <p:cNvPr id="23" name="Rectangle 22">
            <a:extLst>
              <a:ext uri="{FF2B5EF4-FFF2-40B4-BE49-F238E27FC236}">
                <a16:creationId xmlns:a16="http://schemas.microsoft.com/office/drawing/2014/main" id="{A62A2247-2779-41C7-8A91-1F188FB311BB}"/>
              </a:ext>
            </a:extLst>
          </p:cNvPr>
          <p:cNvSpPr/>
          <p:nvPr/>
        </p:nvSpPr>
        <p:spPr>
          <a:xfrm>
            <a:off x="7992595" y="3714817"/>
            <a:ext cx="1453157" cy="1829970"/>
          </a:xfrm>
          <a:prstGeom prst="rect">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a:latin typeface="Intel Clear" panose="020B0604020203020204" pitchFamily="34" charset="0"/>
              </a:rPr>
              <a:t>80MHz PPDU</a:t>
            </a:r>
          </a:p>
        </p:txBody>
      </p:sp>
      <p:sp>
        <p:nvSpPr>
          <p:cNvPr id="26" name="Trapezoid 25">
            <a:extLst>
              <a:ext uri="{FF2B5EF4-FFF2-40B4-BE49-F238E27FC236}">
                <a16:creationId xmlns:a16="http://schemas.microsoft.com/office/drawing/2014/main" id="{96DE8955-1FBD-463B-A0D7-8F929F0A36BC}"/>
              </a:ext>
            </a:extLst>
          </p:cNvPr>
          <p:cNvSpPr/>
          <p:nvPr/>
        </p:nvSpPr>
        <p:spPr>
          <a:xfrm rot="16200000">
            <a:off x="3172859" y="5209143"/>
            <a:ext cx="431409" cy="223926"/>
          </a:xfrm>
          <a:prstGeom prst="trapezoid">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27" name="Trapezoid 26">
            <a:extLst>
              <a:ext uri="{FF2B5EF4-FFF2-40B4-BE49-F238E27FC236}">
                <a16:creationId xmlns:a16="http://schemas.microsoft.com/office/drawing/2014/main" id="{400BC1ED-FE94-4905-BE23-83D904CA609D}"/>
              </a:ext>
            </a:extLst>
          </p:cNvPr>
          <p:cNvSpPr/>
          <p:nvPr/>
        </p:nvSpPr>
        <p:spPr>
          <a:xfrm rot="16200000">
            <a:off x="3156032" y="4752287"/>
            <a:ext cx="431409" cy="223926"/>
          </a:xfrm>
          <a:prstGeom prst="trapezoid">
            <a:avLst/>
          </a:prstGeom>
          <a:solidFill>
            <a:schemeClr val="bg1">
              <a:lumMod val="75000"/>
            </a:schemeClr>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600" dirty="0">
                <a:solidFill>
                  <a:schemeClr val="bg1"/>
                </a:solidFill>
                <a:latin typeface="Intel Clear" panose="020B0604020203020204" pitchFamily="34" charset="0"/>
              </a:rPr>
              <a:t>Busy</a:t>
            </a:r>
          </a:p>
        </p:txBody>
      </p:sp>
      <p:sp>
        <p:nvSpPr>
          <p:cNvPr id="28" name="Trapezoid 27">
            <a:extLst>
              <a:ext uri="{FF2B5EF4-FFF2-40B4-BE49-F238E27FC236}">
                <a16:creationId xmlns:a16="http://schemas.microsoft.com/office/drawing/2014/main" id="{7F99F59E-9668-4F2D-97A3-C7F6A8F7EA65}"/>
              </a:ext>
            </a:extLst>
          </p:cNvPr>
          <p:cNvSpPr/>
          <p:nvPr/>
        </p:nvSpPr>
        <p:spPr>
          <a:xfrm rot="16200000">
            <a:off x="3156037" y="4287163"/>
            <a:ext cx="431409" cy="223926"/>
          </a:xfrm>
          <a:prstGeom prst="trapezoid">
            <a:avLst/>
          </a:prstGeom>
          <a:solidFill>
            <a:schemeClr val="bg1">
              <a:lumMod val="50000"/>
            </a:schemeClr>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600" dirty="0">
                <a:solidFill>
                  <a:schemeClr val="bg1"/>
                </a:solidFill>
                <a:latin typeface="Intel Clear" panose="020B0604020203020204" pitchFamily="34" charset="0"/>
              </a:rPr>
              <a:t>Busy</a:t>
            </a:r>
          </a:p>
        </p:txBody>
      </p:sp>
      <p:sp>
        <p:nvSpPr>
          <p:cNvPr id="29" name="Trapezoid 28">
            <a:extLst>
              <a:ext uri="{FF2B5EF4-FFF2-40B4-BE49-F238E27FC236}">
                <a16:creationId xmlns:a16="http://schemas.microsoft.com/office/drawing/2014/main" id="{9AFFF365-F11C-4EEA-A186-752485D63CC7}"/>
              </a:ext>
            </a:extLst>
          </p:cNvPr>
          <p:cNvSpPr/>
          <p:nvPr/>
        </p:nvSpPr>
        <p:spPr>
          <a:xfrm rot="16200000">
            <a:off x="3172863" y="5209142"/>
            <a:ext cx="431409" cy="223926"/>
          </a:xfrm>
          <a:prstGeom prst="trapezoid">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30" name="Trapezoid 29">
            <a:extLst>
              <a:ext uri="{FF2B5EF4-FFF2-40B4-BE49-F238E27FC236}">
                <a16:creationId xmlns:a16="http://schemas.microsoft.com/office/drawing/2014/main" id="{228A7726-1748-48DF-815C-52CCAB3A3C33}"/>
              </a:ext>
            </a:extLst>
          </p:cNvPr>
          <p:cNvSpPr/>
          <p:nvPr/>
        </p:nvSpPr>
        <p:spPr>
          <a:xfrm rot="16200000">
            <a:off x="3156040" y="4751943"/>
            <a:ext cx="431409" cy="223926"/>
          </a:xfrm>
          <a:prstGeom prst="trapezoid">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31" name="Trapezoid 30">
            <a:extLst>
              <a:ext uri="{FF2B5EF4-FFF2-40B4-BE49-F238E27FC236}">
                <a16:creationId xmlns:a16="http://schemas.microsoft.com/office/drawing/2014/main" id="{C649438B-971B-47A5-AF17-D531985DCFCF}"/>
              </a:ext>
            </a:extLst>
          </p:cNvPr>
          <p:cNvSpPr/>
          <p:nvPr/>
        </p:nvSpPr>
        <p:spPr>
          <a:xfrm rot="16200000">
            <a:off x="3153859" y="3829617"/>
            <a:ext cx="431409" cy="223926"/>
          </a:xfrm>
          <a:prstGeom prst="trapezoid">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32" name="Trapezoid 31">
            <a:extLst>
              <a:ext uri="{FF2B5EF4-FFF2-40B4-BE49-F238E27FC236}">
                <a16:creationId xmlns:a16="http://schemas.microsoft.com/office/drawing/2014/main" id="{4FF885C4-D3D3-4022-82CC-88E673ABFB85}"/>
              </a:ext>
            </a:extLst>
          </p:cNvPr>
          <p:cNvSpPr/>
          <p:nvPr/>
        </p:nvSpPr>
        <p:spPr>
          <a:xfrm rot="16200000">
            <a:off x="3156039" y="4287162"/>
            <a:ext cx="431409" cy="223926"/>
          </a:xfrm>
          <a:prstGeom prst="trapezoid">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33" name="Trapezoid 32">
            <a:extLst>
              <a:ext uri="{FF2B5EF4-FFF2-40B4-BE49-F238E27FC236}">
                <a16:creationId xmlns:a16="http://schemas.microsoft.com/office/drawing/2014/main" id="{9231993F-66F9-4FCC-BA90-18253A9CAE7C}"/>
              </a:ext>
            </a:extLst>
          </p:cNvPr>
          <p:cNvSpPr/>
          <p:nvPr/>
        </p:nvSpPr>
        <p:spPr>
          <a:xfrm rot="16200000">
            <a:off x="3172864" y="5209146"/>
            <a:ext cx="431409" cy="223926"/>
          </a:xfrm>
          <a:prstGeom prst="trapezoid">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34" name="Trapezoid 33">
            <a:extLst>
              <a:ext uri="{FF2B5EF4-FFF2-40B4-BE49-F238E27FC236}">
                <a16:creationId xmlns:a16="http://schemas.microsoft.com/office/drawing/2014/main" id="{1DC0972F-358B-4E70-8E94-7715D7FB96FD}"/>
              </a:ext>
            </a:extLst>
          </p:cNvPr>
          <p:cNvSpPr/>
          <p:nvPr/>
        </p:nvSpPr>
        <p:spPr>
          <a:xfrm rot="16200000">
            <a:off x="3156032" y="4751942"/>
            <a:ext cx="431409" cy="223926"/>
          </a:xfrm>
          <a:prstGeom prst="trapezoid">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grpSp>
        <p:nvGrpSpPr>
          <p:cNvPr id="35" name="Group 34">
            <a:extLst>
              <a:ext uri="{FF2B5EF4-FFF2-40B4-BE49-F238E27FC236}">
                <a16:creationId xmlns:a16="http://schemas.microsoft.com/office/drawing/2014/main" id="{FE7C3430-D135-45DA-AA8F-32C9B55E28D8}"/>
              </a:ext>
            </a:extLst>
          </p:cNvPr>
          <p:cNvGrpSpPr/>
          <p:nvPr/>
        </p:nvGrpSpPr>
        <p:grpSpPr>
          <a:xfrm>
            <a:off x="5807804" y="5279608"/>
            <a:ext cx="307788" cy="126812"/>
            <a:chOff x="2689212" y="5501845"/>
            <a:chExt cx="385509" cy="173850"/>
          </a:xfrm>
        </p:grpSpPr>
        <p:cxnSp>
          <p:nvCxnSpPr>
            <p:cNvPr id="36" name="Straight Connector 35">
              <a:extLst>
                <a:ext uri="{FF2B5EF4-FFF2-40B4-BE49-F238E27FC236}">
                  <a16:creationId xmlns:a16="http://schemas.microsoft.com/office/drawing/2014/main" id="{11213F0F-9333-4D2A-BE69-6B25E20B2CEE}"/>
                </a:ext>
              </a:extLst>
            </p:cNvPr>
            <p:cNvCxnSpPr/>
            <p:nvPr/>
          </p:nvCxnSpPr>
          <p:spPr>
            <a:xfrm flipV="1">
              <a:off x="2689212" y="5501863"/>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7" name="Straight Connector 36">
              <a:extLst>
                <a:ext uri="{FF2B5EF4-FFF2-40B4-BE49-F238E27FC236}">
                  <a16:creationId xmlns:a16="http://schemas.microsoft.com/office/drawing/2014/main" id="{508D6336-E944-4779-A1AB-6CE8A5CA8CB9}"/>
                </a:ext>
              </a:extLst>
            </p:cNvPr>
            <p:cNvCxnSpPr/>
            <p:nvPr/>
          </p:nvCxnSpPr>
          <p:spPr>
            <a:xfrm>
              <a:off x="2793590" y="5501863"/>
              <a:ext cx="281131" cy="0"/>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8" name="Straight Connector 37">
              <a:extLst>
                <a:ext uri="{FF2B5EF4-FFF2-40B4-BE49-F238E27FC236}">
                  <a16:creationId xmlns:a16="http://schemas.microsoft.com/office/drawing/2014/main" id="{9D424AF3-DE2E-4C5F-863B-65DC45E0582A}"/>
                </a:ext>
              </a:extLst>
            </p:cNvPr>
            <p:cNvCxnSpPr/>
            <p:nvPr/>
          </p:nvCxnSpPr>
          <p:spPr>
            <a:xfrm flipV="1">
              <a:off x="2752513" y="5502744"/>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9" name="Straight Connector 38">
              <a:extLst>
                <a:ext uri="{FF2B5EF4-FFF2-40B4-BE49-F238E27FC236}">
                  <a16:creationId xmlns:a16="http://schemas.microsoft.com/office/drawing/2014/main" id="{A1BB2AF4-78DE-47DD-AC8D-BE3F6FEFA782}"/>
                </a:ext>
              </a:extLst>
            </p:cNvPr>
            <p:cNvCxnSpPr/>
            <p:nvPr/>
          </p:nvCxnSpPr>
          <p:spPr>
            <a:xfrm flipV="1">
              <a:off x="2821514" y="5504226"/>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0" name="Straight Connector 39">
              <a:extLst>
                <a:ext uri="{FF2B5EF4-FFF2-40B4-BE49-F238E27FC236}">
                  <a16:creationId xmlns:a16="http://schemas.microsoft.com/office/drawing/2014/main" id="{70929747-05CA-478A-9968-82CC601E79A2}"/>
                </a:ext>
              </a:extLst>
            </p:cNvPr>
            <p:cNvCxnSpPr/>
            <p:nvPr/>
          </p:nvCxnSpPr>
          <p:spPr>
            <a:xfrm flipV="1">
              <a:off x="2890515" y="5501845"/>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41" name="Group 40">
            <a:extLst>
              <a:ext uri="{FF2B5EF4-FFF2-40B4-BE49-F238E27FC236}">
                <a16:creationId xmlns:a16="http://schemas.microsoft.com/office/drawing/2014/main" id="{0690795D-399B-4996-BBEE-DFA9ECD74640}"/>
              </a:ext>
            </a:extLst>
          </p:cNvPr>
          <p:cNvGrpSpPr/>
          <p:nvPr/>
        </p:nvGrpSpPr>
        <p:grpSpPr>
          <a:xfrm>
            <a:off x="7655369" y="5278739"/>
            <a:ext cx="307788" cy="126812"/>
            <a:chOff x="2689212" y="5501845"/>
            <a:chExt cx="385509" cy="173850"/>
          </a:xfrm>
        </p:grpSpPr>
        <p:cxnSp>
          <p:nvCxnSpPr>
            <p:cNvPr id="42" name="Straight Connector 41">
              <a:extLst>
                <a:ext uri="{FF2B5EF4-FFF2-40B4-BE49-F238E27FC236}">
                  <a16:creationId xmlns:a16="http://schemas.microsoft.com/office/drawing/2014/main" id="{B30545BF-FDBE-41C3-85F8-44AEE7B9C0C5}"/>
                </a:ext>
              </a:extLst>
            </p:cNvPr>
            <p:cNvCxnSpPr/>
            <p:nvPr/>
          </p:nvCxnSpPr>
          <p:spPr>
            <a:xfrm flipV="1">
              <a:off x="2689212" y="5501863"/>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3" name="Straight Connector 42">
              <a:extLst>
                <a:ext uri="{FF2B5EF4-FFF2-40B4-BE49-F238E27FC236}">
                  <a16:creationId xmlns:a16="http://schemas.microsoft.com/office/drawing/2014/main" id="{FFCD481F-8875-4D8E-9E6F-69EA9DCE9F2D}"/>
                </a:ext>
              </a:extLst>
            </p:cNvPr>
            <p:cNvCxnSpPr/>
            <p:nvPr/>
          </p:nvCxnSpPr>
          <p:spPr>
            <a:xfrm>
              <a:off x="2793590" y="5501863"/>
              <a:ext cx="281131" cy="0"/>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4" name="Straight Connector 43">
              <a:extLst>
                <a:ext uri="{FF2B5EF4-FFF2-40B4-BE49-F238E27FC236}">
                  <a16:creationId xmlns:a16="http://schemas.microsoft.com/office/drawing/2014/main" id="{CDD18557-EFC5-4FDA-8102-735B0F950EEC}"/>
                </a:ext>
              </a:extLst>
            </p:cNvPr>
            <p:cNvCxnSpPr/>
            <p:nvPr/>
          </p:nvCxnSpPr>
          <p:spPr>
            <a:xfrm flipV="1">
              <a:off x="2752513" y="5502744"/>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5" name="Straight Connector 44">
              <a:extLst>
                <a:ext uri="{FF2B5EF4-FFF2-40B4-BE49-F238E27FC236}">
                  <a16:creationId xmlns:a16="http://schemas.microsoft.com/office/drawing/2014/main" id="{3B97CA48-F153-478A-9C87-E39D969988BB}"/>
                </a:ext>
              </a:extLst>
            </p:cNvPr>
            <p:cNvCxnSpPr/>
            <p:nvPr/>
          </p:nvCxnSpPr>
          <p:spPr>
            <a:xfrm flipV="1">
              <a:off x="2821514" y="5504226"/>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6" name="Straight Connector 45">
              <a:extLst>
                <a:ext uri="{FF2B5EF4-FFF2-40B4-BE49-F238E27FC236}">
                  <a16:creationId xmlns:a16="http://schemas.microsoft.com/office/drawing/2014/main" id="{060E7355-BADE-405D-99FC-92F6F4F6393D}"/>
                </a:ext>
              </a:extLst>
            </p:cNvPr>
            <p:cNvCxnSpPr/>
            <p:nvPr/>
          </p:nvCxnSpPr>
          <p:spPr>
            <a:xfrm flipV="1">
              <a:off x="2890515" y="5501845"/>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grpSp>
      <p:sp>
        <p:nvSpPr>
          <p:cNvPr id="47" name="TextBox 46">
            <a:extLst>
              <a:ext uri="{FF2B5EF4-FFF2-40B4-BE49-F238E27FC236}">
                <a16:creationId xmlns:a16="http://schemas.microsoft.com/office/drawing/2014/main" id="{4B4FBA75-CFC9-401E-84EF-A5EF73ECD33F}"/>
              </a:ext>
            </a:extLst>
          </p:cNvPr>
          <p:cNvSpPr txBox="1"/>
          <p:nvPr/>
        </p:nvSpPr>
        <p:spPr>
          <a:xfrm>
            <a:off x="2595551" y="3419215"/>
            <a:ext cx="934781" cy="261610"/>
          </a:xfrm>
          <a:prstGeom prst="rect">
            <a:avLst/>
          </a:prstGeom>
          <a:noFill/>
        </p:spPr>
        <p:txBody>
          <a:bodyPr wrap="square" rtlCol="0">
            <a:spAutoFit/>
          </a:bodyPr>
          <a:lstStyle/>
          <a:p>
            <a:pPr algn="ctr"/>
            <a:r>
              <a:rPr lang="en-US" sz="1100" b="1" dirty="0">
                <a:solidFill>
                  <a:schemeClr val="tx2"/>
                </a:solidFill>
                <a:latin typeface="Neo Sans Intel"/>
                <a:cs typeface="Neo Sans Intel"/>
              </a:rPr>
              <a:t>frequency</a:t>
            </a:r>
          </a:p>
        </p:txBody>
      </p:sp>
      <p:sp>
        <p:nvSpPr>
          <p:cNvPr id="48" name="Rectangle 47">
            <a:extLst>
              <a:ext uri="{FF2B5EF4-FFF2-40B4-BE49-F238E27FC236}">
                <a16:creationId xmlns:a16="http://schemas.microsoft.com/office/drawing/2014/main" id="{571FDF8B-8EA0-472E-8492-AE36AC5F2AA5}"/>
              </a:ext>
            </a:extLst>
          </p:cNvPr>
          <p:cNvSpPr/>
          <p:nvPr/>
        </p:nvSpPr>
        <p:spPr>
          <a:xfrm>
            <a:off x="6117504" y="4713566"/>
            <a:ext cx="1416447" cy="831222"/>
          </a:xfrm>
          <a:prstGeom prst="rect">
            <a:avLst/>
          </a:prstGeom>
          <a:solidFill>
            <a:schemeClr val="bg2">
              <a:lumMod val="50000"/>
            </a:schemeClr>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a:latin typeface="Intel Clear" panose="020B0604020203020204" pitchFamily="34" charset="0"/>
              </a:rPr>
              <a:t>40MHz PPDU</a:t>
            </a:r>
          </a:p>
          <a:p>
            <a:pPr algn="ctr"/>
            <a:r>
              <a:rPr lang="en-US" sz="1000" dirty="0">
                <a:latin typeface="Intel Clear" panose="020B0604020203020204" pitchFamily="34" charset="0"/>
              </a:rPr>
              <a:t>(interference, OBSS)</a:t>
            </a:r>
          </a:p>
        </p:txBody>
      </p:sp>
      <p:cxnSp>
        <p:nvCxnSpPr>
          <p:cNvPr id="49" name="Straight Arrow Connector 48">
            <a:extLst>
              <a:ext uri="{FF2B5EF4-FFF2-40B4-BE49-F238E27FC236}">
                <a16:creationId xmlns:a16="http://schemas.microsoft.com/office/drawing/2014/main" id="{33408E88-7B9C-4E79-B708-3E3742E28C9C}"/>
              </a:ext>
            </a:extLst>
          </p:cNvPr>
          <p:cNvCxnSpPr>
            <a:cxnSpLocks/>
          </p:cNvCxnSpPr>
          <p:nvPr/>
        </p:nvCxnSpPr>
        <p:spPr>
          <a:xfrm flipV="1">
            <a:off x="3657600" y="4737128"/>
            <a:ext cx="190948" cy="1252732"/>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sp>
        <p:nvSpPr>
          <p:cNvPr id="50" name="TextBox 49">
            <a:extLst>
              <a:ext uri="{FF2B5EF4-FFF2-40B4-BE49-F238E27FC236}">
                <a16:creationId xmlns:a16="http://schemas.microsoft.com/office/drawing/2014/main" id="{C5332C10-3B66-4198-99EA-4CAD26D30E88}"/>
              </a:ext>
            </a:extLst>
          </p:cNvPr>
          <p:cNvSpPr txBox="1"/>
          <p:nvPr/>
        </p:nvSpPr>
        <p:spPr>
          <a:xfrm>
            <a:off x="8213203" y="3809810"/>
            <a:ext cx="912576" cy="577081"/>
          </a:xfrm>
          <a:prstGeom prst="rect">
            <a:avLst/>
          </a:prstGeom>
          <a:noFill/>
        </p:spPr>
        <p:txBody>
          <a:bodyPr wrap="square" rtlCol="0">
            <a:spAutoFit/>
          </a:bodyPr>
          <a:lstStyle/>
          <a:p>
            <a:pPr algn="ctr"/>
            <a:r>
              <a:rPr lang="en-US" sz="1050" dirty="0">
                <a:solidFill>
                  <a:schemeClr val="tx1"/>
                </a:solidFill>
                <a:latin typeface="Intel Clear" panose="020B0604020203020204" pitchFamily="34" charset="0"/>
                <a:cs typeface="Neo Sans Intel"/>
              </a:rPr>
              <a:t>(STA to AP or </a:t>
            </a:r>
            <a:br>
              <a:rPr lang="en-US" sz="1050" dirty="0">
                <a:solidFill>
                  <a:schemeClr val="tx1"/>
                </a:solidFill>
                <a:latin typeface="Intel Clear" panose="020B0604020203020204" pitchFamily="34" charset="0"/>
                <a:cs typeface="Neo Sans Intel"/>
              </a:rPr>
            </a:br>
            <a:r>
              <a:rPr lang="en-US" sz="1050" dirty="0">
                <a:solidFill>
                  <a:schemeClr val="tx1"/>
                </a:solidFill>
                <a:latin typeface="Intel Clear" panose="020B0604020203020204" pitchFamily="34" charset="0"/>
                <a:cs typeface="Neo Sans Intel"/>
              </a:rPr>
              <a:t>AP to STA)</a:t>
            </a:r>
          </a:p>
        </p:txBody>
      </p:sp>
      <p:sp>
        <p:nvSpPr>
          <p:cNvPr id="51" name="TextBox 50">
            <a:extLst>
              <a:ext uri="{FF2B5EF4-FFF2-40B4-BE49-F238E27FC236}">
                <a16:creationId xmlns:a16="http://schemas.microsoft.com/office/drawing/2014/main" id="{1AF638DD-46F4-4039-99E0-01A10FD8B79F}"/>
              </a:ext>
            </a:extLst>
          </p:cNvPr>
          <p:cNvSpPr txBox="1"/>
          <p:nvPr/>
        </p:nvSpPr>
        <p:spPr>
          <a:xfrm>
            <a:off x="3054481" y="5944773"/>
            <a:ext cx="3443685" cy="461665"/>
          </a:xfrm>
          <a:prstGeom prst="rect">
            <a:avLst/>
          </a:prstGeom>
          <a:noFill/>
        </p:spPr>
        <p:txBody>
          <a:bodyPr wrap="square" rtlCol="0">
            <a:spAutoFit/>
          </a:bodyPr>
          <a:lstStyle/>
          <a:p>
            <a:r>
              <a:rPr lang="en-US" sz="1200" dirty="0">
                <a:solidFill>
                  <a:schemeClr val="tx2"/>
                </a:solidFill>
                <a:latin typeface="Intel Clear" panose="020B0604020203020204" pitchFamily="34" charset="0"/>
                <a:cs typeface="Neo Sans Intel"/>
              </a:rPr>
              <a:t>STA can transmit a packet on the secondary channels while the primary channel is busy</a:t>
            </a:r>
          </a:p>
        </p:txBody>
      </p:sp>
      <p:sp>
        <p:nvSpPr>
          <p:cNvPr id="52" name="Rectangle 51">
            <a:extLst>
              <a:ext uri="{FF2B5EF4-FFF2-40B4-BE49-F238E27FC236}">
                <a16:creationId xmlns:a16="http://schemas.microsoft.com/office/drawing/2014/main" id="{84901AA5-490E-4C9E-9542-B462ED62EF38}"/>
              </a:ext>
            </a:extLst>
          </p:cNvPr>
          <p:cNvSpPr/>
          <p:nvPr/>
        </p:nvSpPr>
        <p:spPr>
          <a:xfrm>
            <a:off x="3876104" y="3725875"/>
            <a:ext cx="1901901" cy="1353204"/>
          </a:xfrm>
          <a:prstGeom prst="rect">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a:latin typeface="Intel Clear" panose="020B0604020203020204" pitchFamily="34" charset="0"/>
              </a:rPr>
              <a:t>60MHz PPDU</a:t>
            </a:r>
          </a:p>
        </p:txBody>
      </p:sp>
      <p:sp>
        <p:nvSpPr>
          <p:cNvPr id="53" name="Rectangle 52">
            <a:extLst>
              <a:ext uri="{FF2B5EF4-FFF2-40B4-BE49-F238E27FC236}">
                <a16:creationId xmlns:a16="http://schemas.microsoft.com/office/drawing/2014/main" id="{784A7990-0CAF-4DC4-980B-B0BEF29A7F1A}"/>
              </a:ext>
            </a:extLst>
          </p:cNvPr>
          <p:cNvSpPr/>
          <p:nvPr/>
        </p:nvSpPr>
        <p:spPr>
          <a:xfrm>
            <a:off x="6115592" y="3714817"/>
            <a:ext cx="1418359" cy="933383"/>
          </a:xfrm>
          <a:prstGeom prst="rect">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a:latin typeface="Intel Clear" panose="020B0604020203020204" pitchFamily="34" charset="0"/>
              </a:rPr>
              <a:t>40MHz PPDU</a:t>
            </a:r>
          </a:p>
        </p:txBody>
      </p:sp>
    </p:spTree>
    <p:extLst>
      <p:ext uri="{BB962C8B-B14F-4D97-AF65-F5344CB8AC3E}">
        <p14:creationId xmlns:p14="http://schemas.microsoft.com/office/powerpoint/2010/main" val="38338257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DE3F7A-4EBD-49D9-AE0F-9222556637EA}"/>
              </a:ext>
            </a:extLst>
          </p:cNvPr>
          <p:cNvSpPr>
            <a:spLocks noGrp="1"/>
          </p:cNvSpPr>
          <p:nvPr>
            <p:ph type="title"/>
          </p:nvPr>
        </p:nvSpPr>
        <p:spPr/>
        <p:txBody>
          <a:bodyPr/>
          <a:lstStyle/>
          <a:p>
            <a:r>
              <a:rPr lang="en-US" dirty="0"/>
              <a:t>Recap: Design considerations [11-23/961]</a:t>
            </a:r>
          </a:p>
        </p:txBody>
      </p:sp>
      <p:sp>
        <p:nvSpPr>
          <p:cNvPr id="3" name="Content Placeholder 2">
            <a:extLst>
              <a:ext uri="{FF2B5EF4-FFF2-40B4-BE49-F238E27FC236}">
                <a16:creationId xmlns:a16="http://schemas.microsoft.com/office/drawing/2014/main" id="{2CA8B2CF-241B-478D-BE86-E875C88C9BE9}"/>
              </a:ext>
            </a:extLst>
          </p:cNvPr>
          <p:cNvSpPr>
            <a:spLocks noGrp="1"/>
          </p:cNvSpPr>
          <p:nvPr>
            <p:ph idx="1"/>
          </p:nvPr>
        </p:nvSpPr>
        <p:spPr/>
        <p:txBody>
          <a:bodyPr/>
          <a:lstStyle/>
          <a:p>
            <a:pPr>
              <a:buFont typeface="Arial" panose="020B0604020202020204" pitchFamily="34" charset="0"/>
              <a:buChar char="•"/>
            </a:pPr>
            <a:r>
              <a:rPr lang="en-US" dirty="0"/>
              <a:t>Need to be simple</a:t>
            </a:r>
          </a:p>
          <a:p>
            <a:pPr>
              <a:buFont typeface="Arial" panose="020B0604020202020204" pitchFamily="34" charset="0"/>
              <a:buChar char="•"/>
            </a:pPr>
            <a:endParaRPr lang="en-US" dirty="0"/>
          </a:p>
          <a:p>
            <a:pPr>
              <a:buFont typeface="Arial" panose="020B0604020202020204" pitchFamily="34" charset="0"/>
              <a:buChar char="•"/>
            </a:pPr>
            <a:r>
              <a:rPr lang="en-US" dirty="0"/>
              <a:t>Before using the secondary channels, an AP/STA needs to know idle/busy status of the secondary channels</a:t>
            </a:r>
          </a:p>
          <a:p>
            <a:pPr>
              <a:buFont typeface="Arial" panose="020B0604020202020204" pitchFamily="34" charset="0"/>
              <a:buChar char="•"/>
            </a:pPr>
            <a:endParaRPr lang="en-US" dirty="0"/>
          </a:p>
          <a:p>
            <a:pPr>
              <a:buFont typeface="Arial" panose="020B0604020202020204" pitchFamily="34" charset="0"/>
              <a:buChar char="•"/>
            </a:pPr>
            <a:r>
              <a:rPr lang="en-US" dirty="0"/>
              <a:t>No major additional receive capability on the secondary channels</a:t>
            </a:r>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61FE5176-9344-4A23-BADD-2F850A31150C}"/>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DA6ED6E3-FF36-4256-AAB7-458B5DAA397E}"/>
              </a:ext>
            </a:extLst>
          </p:cNvPr>
          <p:cNvSpPr>
            <a:spLocks noGrp="1"/>
          </p:cNvSpPr>
          <p:nvPr>
            <p:ph type="ftr" idx="14"/>
          </p:nvPr>
        </p:nvSpPr>
        <p:spPr/>
        <p:txBody>
          <a:bodyPr/>
          <a:lstStyle/>
          <a:p>
            <a:r>
              <a:rPr lang="en-US"/>
              <a:t>Minyoung Park, et.al., Intel Corporation</a:t>
            </a:r>
            <a:endParaRPr lang="en-GB" dirty="0"/>
          </a:p>
        </p:txBody>
      </p:sp>
      <p:sp>
        <p:nvSpPr>
          <p:cNvPr id="6" name="Date Placeholder 5">
            <a:extLst>
              <a:ext uri="{FF2B5EF4-FFF2-40B4-BE49-F238E27FC236}">
                <a16:creationId xmlns:a16="http://schemas.microsoft.com/office/drawing/2014/main" id="{C353E80A-AEE4-4C3A-A0B3-32CAA8037183}"/>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33738425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EACC59-765C-DFD7-AF51-A9BB5B3F4D30}"/>
              </a:ext>
            </a:extLst>
          </p:cNvPr>
          <p:cNvSpPr>
            <a:spLocks noGrp="1"/>
          </p:cNvSpPr>
          <p:nvPr>
            <p:ph type="title"/>
          </p:nvPr>
        </p:nvSpPr>
        <p:spPr/>
        <p:txBody>
          <a:bodyPr/>
          <a:lstStyle/>
          <a:p>
            <a:r>
              <a:rPr lang="en-US" dirty="0"/>
              <a:t>NPCA Primary Channel and NPCA Channel Bandwidth </a:t>
            </a:r>
          </a:p>
        </p:txBody>
      </p:sp>
      <p:sp>
        <p:nvSpPr>
          <p:cNvPr id="3" name="Content Placeholder 2">
            <a:extLst>
              <a:ext uri="{FF2B5EF4-FFF2-40B4-BE49-F238E27FC236}">
                <a16:creationId xmlns:a16="http://schemas.microsoft.com/office/drawing/2014/main" id="{13BDA5EE-28D0-1747-4C9D-901B3018E5B6}"/>
              </a:ext>
            </a:extLst>
          </p:cNvPr>
          <p:cNvSpPr>
            <a:spLocks noGrp="1"/>
          </p:cNvSpPr>
          <p:nvPr>
            <p:ph idx="1"/>
          </p:nvPr>
        </p:nvSpPr>
        <p:spPr>
          <a:xfrm>
            <a:off x="914400" y="1751015"/>
            <a:ext cx="10475383" cy="4343400"/>
          </a:xfrm>
        </p:spPr>
        <p:txBody>
          <a:bodyPr/>
          <a:lstStyle/>
          <a:p>
            <a:pPr>
              <a:buFont typeface="Arial" panose="020B0604020202020204" pitchFamily="34" charset="0"/>
              <a:buChar char="•"/>
            </a:pPr>
            <a:r>
              <a:rPr lang="en-US" sz="1600" dirty="0"/>
              <a:t>To manage the complexity of the NPCA operation, we propose to limit the number of secondary channels on which a STA contends while the primary channel is busy </a:t>
            </a:r>
            <a:r>
              <a:rPr lang="en-US" sz="1600" u="sng" dirty="0"/>
              <a:t>to one</a:t>
            </a:r>
          </a:p>
          <a:p>
            <a:pPr>
              <a:buFont typeface="Arial" panose="020B0604020202020204" pitchFamily="34" charset="0"/>
              <a:buChar char="•"/>
            </a:pPr>
            <a:r>
              <a:rPr lang="en-US" sz="1600" dirty="0"/>
              <a:t>Define one NPCA primary channel</a:t>
            </a:r>
          </a:p>
          <a:p>
            <a:pPr lvl="1">
              <a:buFont typeface="Arial" panose="020B0604020202020204" pitchFamily="34" charset="0"/>
              <a:buChar char="•"/>
            </a:pPr>
            <a:r>
              <a:rPr lang="en-US" sz="1400" dirty="0"/>
              <a:t>One of the secondary channels on which channel access is performed while the primary channel is busy</a:t>
            </a:r>
          </a:p>
          <a:p>
            <a:pPr>
              <a:buFont typeface="Arial" panose="020B0604020202020204" pitchFamily="34" charset="0"/>
              <a:buChar char="•"/>
            </a:pPr>
            <a:r>
              <a:rPr lang="en-US" sz="1600" dirty="0"/>
              <a:t>Define one NPCA channel bandwidth</a:t>
            </a:r>
          </a:p>
          <a:p>
            <a:pPr lvl="1">
              <a:buFont typeface="Arial" panose="020B0604020202020204" pitchFamily="34" charset="0"/>
              <a:buChar char="•"/>
            </a:pPr>
            <a:r>
              <a:rPr lang="en-US" sz="1400" dirty="0"/>
              <a:t>Channel bandwidth on which NPCA is performed while the primary channel is busy</a:t>
            </a:r>
          </a:p>
          <a:p>
            <a:pPr lvl="1">
              <a:buFont typeface="Arial" panose="020B0604020202020204" pitchFamily="34" charset="0"/>
              <a:buChar char="•"/>
            </a:pPr>
            <a:r>
              <a:rPr lang="en-US" sz="1400" dirty="0"/>
              <a:t>Accessing the secondary channels of the NPCA primary channel follows the same PIFS rules defined in the baseline </a:t>
            </a:r>
          </a:p>
          <a:p>
            <a:pPr>
              <a:buFont typeface="Arial" panose="020B0604020202020204" pitchFamily="34" charset="0"/>
              <a:buChar char="•"/>
            </a:pPr>
            <a:r>
              <a:rPr lang="en-US" sz="1600" dirty="0"/>
              <a:t>An AP announces the following:</a:t>
            </a:r>
          </a:p>
          <a:p>
            <a:pPr lvl="1">
              <a:buFont typeface="Arial" panose="020B0604020202020204" pitchFamily="34" charset="0"/>
              <a:buChar char="•"/>
            </a:pPr>
            <a:r>
              <a:rPr lang="en-US" sz="1400" dirty="0"/>
              <a:t>Location of the NPCA primary channel </a:t>
            </a:r>
          </a:p>
          <a:p>
            <a:pPr lvl="1">
              <a:buFont typeface="Arial" panose="020B0604020202020204" pitchFamily="34" charset="0"/>
              <a:buChar char="•"/>
            </a:pPr>
            <a:r>
              <a:rPr lang="en-US" sz="1400" dirty="0"/>
              <a:t>NPCA channel bandwidth</a:t>
            </a:r>
          </a:p>
          <a:p>
            <a:pPr marL="457200" lvl="1" indent="0"/>
            <a:endParaRPr lang="en-US" sz="1400" dirty="0"/>
          </a:p>
        </p:txBody>
      </p:sp>
      <p:sp>
        <p:nvSpPr>
          <p:cNvPr id="4" name="Slide Number Placeholder 3">
            <a:extLst>
              <a:ext uri="{FF2B5EF4-FFF2-40B4-BE49-F238E27FC236}">
                <a16:creationId xmlns:a16="http://schemas.microsoft.com/office/drawing/2014/main" id="{02957D5B-5F68-6A2C-6008-3971048D9ECC}"/>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20D4D7A6-9E17-5591-AB17-65BFBEA4F194}"/>
              </a:ext>
            </a:extLst>
          </p:cNvPr>
          <p:cNvSpPr>
            <a:spLocks noGrp="1"/>
          </p:cNvSpPr>
          <p:nvPr>
            <p:ph type="ftr" idx="14"/>
          </p:nvPr>
        </p:nvSpPr>
        <p:spPr/>
        <p:txBody>
          <a:bodyPr/>
          <a:lstStyle/>
          <a:p>
            <a:r>
              <a:rPr lang="en-US"/>
              <a:t>Minyoung Park, et.al., Intel Corporation</a:t>
            </a:r>
            <a:endParaRPr lang="en-GB" dirty="0"/>
          </a:p>
        </p:txBody>
      </p:sp>
      <p:sp>
        <p:nvSpPr>
          <p:cNvPr id="6" name="Date Placeholder 5">
            <a:extLst>
              <a:ext uri="{FF2B5EF4-FFF2-40B4-BE49-F238E27FC236}">
                <a16:creationId xmlns:a16="http://schemas.microsoft.com/office/drawing/2014/main" id="{D145AA63-C7B6-1529-F08E-550596328884}"/>
              </a:ext>
            </a:extLst>
          </p:cNvPr>
          <p:cNvSpPr>
            <a:spLocks noGrp="1"/>
          </p:cNvSpPr>
          <p:nvPr>
            <p:ph type="dt" idx="15"/>
          </p:nvPr>
        </p:nvSpPr>
        <p:spPr/>
        <p:txBody>
          <a:bodyPr/>
          <a:lstStyle/>
          <a:p>
            <a:r>
              <a:rPr lang="en-US"/>
              <a:t>January 2024</a:t>
            </a:r>
            <a:endParaRPr lang="en-GB" dirty="0"/>
          </a:p>
        </p:txBody>
      </p:sp>
      <p:cxnSp>
        <p:nvCxnSpPr>
          <p:cNvPr id="8" name="Straight Connector 7">
            <a:extLst>
              <a:ext uri="{FF2B5EF4-FFF2-40B4-BE49-F238E27FC236}">
                <a16:creationId xmlns:a16="http://schemas.microsoft.com/office/drawing/2014/main" id="{B55C9CB6-EF36-7A62-85BB-617004B3F3FA}"/>
              </a:ext>
            </a:extLst>
          </p:cNvPr>
          <p:cNvCxnSpPr/>
          <p:nvPr/>
        </p:nvCxnSpPr>
        <p:spPr bwMode="auto">
          <a:xfrm>
            <a:off x="4556760" y="5588215"/>
            <a:ext cx="2895600" cy="0"/>
          </a:xfrm>
          <a:prstGeom prst="line">
            <a:avLst/>
          </a:prstGeom>
          <a:solidFill>
            <a:srgbClr val="00B8FF"/>
          </a:solidFill>
          <a:ln w="28575" cap="flat" cmpd="sng" algn="ctr">
            <a:solidFill>
              <a:srgbClr val="0070C0"/>
            </a:solidFill>
            <a:prstDash val="sysDash"/>
            <a:round/>
            <a:headEnd type="none" w="med" len="med"/>
            <a:tailEnd type="none" w="med" len="med"/>
          </a:ln>
          <a:effectLst/>
        </p:spPr>
      </p:cxnSp>
      <p:cxnSp>
        <p:nvCxnSpPr>
          <p:cNvPr id="9" name="Straight Connector 8">
            <a:extLst>
              <a:ext uri="{FF2B5EF4-FFF2-40B4-BE49-F238E27FC236}">
                <a16:creationId xmlns:a16="http://schemas.microsoft.com/office/drawing/2014/main" id="{4FE4BC5D-2E11-3EA3-2177-6596DAB6ECB9}"/>
              </a:ext>
            </a:extLst>
          </p:cNvPr>
          <p:cNvCxnSpPr/>
          <p:nvPr/>
        </p:nvCxnSpPr>
        <p:spPr bwMode="auto">
          <a:xfrm>
            <a:off x="4419600" y="6094415"/>
            <a:ext cx="3185160" cy="0"/>
          </a:xfrm>
          <a:prstGeom prst="line">
            <a:avLst/>
          </a:prstGeom>
          <a:solidFill>
            <a:srgbClr val="00B8FF"/>
          </a:solidFill>
          <a:ln w="28575" cap="flat" cmpd="sng" algn="ctr">
            <a:solidFill>
              <a:schemeClr val="tx1"/>
            </a:solidFill>
            <a:prstDash val="solid"/>
            <a:round/>
            <a:headEnd type="none" w="med" len="med"/>
            <a:tailEnd type="none" w="med" len="med"/>
          </a:ln>
          <a:effectLst/>
        </p:spPr>
      </p:cxnSp>
      <p:sp>
        <p:nvSpPr>
          <p:cNvPr id="10" name="TextBox 9">
            <a:extLst>
              <a:ext uri="{FF2B5EF4-FFF2-40B4-BE49-F238E27FC236}">
                <a16:creationId xmlns:a16="http://schemas.microsoft.com/office/drawing/2014/main" id="{4BD4510F-C06A-9972-78D6-C914CE9EF800}"/>
              </a:ext>
            </a:extLst>
          </p:cNvPr>
          <p:cNvSpPr txBox="1"/>
          <p:nvPr/>
        </p:nvSpPr>
        <p:spPr>
          <a:xfrm>
            <a:off x="2523564" y="5936481"/>
            <a:ext cx="1678901" cy="276999"/>
          </a:xfrm>
          <a:prstGeom prst="rect">
            <a:avLst/>
          </a:prstGeom>
          <a:noFill/>
        </p:spPr>
        <p:txBody>
          <a:bodyPr wrap="square" rtlCol="0">
            <a:spAutoFit/>
          </a:bodyPr>
          <a:lstStyle/>
          <a:p>
            <a:pPr algn="r"/>
            <a:r>
              <a:rPr lang="en-US" sz="1200" dirty="0">
                <a:solidFill>
                  <a:schemeClr val="tx2"/>
                </a:solidFill>
                <a:latin typeface="Intel Clear" panose="020B0604020203020204" pitchFamily="34" charset="0"/>
                <a:cs typeface="Neo Sans Intel"/>
              </a:rPr>
              <a:t>Primary channel (P1)</a:t>
            </a:r>
          </a:p>
        </p:txBody>
      </p:sp>
      <p:sp>
        <p:nvSpPr>
          <p:cNvPr id="11" name="TextBox 10">
            <a:extLst>
              <a:ext uri="{FF2B5EF4-FFF2-40B4-BE49-F238E27FC236}">
                <a16:creationId xmlns:a16="http://schemas.microsoft.com/office/drawing/2014/main" id="{3E3ACE14-AC0A-021B-B767-87F9FB537968}"/>
              </a:ext>
            </a:extLst>
          </p:cNvPr>
          <p:cNvSpPr txBox="1"/>
          <p:nvPr/>
        </p:nvSpPr>
        <p:spPr>
          <a:xfrm>
            <a:off x="2118359" y="5449991"/>
            <a:ext cx="2117402" cy="276999"/>
          </a:xfrm>
          <a:prstGeom prst="rect">
            <a:avLst/>
          </a:prstGeom>
          <a:noFill/>
        </p:spPr>
        <p:txBody>
          <a:bodyPr wrap="square" rtlCol="0">
            <a:spAutoFit/>
          </a:bodyPr>
          <a:lstStyle/>
          <a:p>
            <a:pPr algn="r"/>
            <a:r>
              <a:rPr lang="en-US" sz="1200" dirty="0">
                <a:solidFill>
                  <a:schemeClr val="tx2"/>
                </a:solidFill>
                <a:latin typeface="Intel Clear" panose="020B0604020203020204" pitchFamily="34" charset="0"/>
                <a:cs typeface="Neo Sans Intel"/>
              </a:rPr>
              <a:t>NPCA primary channel (P2)</a:t>
            </a:r>
          </a:p>
        </p:txBody>
      </p:sp>
      <p:cxnSp>
        <p:nvCxnSpPr>
          <p:cNvPr id="12" name="Straight Connector 11">
            <a:extLst>
              <a:ext uri="{FF2B5EF4-FFF2-40B4-BE49-F238E27FC236}">
                <a16:creationId xmlns:a16="http://schemas.microsoft.com/office/drawing/2014/main" id="{73BCB544-1221-B377-D7EC-4FA1915718BD}"/>
              </a:ext>
            </a:extLst>
          </p:cNvPr>
          <p:cNvCxnSpPr/>
          <p:nvPr/>
        </p:nvCxnSpPr>
        <p:spPr bwMode="auto">
          <a:xfrm>
            <a:off x="4556760" y="5967865"/>
            <a:ext cx="2895600" cy="0"/>
          </a:xfrm>
          <a:prstGeom prst="line">
            <a:avLst/>
          </a:prstGeom>
          <a:solidFill>
            <a:srgbClr val="00B8FF"/>
          </a:solidFill>
          <a:ln w="9525" cap="flat" cmpd="sng" algn="ctr">
            <a:solidFill>
              <a:schemeClr val="tx1"/>
            </a:solidFill>
            <a:prstDash val="lgDash"/>
            <a:round/>
            <a:headEnd type="none" w="med" len="med"/>
            <a:tailEnd type="none" w="med" len="med"/>
          </a:ln>
          <a:effectLst/>
        </p:spPr>
      </p:cxnSp>
      <p:cxnSp>
        <p:nvCxnSpPr>
          <p:cNvPr id="13" name="Straight Connector 12">
            <a:extLst>
              <a:ext uri="{FF2B5EF4-FFF2-40B4-BE49-F238E27FC236}">
                <a16:creationId xmlns:a16="http://schemas.microsoft.com/office/drawing/2014/main" id="{CA8E94F8-555D-05F9-1F91-219523DFA615}"/>
              </a:ext>
            </a:extLst>
          </p:cNvPr>
          <p:cNvCxnSpPr/>
          <p:nvPr/>
        </p:nvCxnSpPr>
        <p:spPr bwMode="auto">
          <a:xfrm>
            <a:off x="4556760" y="5841315"/>
            <a:ext cx="2895600" cy="0"/>
          </a:xfrm>
          <a:prstGeom prst="line">
            <a:avLst/>
          </a:prstGeom>
          <a:solidFill>
            <a:srgbClr val="00B8FF"/>
          </a:solidFill>
          <a:ln w="9525" cap="flat" cmpd="sng" algn="ctr">
            <a:solidFill>
              <a:schemeClr val="tx1"/>
            </a:solidFill>
            <a:prstDash val="lgDash"/>
            <a:round/>
            <a:headEnd type="none" w="med" len="med"/>
            <a:tailEnd type="none" w="med" len="med"/>
          </a:ln>
          <a:effectLst/>
        </p:spPr>
      </p:cxnSp>
      <p:cxnSp>
        <p:nvCxnSpPr>
          <p:cNvPr id="14" name="Straight Connector 13">
            <a:extLst>
              <a:ext uri="{FF2B5EF4-FFF2-40B4-BE49-F238E27FC236}">
                <a16:creationId xmlns:a16="http://schemas.microsoft.com/office/drawing/2014/main" id="{86B79188-CE62-8419-78D5-92FEF7398E91}"/>
              </a:ext>
            </a:extLst>
          </p:cNvPr>
          <p:cNvCxnSpPr/>
          <p:nvPr/>
        </p:nvCxnSpPr>
        <p:spPr bwMode="auto">
          <a:xfrm>
            <a:off x="4556760" y="5714765"/>
            <a:ext cx="2895600" cy="0"/>
          </a:xfrm>
          <a:prstGeom prst="line">
            <a:avLst/>
          </a:prstGeom>
          <a:solidFill>
            <a:srgbClr val="00B8FF"/>
          </a:solidFill>
          <a:ln w="9525" cap="flat" cmpd="sng" algn="ctr">
            <a:solidFill>
              <a:schemeClr val="tx1"/>
            </a:solidFill>
            <a:prstDash val="lgDash"/>
            <a:round/>
            <a:headEnd type="none" w="med" len="med"/>
            <a:tailEnd type="none" w="med" len="med"/>
          </a:ln>
          <a:effectLst/>
        </p:spPr>
      </p:cxnSp>
      <p:cxnSp>
        <p:nvCxnSpPr>
          <p:cNvPr id="15" name="Straight Connector 14">
            <a:extLst>
              <a:ext uri="{FF2B5EF4-FFF2-40B4-BE49-F238E27FC236}">
                <a16:creationId xmlns:a16="http://schemas.microsoft.com/office/drawing/2014/main" id="{E01A3E5A-59FF-2918-AC0A-13E14B15FB19}"/>
              </a:ext>
            </a:extLst>
          </p:cNvPr>
          <p:cNvCxnSpPr/>
          <p:nvPr/>
        </p:nvCxnSpPr>
        <p:spPr bwMode="auto">
          <a:xfrm>
            <a:off x="4556760" y="5461665"/>
            <a:ext cx="2895600" cy="0"/>
          </a:xfrm>
          <a:prstGeom prst="line">
            <a:avLst/>
          </a:prstGeom>
          <a:solidFill>
            <a:srgbClr val="00B8FF"/>
          </a:solidFill>
          <a:ln w="9525" cap="flat" cmpd="sng" algn="ctr">
            <a:solidFill>
              <a:srgbClr val="0070C0"/>
            </a:solidFill>
            <a:prstDash val="lgDash"/>
            <a:round/>
            <a:headEnd type="none" w="med" len="med"/>
            <a:tailEnd type="none" w="med" len="med"/>
          </a:ln>
          <a:effectLst/>
        </p:spPr>
      </p:cxnSp>
      <p:cxnSp>
        <p:nvCxnSpPr>
          <p:cNvPr id="16" name="Straight Connector 15">
            <a:extLst>
              <a:ext uri="{FF2B5EF4-FFF2-40B4-BE49-F238E27FC236}">
                <a16:creationId xmlns:a16="http://schemas.microsoft.com/office/drawing/2014/main" id="{790E7A55-6E81-90B6-9F4C-963954DB4538}"/>
              </a:ext>
            </a:extLst>
          </p:cNvPr>
          <p:cNvCxnSpPr/>
          <p:nvPr/>
        </p:nvCxnSpPr>
        <p:spPr bwMode="auto">
          <a:xfrm>
            <a:off x="4556760" y="5335115"/>
            <a:ext cx="2895600" cy="0"/>
          </a:xfrm>
          <a:prstGeom prst="line">
            <a:avLst/>
          </a:prstGeom>
          <a:solidFill>
            <a:srgbClr val="00B8FF"/>
          </a:solidFill>
          <a:ln w="9525" cap="flat" cmpd="sng" algn="ctr">
            <a:solidFill>
              <a:srgbClr val="0070C0"/>
            </a:solidFill>
            <a:prstDash val="lgDash"/>
            <a:round/>
            <a:headEnd type="none" w="med" len="med"/>
            <a:tailEnd type="none" w="med" len="med"/>
          </a:ln>
          <a:effectLst/>
        </p:spPr>
      </p:cxnSp>
      <p:cxnSp>
        <p:nvCxnSpPr>
          <p:cNvPr id="17" name="Straight Connector 16">
            <a:extLst>
              <a:ext uri="{FF2B5EF4-FFF2-40B4-BE49-F238E27FC236}">
                <a16:creationId xmlns:a16="http://schemas.microsoft.com/office/drawing/2014/main" id="{61E16035-E092-6312-FAA8-EB246B92D497}"/>
              </a:ext>
            </a:extLst>
          </p:cNvPr>
          <p:cNvCxnSpPr/>
          <p:nvPr/>
        </p:nvCxnSpPr>
        <p:spPr bwMode="auto">
          <a:xfrm>
            <a:off x="4556760" y="5208565"/>
            <a:ext cx="2895600" cy="0"/>
          </a:xfrm>
          <a:prstGeom prst="line">
            <a:avLst/>
          </a:prstGeom>
          <a:solidFill>
            <a:srgbClr val="00B8FF"/>
          </a:solidFill>
          <a:ln w="9525" cap="flat" cmpd="sng" algn="ctr">
            <a:solidFill>
              <a:srgbClr val="0070C0"/>
            </a:solidFill>
            <a:prstDash val="lgDash"/>
            <a:round/>
            <a:headEnd type="none" w="med" len="med"/>
            <a:tailEnd type="none" w="med" len="med"/>
          </a:ln>
          <a:effectLst/>
        </p:spPr>
      </p:cxnSp>
      <p:sp>
        <p:nvSpPr>
          <p:cNvPr id="18" name="TextBox 17">
            <a:extLst>
              <a:ext uri="{FF2B5EF4-FFF2-40B4-BE49-F238E27FC236}">
                <a16:creationId xmlns:a16="http://schemas.microsoft.com/office/drawing/2014/main" id="{344B6C8A-02CA-A7C3-D5CF-C36763664CB0}"/>
              </a:ext>
            </a:extLst>
          </p:cNvPr>
          <p:cNvSpPr txBox="1"/>
          <p:nvPr/>
        </p:nvSpPr>
        <p:spPr>
          <a:xfrm>
            <a:off x="7831245" y="5608493"/>
            <a:ext cx="1932077" cy="461665"/>
          </a:xfrm>
          <a:prstGeom prst="rect">
            <a:avLst/>
          </a:prstGeom>
          <a:noFill/>
        </p:spPr>
        <p:txBody>
          <a:bodyPr wrap="square" rtlCol="0">
            <a:spAutoFit/>
          </a:bodyPr>
          <a:lstStyle/>
          <a:p>
            <a:r>
              <a:rPr lang="en-US" sz="1200" dirty="0">
                <a:solidFill>
                  <a:schemeClr val="tx2"/>
                </a:solidFill>
                <a:latin typeface="Intel Clear" panose="020B0604020203020204" pitchFamily="34" charset="0"/>
                <a:cs typeface="Neo Sans Intel"/>
              </a:rPr>
              <a:t>Secondary channels of the primary channel</a:t>
            </a:r>
          </a:p>
        </p:txBody>
      </p:sp>
      <p:sp>
        <p:nvSpPr>
          <p:cNvPr id="19" name="Right Brace 18">
            <a:extLst>
              <a:ext uri="{FF2B5EF4-FFF2-40B4-BE49-F238E27FC236}">
                <a16:creationId xmlns:a16="http://schemas.microsoft.com/office/drawing/2014/main" id="{DCFDED5C-1502-88D1-655C-D77679858820}"/>
              </a:ext>
            </a:extLst>
          </p:cNvPr>
          <p:cNvSpPr/>
          <p:nvPr/>
        </p:nvSpPr>
        <p:spPr bwMode="auto">
          <a:xfrm>
            <a:off x="7602645" y="5208565"/>
            <a:ext cx="140521" cy="774314"/>
          </a:xfrm>
          <a:prstGeom prst="rightBrace">
            <a:avLst>
              <a:gd name="adj1" fmla="val 30394"/>
              <a:gd name="adj2" fmla="val 72106"/>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0" name="Right Brace 19">
            <a:extLst>
              <a:ext uri="{FF2B5EF4-FFF2-40B4-BE49-F238E27FC236}">
                <a16:creationId xmlns:a16="http://schemas.microsoft.com/office/drawing/2014/main" id="{95B0223C-AE5A-253B-F95F-38E41B2B74D7}"/>
              </a:ext>
            </a:extLst>
          </p:cNvPr>
          <p:cNvSpPr/>
          <p:nvPr/>
        </p:nvSpPr>
        <p:spPr bwMode="auto">
          <a:xfrm>
            <a:off x="7711101" y="5208565"/>
            <a:ext cx="120144" cy="260950"/>
          </a:xfrm>
          <a:prstGeom prst="rightBrace">
            <a:avLst>
              <a:gd name="adj1" fmla="val 30394"/>
              <a:gd name="adj2" fmla="val 50000"/>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1" name="TextBox 20">
            <a:extLst>
              <a:ext uri="{FF2B5EF4-FFF2-40B4-BE49-F238E27FC236}">
                <a16:creationId xmlns:a16="http://schemas.microsoft.com/office/drawing/2014/main" id="{539F913B-28F9-7B16-E6B3-E8C0D6B64C28}"/>
              </a:ext>
            </a:extLst>
          </p:cNvPr>
          <p:cNvSpPr txBox="1"/>
          <p:nvPr/>
        </p:nvSpPr>
        <p:spPr>
          <a:xfrm>
            <a:off x="7831245" y="5094054"/>
            <a:ext cx="2063088" cy="461665"/>
          </a:xfrm>
          <a:prstGeom prst="rect">
            <a:avLst/>
          </a:prstGeom>
          <a:noFill/>
        </p:spPr>
        <p:txBody>
          <a:bodyPr wrap="square" rtlCol="0">
            <a:spAutoFit/>
          </a:bodyPr>
          <a:lstStyle/>
          <a:p>
            <a:r>
              <a:rPr lang="en-US" sz="1200" dirty="0">
                <a:solidFill>
                  <a:schemeClr val="tx2"/>
                </a:solidFill>
                <a:latin typeface="Intel Clear" panose="020B0604020203020204" pitchFamily="34" charset="0"/>
                <a:cs typeface="Neo Sans Intel"/>
              </a:rPr>
              <a:t>Secondary channels of the NPCA primary channel</a:t>
            </a:r>
          </a:p>
        </p:txBody>
      </p:sp>
      <p:cxnSp>
        <p:nvCxnSpPr>
          <p:cNvPr id="25" name="Straight Arrow Connector 24">
            <a:extLst>
              <a:ext uri="{FF2B5EF4-FFF2-40B4-BE49-F238E27FC236}">
                <a16:creationId xmlns:a16="http://schemas.microsoft.com/office/drawing/2014/main" id="{06036C4C-4510-297B-2372-EAE901070875}"/>
              </a:ext>
            </a:extLst>
          </p:cNvPr>
          <p:cNvCxnSpPr>
            <a:cxnSpLocks/>
          </p:cNvCxnSpPr>
          <p:nvPr/>
        </p:nvCxnSpPr>
        <p:spPr bwMode="auto">
          <a:xfrm>
            <a:off x="4303168" y="5174481"/>
            <a:ext cx="0" cy="337276"/>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26" name="TextBox 25">
            <a:extLst>
              <a:ext uri="{FF2B5EF4-FFF2-40B4-BE49-F238E27FC236}">
                <a16:creationId xmlns:a16="http://schemas.microsoft.com/office/drawing/2014/main" id="{EDAAF852-7AB2-D08C-0370-2EAA4236E6ED}"/>
              </a:ext>
            </a:extLst>
          </p:cNvPr>
          <p:cNvSpPr txBox="1"/>
          <p:nvPr/>
        </p:nvSpPr>
        <p:spPr>
          <a:xfrm>
            <a:off x="2118360" y="5217355"/>
            <a:ext cx="2170082" cy="276999"/>
          </a:xfrm>
          <a:prstGeom prst="rect">
            <a:avLst/>
          </a:prstGeom>
          <a:noFill/>
        </p:spPr>
        <p:txBody>
          <a:bodyPr wrap="square" rtlCol="0">
            <a:spAutoFit/>
          </a:bodyPr>
          <a:lstStyle/>
          <a:p>
            <a:pPr algn="r"/>
            <a:r>
              <a:rPr lang="en-US" sz="1200" dirty="0">
                <a:solidFill>
                  <a:schemeClr val="tx2"/>
                </a:solidFill>
                <a:latin typeface="Intel Clear" panose="020B0604020203020204" pitchFamily="34" charset="0"/>
                <a:cs typeface="Neo Sans Intel"/>
              </a:rPr>
              <a:t>NPCA channel bandwidth</a:t>
            </a:r>
          </a:p>
        </p:txBody>
      </p:sp>
      <p:cxnSp>
        <p:nvCxnSpPr>
          <p:cNvPr id="33" name="Straight Arrow Connector 32">
            <a:extLst>
              <a:ext uri="{FF2B5EF4-FFF2-40B4-BE49-F238E27FC236}">
                <a16:creationId xmlns:a16="http://schemas.microsoft.com/office/drawing/2014/main" id="{55A92D3B-9C46-973D-1F24-AF86748CD439}"/>
              </a:ext>
            </a:extLst>
          </p:cNvPr>
          <p:cNvCxnSpPr/>
          <p:nvPr/>
        </p:nvCxnSpPr>
        <p:spPr bwMode="auto">
          <a:xfrm>
            <a:off x="4150025" y="5588490"/>
            <a:ext cx="220551"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4" name="Straight Arrow Connector 33">
            <a:extLst>
              <a:ext uri="{FF2B5EF4-FFF2-40B4-BE49-F238E27FC236}">
                <a16:creationId xmlns:a16="http://schemas.microsoft.com/office/drawing/2014/main" id="{2390D0C3-33C8-506D-2546-97E915D81931}"/>
              </a:ext>
            </a:extLst>
          </p:cNvPr>
          <p:cNvCxnSpPr/>
          <p:nvPr/>
        </p:nvCxnSpPr>
        <p:spPr bwMode="auto">
          <a:xfrm>
            <a:off x="4150025" y="6088881"/>
            <a:ext cx="220551"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5" name="Straight Arrow Connector 34">
            <a:extLst>
              <a:ext uri="{FF2B5EF4-FFF2-40B4-BE49-F238E27FC236}">
                <a16:creationId xmlns:a16="http://schemas.microsoft.com/office/drawing/2014/main" id="{9E417FBF-0883-C0D4-296C-BD07B3498B2D}"/>
              </a:ext>
            </a:extLst>
          </p:cNvPr>
          <p:cNvCxnSpPr>
            <a:cxnSpLocks/>
          </p:cNvCxnSpPr>
          <p:nvPr/>
        </p:nvCxnSpPr>
        <p:spPr bwMode="auto">
          <a:xfrm flipV="1">
            <a:off x="4556017" y="4888589"/>
            <a:ext cx="743" cy="143768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8" name="TextBox 37">
            <a:extLst>
              <a:ext uri="{FF2B5EF4-FFF2-40B4-BE49-F238E27FC236}">
                <a16:creationId xmlns:a16="http://schemas.microsoft.com/office/drawing/2014/main" id="{85238632-B0BD-E8AB-3B8E-59F665E2757D}"/>
              </a:ext>
            </a:extLst>
          </p:cNvPr>
          <p:cNvSpPr txBox="1"/>
          <p:nvPr/>
        </p:nvSpPr>
        <p:spPr>
          <a:xfrm>
            <a:off x="3632260" y="4762481"/>
            <a:ext cx="947310" cy="246221"/>
          </a:xfrm>
          <a:prstGeom prst="rect">
            <a:avLst/>
          </a:prstGeom>
          <a:noFill/>
        </p:spPr>
        <p:txBody>
          <a:bodyPr wrap="square" rtlCol="0">
            <a:spAutoFit/>
          </a:bodyPr>
          <a:lstStyle/>
          <a:p>
            <a:pPr algn="r"/>
            <a:r>
              <a:rPr lang="en-US" sz="1000" dirty="0">
                <a:solidFill>
                  <a:schemeClr val="tx2"/>
                </a:solidFill>
                <a:latin typeface="Intel Clear" panose="020B0604020203020204" pitchFamily="34" charset="0"/>
                <a:cs typeface="Neo Sans Intel"/>
              </a:rPr>
              <a:t>frequency</a:t>
            </a:r>
          </a:p>
        </p:txBody>
      </p:sp>
      <p:sp>
        <p:nvSpPr>
          <p:cNvPr id="39" name="TextBox 38">
            <a:extLst>
              <a:ext uri="{FF2B5EF4-FFF2-40B4-BE49-F238E27FC236}">
                <a16:creationId xmlns:a16="http://schemas.microsoft.com/office/drawing/2014/main" id="{5589B4C4-C860-1C5C-C178-7D5B8382701A}"/>
              </a:ext>
            </a:extLst>
          </p:cNvPr>
          <p:cNvSpPr txBox="1"/>
          <p:nvPr/>
        </p:nvSpPr>
        <p:spPr>
          <a:xfrm>
            <a:off x="7019684" y="6102480"/>
            <a:ext cx="630645" cy="246221"/>
          </a:xfrm>
          <a:prstGeom prst="rect">
            <a:avLst/>
          </a:prstGeom>
          <a:noFill/>
        </p:spPr>
        <p:txBody>
          <a:bodyPr wrap="square" rtlCol="0">
            <a:spAutoFit/>
          </a:bodyPr>
          <a:lstStyle/>
          <a:p>
            <a:pPr algn="r"/>
            <a:r>
              <a:rPr lang="en-US" sz="1000" dirty="0">
                <a:solidFill>
                  <a:schemeClr val="tx2"/>
                </a:solidFill>
                <a:latin typeface="Intel Clear" panose="020B0604020203020204" pitchFamily="34" charset="0"/>
                <a:cs typeface="Neo Sans Intel"/>
              </a:rPr>
              <a:t>time</a:t>
            </a:r>
          </a:p>
        </p:txBody>
      </p:sp>
      <p:sp>
        <p:nvSpPr>
          <p:cNvPr id="56" name="Trapezoid 55">
            <a:extLst>
              <a:ext uri="{FF2B5EF4-FFF2-40B4-BE49-F238E27FC236}">
                <a16:creationId xmlns:a16="http://schemas.microsoft.com/office/drawing/2014/main" id="{4BD8655A-C0A1-B870-3C7E-969A26D90A46}"/>
              </a:ext>
            </a:extLst>
          </p:cNvPr>
          <p:cNvSpPr/>
          <p:nvPr/>
        </p:nvSpPr>
        <p:spPr>
          <a:xfrm rot="16200000">
            <a:off x="4445961" y="6025706"/>
            <a:ext cx="111708" cy="128406"/>
          </a:xfrm>
          <a:prstGeom prst="trapezoid">
            <a:avLst/>
          </a:prstGeom>
          <a:solidFill>
            <a:srgbClr val="00B050"/>
          </a:solidFill>
          <a:ln w="1270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59" name="Trapezoid 58">
            <a:extLst>
              <a:ext uri="{FF2B5EF4-FFF2-40B4-BE49-F238E27FC236}">
                <a16:creationId xmlns:a16="http://schemas.microsoft.com/office/drawing/2014/main" id="{61C60E67-B133-AE8E-AC62-4A3D4BA285BD}"/>
              </a:ext>
            </a:extLst>
          </p:cNvPr>
          <p:cNvSpPr/>
          <p:nvPr/>
        </p:nvSpPr>
        <p:spPr>
          <a:xfrm rot="16200000">
            <a:off x="4445961" y="5902149"/>
            <a:ext cx="111708" cy="128406"/>
          </a:xfrm>
          <a:prstGeom prst="trapezoid">
            <a:avLst/>
          </a:prstGeom>
          <a:solidFill>
            <a:srgbClr val="00B050"/>
          </a:solidFill>
          <a:ln w="1270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60" name="Trapezoid 59">
            <a:extLst>
              <a:ext uri="{FF2B5EF4-FFF2-40B4-BE49-F238E27FC236}">
                <a16:creationId xmlns:a16="http://schemas.microsoft.com/office/drawing/2014/main" id="{7C1023BB-C307-9DD6-627B-37DEDE8F9BD7}"/>
              </a:ext>
            </a:extLst>
          </p:cNvPr>
          <p:cNvSpPr/>
          <p:nvPr/>
        </p:nvSpPr>
        <p:spPr>
          <a:xfrm rot="16200000">
            <a:off x="4445961" y="5771761"/>
            <a:ext cx="111708" cy="128406"/>
          </a:xfrm>
          <a:prstGeom prst="trapezoid">
            <a:avLst/>
          </a:prstGeom>
          <a:solidFill>
            <a:srgbClr val="00B050"/>
          </a:solidFill>
          <a:ln w="1270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61" name="Trapezoid 60">
            <a:extLst>
              <a:ext uri="{FF2B5EF4-FFF2-40B4-BE49-F238E27FC236}">
                <a16:creationId xmlns:a16="http://schemas.microsoft.com/office/drawing/2014/main" id="{23A8361E-C457-B3A2-0869-CAB3762AC122}"/>
              </a:ext>
            </a:extLst>
          </p:cNvPr>
          <p:cNvSpPr/>
          <p:nvPr/>
        </p:nvSpPr>
        <p:spPr>
          <a:xfrm rot="16200000">
            <a:off x="4445961" y="5648204"/>
            <a:ext cx="111708" cy="128406"/>
          </a:xfrm>
          <a:prstGeom prst="trapezoid">
            <a:avLst/>
          </a:prstGeom>
          <a:solidFill>
            <a:srgbClr val="00B050"/>
          </a:solidFill>
          <a:ln w="1270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62" name="Trapezoid 61">
            <a:extLst>
              <a:ext uri="{FF2B5EF4-FFF2-40B4-BE49-F238E27FC236}">
                <a16:creationId xmlns:a16="http://schemas.microsoft.com/office/drawing/2014/main" id="{916443F6-22F4-A00E-BFE1-A96C7D3238B5}"/>
              </a:ext>
            </a:extLst>
          </p:cNvPr>
          <p:cNvSpPr/>
          <p:nvPr/>
        </p:nvSpPr>
        <p:spPr>
          <a:xfrm rot="16200000">
            <a:off x="4445961" y="5517816"/>
            <a:ext cx="111708" cy="128406"/>
          </a:xfrm>
          <a:prstGeom prst="trapezoid">
            <a:avLst/>
          </a:prstGeom>
          <a:solidFill>
            <a:srgbClr val="00B050"/>
          </a:solidFill>
          <a:ln w="1270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63" name="Trapezoid 62">
            <a:extLst>
              <a:ext uri="{FF2B5EF4-FFF2-40B4-BE49-F238E27FC236}">
                <a16:creationId xmlns:a16="http://schemas.microsoft.com/office/drawing/2014/main" id="{0E8CA6BD-460D-B1ED-B530-3BF535C58161}"/>
              </a:ext>
            </a:extLst>
          </p:cNvPr>
          <p:cNvSpPr/>
          <p:nvPr/>
        </p:nvSpPr>
        <p:spPr>
          <a:xfrm rot="16200000">
            <a:off x="4445961" y="5394259"/>
            <a:ext cx="111708" cy="128406"/>
          </a:xfrm>
          <a:prstGeom prst="trapezoid">
            <a:avLst/>
          </a:prstGeom>
          <a:solidFill>
            <a:srgbClr val="00B050"/>
          </a:solidFill>
          <a:ln w="1270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64" name="Trapezoid 63">
            <a:extLst>
              <a:ext uri="{FF2B5EF4-FFF2-40B4-BE49-F238E27FC236}">
                <a16:creationId xmlns:a16="http://schemas.microsoft.com/office/drawing/2014/main" id="{01E81EDC-0E10-E142-B26F-A403863C8056}"/>
              </a:ext>
            </a:extLst>
          </p:cNvPr>
          <p:cNvSpPr/>
          <p:nvPr/>
        </p:nvSpPr>
        <p:spPr>
          <a:xfrm rot="16200000">
            <a:off x="4445961" y="5263871"/>
            <a:ext cx="111708" cy="128406"/>
          </a:xfrm>
          <a:prstGeom prst="trapezoid">
            <a:avLst/>
          </a:prstGeom>
          <a:solidFill>
            <a:srgbClr val="00B050"/>
          </a:solidFill>
          <a:ln w="1270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65" name="Trapezoid 64">
            <a:extLst>
              <a:ext uri="{FF2B5EF4-FFF2-40B4-BE49-F238E27FC236}">
                <a16:creationId xmlns:a16="http://schemas.microsoft.com/office/drawing/2014/main" id="{D98B9B04-1C3E-F2D4-66C4-02C15E3F9F3E}"/>
              </a:ext>
            </a:extLst>
          </p:cNvPr>
          <p:cNvSpPr/>
          <p:nvPr/>
        </p:nvSpPr>
        <p:spPr>
          <a:xfrm rot="16200000">
            <a:off x="4445961" y="5140314"/>
            <a:ext cx="111708" cy="128406"/>
          </a:xfrm>
          <a:prstGeom prst="trapezoid">
            <a:avLst/>
          </a:prstGeom>
          <a:solidFill>
            <a:srgbClr val="00B050"/>
          </a:solidFill>
          <a:ln w="1270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Tree>
    <p:extLst>
      <p:ext uri="{BB962C8B-B14F-4D97-AF65-F5344CB8AC3E}">
        <p14:creationId xmlns:p14="http://schemas.microsoft.com/office/powerpoint/2010/main" val="12385689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Rectangle 50">
            <a:extLst>
              <a:ext uri="{FF2B5EF4-FFF2-40B4-BE49-F238E27FC236}">
                <a16:creationId xmlns:a16="http://schemas.microsoft.com/office/drawing/2014/main" id="{30F6853E-F820-197D-500A-DE7995A5413F}"/>
              </a:ext>
            </a:extLst>
          </p:cNvPr>
          <p:cNvSpPr/>
          <p:nvPr/>
        </p:nvSpPr>
        <p:spPr bwMode="auto">
          <a:xfrm>
            <a:off x="8155511" y="2895600"/>
            <a:ext cx="2360089" cy="533399"/>
          </a:xfrm>
          <a:prstGeom prst="rect">
            <a:avLst/>
          </a:prstGeom>
          <a:solidFill>
            <a:srgbClr val="FF0000">
              <a:alpha val="3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sp>
        <p:nvSpPr>
          <p:cNvPr id="20" name="Oval 19">
            <a:extLst>
              <a:ext uri="{FF2B5EF4-FFF2-40B4-BE49-F238E27FC236}">
                <a16:creationId xmlns:a16="http://schemas.microsoft.com/office/drawing/2014/main" id="{63BDE5C2-A4B2-44A9-C498-CB8C38781A7A}"/>
              </a:ext>
            </a:extLst>
          </p:cNvPr>
          <p:cNvSpPr/>
          <p:nvPr/>
        </p:nvSpPr>
        <p:spPr bwMode="auto">
          <a:xfrm>
            <a:off x="3732163" y="2057399"/>
            <a:ext cx="3887837" cy="3581397"/>
          </a:xfrm>
          <a:prstGeom prst="ellipse">
            <a:avLst/>
          </a:prstGeom>
          <a:solidFill>
            <a:srgbClr val="FF0000">
              <a:alpha val="3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 name="Title 6">
            <a:extLst>
              <a:ext uri="{FF2B5EF4-FFF2-40B4-BE49-F238E27FC236}">
                <a16:creationId xmlns:a16="http://schemas.microsoft.com/office/drawing/2014/main" id="{F65BB15E-5272-87F7-D79B-C196E2AFB321}"/>
              </a:ext>
            </a:extLst>
          </p:cNvPr>
          <p:cNvSpPr>
            <a:spLocks noGrp="1"/>
          </p:cNvSpPr>
          <p:nvPr>
            <p:ph type="title"/>
          </p:nvPr>
        </p:nvSpPr>
        <p:spPr/>
        <p:txBody>
          <a:bodyPr/>
          <a:lstStyle/>
          <a:p>
            <a:r>
              <a:rPr lang="en-US" sz="2800" dirty="0"/>
              <a:t>When AP and STA have different views on channel idle/busy </a:t>
            </a:r>
            <a:br>
              <a:rPr lang="en-US" sz="2800" dirty="0"/>
            </a:br>
            <a:r>
              <a:rPr lang="en-US" sz="2800" dirty="0"/>
              <a:t>Case 1: AP side is busy, but STA side is idle</a:t>
            </a:r>
          </a:p>
        </p:txBody>
      </p:sp>
      <p:sp>
        <p:nvSpPr>
          <p:cNvPr id="4" name="Slide Number Placeholder 3">
            <a:extLst>
              <a:ext uri="{FF2B5EF4-FFF2-40B4-BE49-F238E27FC236}">
                <a16:creationId xmlns:a16="http://schemas.microsoft.com/office/drawing/2014/main" id="{FC792FB2-62DF-0956-444E-41B0ADD3BDC6}"/>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EB867B27-3DAA-6AAF-D9E6-B78F6CAD6C39}"/>
              </a:ext>
            </a:extLst>
          </p:cNvPr>
          <p:cNvSpPr>
            <a:spLocks noGrp="1"/>
          </p:cNvSpPr>
          <p:nvPr>
            <p:ph type="ftr" idx="14"/>
          </p:nvPr>
        </p:nvSpPr>
        <p:spPr/>
        <p:txBody>
          <a:bodyPr/>
          <a:lstStyle/>
          <a:p>
            <a:r>
              <a:rPr lang="en-US"/>
              <a:t>Minyoung Park, et.al., Intel Corporation</a:t>
            </a:r>
            <a:endParaRPr lang="en-GB" dirty="0"/>
          </a:p>
        </p:txBody>
      </p:sp>
      <p:sp>
        <p:nvSpPr>
          <p:cNvPr id="6" name="Date Placeholder 5">
            <a:extLst>
              <a:ext uri="{FF2B5EF4-FFF2-40B4-BE49-F238E27FC236}">
                <a16:creationId xmlns:a16="http://schemas.microsoft.com/office/drawing/2014/main" id="{FD4896E1-8B57-D708-781A-6FD9C0EA2FE4}"/>
              </a:ext>
            </a:extLst>
          </p:cNvPr>
          <p:cNvSpPr>
            <a:spLocks noGrp="1"/>
          </p:cNvSpPr>
          <p:nvPr>
            <p:ph type="dt" idx="15"/>
          </p:nvPr>
        </p:nvSpPr>
        <p:spPr/>
        <p:txBody>
          <a:bodyPr/>
          <a:lstStyle/>
          <a:p>
            <a:r>
              <a:rPr lang="en-US"/>
              <a:t>January 2024</a:t>
            </a:r>
            <a:endParaRPr lang="en-GB" dirty="0"/>
          </a:p>
        </p:txBody>
      </p:sp>
      <p:sp>
        <p:nvSpPr>
          <p:cNvPr id="13" name="Isosceles Triangle 12">
            <a:extLst>
              <a:ext uri="{FF2B5EF4-FFF2-40B4-BE49-F238E27FC236}">
                <a16:creationId xmlns:a16="http://schemas.microsoft.com/office/drawing/2014/main" id="{AC9EF720-B8DA-451F-D9FA-CD0B03CA3303}"/>
              </a:ext>
            </a:extLst>
          </p:cNvPr>
          <p:cNvSpPr/>
          <p:nvPr/>
        </p:nvSpPr>
        <p:spPr bwMode="auto">
          <a:xfrm>
            <a:off x="5533847" y="3811587"/>
            <a:ext cx="152400" cy="152400"/>
          </a:xfrm>
          <a:prstGeom prst="triangle">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 name="Oval 13">
            <a:extLst>
              <a:ext uri="{FF2B5EF4-FFF2-40B4-BE49-F238E27FC236}">
                <a16:creationId xmlns:a16="http://schemas.microsoft.com/office/drawing/2014/main" id="{4031A24D-66D4-6B5E-8F2B-136F05B0BA43}"/>
              </a:ext>
            </a:extLst>
          </p:cNvPr>
          <p:cNvSpPr/>
          <p:nvPr/>
        </p:nvSpPr>
        <p:spPr bwMode="auto">
          <a:xfrm>
            <a:off x="6346524" y="3811587"/>
            <a:ext cx="152400" cy="152400"/>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6" name="Oval 15">
            <a:extLst>
              <a:ext uri="{FF2B5EF4-FFF2-40B4-BE49-F238E27FC236}">
                <a16:creationId xmlns:a16="http://schemas.microsoft.com/office/drawing/2014/main" id="{DAFA3BC7-A123-6F25-A522-DA33AA4E3448}"/>
              </a:ext>
            </a:extLst>
          </p:cNvPr>
          <p:cNvSpPr/>
          <p:nvPr/>
        </p:nvSpPr>
        <p:spPr bwMode="auto">
          <a:xfrm>
            <a:off x="2209800" y="2057398"/>
            <a:ext cx="3674996" cy="3581401"/>
          </a:xfrm>
          <a:prstGeom prst="ellipse">
            <a:avLst/>
          </a:prstGeom>
          <a:solidFill>
            <a:srgbClr val="00B0F0">
              <a:alpha val="3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0" name="Oval 9">
            <a:extLst>
              <a:ext uri="{FF2B5EF4-FFF2-40B4-BE49-F238E27FC236}">
                <a16:creationId xmlns:a16="http://schemas.microsoft.com/office/drawing/2014/main" id="{73B858C0-F424-7D87-D60B-5D80524CF957}"/>
              </a:ext>
            </a:extLst>
          </p:cNvPr>
          <p:cNvSpPr/>
          <p:nvPr/>
        </p:nvSpPr>
        <p:spPr bwMode="auto">
          <a:xfrm>
            <a:off x="3201181" y="3817163"/>
            <a:ext cx="152400" cy="152400"/>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 name="Isosceles Triangle 10">
            <a:extLst>
              <a:ext uri="{FF2B5EF4-FFF2-40B4-BE49-F238E27FC236}">
                <a16:creationId xmlns:a16="http://schemas.microsoft.com/office/drawing/2014/main" id="{12394F37-01E4-46FE-6BDE-81D85AACE853}"/>
              </a:ext>
            </a:extLst>
          </p:cNvPr>
          <p:cNvSpPr/>
          <p:nvPr/>
        </p:nvSpPr>
        <p:spPr bwMode="auto">
          <a:xfrm>
            <a:off x="3963181" y="3817163"/>
            <a:ext cx="152400" cy="152400"/>
          </a:xfrm>
          <a:prstGeom prst="triangl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2" name="Oval 11">
            <a:extLst>
              <a:ext uri="{FF2B5EF4-FFF2-40B4-BE49-F238E27FC236}">
                <a16:creationId xmlns:a16="http://schemas.microsoft.com/office/drawing/2014/main" id="{8635C257-63F9-FCAA-A560-CFBE9A534F00}"/>
              </a:ext>
            </a:extLst>
          </p:cNvPr>
          <p:cNvSpPr/>
          <p:nvPr/>
        </p:nvSpPr>
        <p:spPr bwMode="auto">
          <a:xfrm>
            <a:off x="4728939" y="3811587"/>
            <a:ext cx="152400" cy="152400"/>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1" name="TextBox 20">
            <a:extLst>
              <a:ext uri="{FF2B5EF4-FFF2-40B4-BE49-F238E27FC236}">
                <a16:creationId xmlns:a16="http://schemas.microsoft.com/office/drawing/2014/main" id="{449C1F2F-E289-52AA-FFB7-50D39ECCAA3B}"/>
              </a:ext>
            </a:extLst>
          </p:cNvPr>
          <p:cNvSpPr txBox="1"/>
          <p:nvPr/>
        </p:nvSpPr>
        <p:spPr>
          <a:xfrm>
            <a:off x="3834271" y="3585162"/>
            <a:ext cx="515294" cy="276999"/>
          </a:xfrm>
          <a:prstGeom prst="rect">
            <a:avLst/>
          </a:prstGeom>
          <a:noFill/>
        </p:spPr>
        <p:txBody>
          <a:bodyPr wrap="square" rtlCol="0">
            <a:spAutoFit/>
          </a:bodyPr>
          <a:lstStyle/>
          <a:p>
            <a:r>
              <a:rPr lang="en-US" sz="1200" dirty="0">
                <a:solidFill>
                  <a:schemeClr val="tx2"/>
                </a:solidFill>
                <a:latin typeface="Intel Clear" panose="020B0604020203020204" pitchFamily="34" charset="0"/>
                <a:cs typeface="Neo Sans Intel"/>
              </a:rPr>
              <a:t>AP1</a:t>
            </a:r>
          </a:p>
        </p:txBody>
      </p:sp>
      <p:sp>
        <p:nvSpPr>
          <p:cNvPr id="22" name="TextBox 21">
            <a:extLst>
              <a:ext uri="{FF2B5EF4-FFF2-40B4-BE49-F238E27FC236}">
                <a16:creationId xmlns:a16="http://schemas.microsoft.com/office/drawing/2014/main" id="{124318F2-DAF3-3A74-CA73-43F4807340E7}"/>
              </a:ext>
            </a:extLst>
          </p:cNvPr>
          <p:cNvSpPr txBox="1"/>
          <p:nvPr/>
        </p:nvSpPr>
        <p:spPr>
          <a:xfrm>
            <a:off x="3119672" y="3585162"/>
            <a:ext cx="614128" cy="276999"/>
          </a:xfrm>
          <a:prstGeom prst="rect">
            <a:avLst/>
          </a:prstGeom>
          <a:noFill/>
        </p:spPr>
        <p:txBody>
          <a:bodyPr wrap="square" rtlCol="0">
            <a:spAutoFit/>
          </a:bodyPr>
          <a:lstStyle/>
          <a:p>
            <a:r>
              <a:rPr lang="en-US" sz="1200" dirty="0">
                <a:solidFill>
                  <a:schemeClr val="tx2"/>
                </a:solidFill>
                <a:latin typeface="Intel Clear" panose="020B0604020203020204" pitchFamily="34" charset="0"/>
                <a:cs typeface="Neo Sans Intel"/>
              </a:rPr>
              <a:t>STA1</a:t>
            </a:r>
          </a:p>
        </p:txBody>
      </p:sp>
      <p:sp>
        <p:nvSpPr>
          <p:cNvPr id="23" name="TextBox 22">
            <a:extLst>
              <a:ext uri="{FF2B5EF4-FFF2-40B4-BE49-F238E27FC236}">
                <a16:creationId xmlns:a16="http://schemas.microsoft.com/office/drawing/2014/main" id="{5022F0D8-739E-CEBF-8586-8493D50FA28D}"/>
              </a:ext>
            </a:extLst>
          </p:cNvPr>
          <p:cNvSpPr txBox="1"/>
          <p:nvPr/>
        </p:nvSpPr>
        <p:spPr>
          <a:xfrm>
            <a:off x="4528276" y="3534588"/>
            <a:ext cx="614128" cy="276999"/>
          </a:xfrm>
          <a:prstGeom prst="rect">
            <a:avLst/>
          </a:prstGeom>
          <a:noFill/>
        </p:spPr>
        <p:txBody>
          <a:bodyPr wrap="square" rtlCol="0">
            <a:spAutoFit/>
          </a:bodyPr>
          <a:lstStyle/>
          <a:p>
            <a:r>
              <a:rPr lang="en-US" sz="1200" dirty="0">
                <a:solidFill>
                  <a:schemeClr val="tx2"/>
                </a:solidFill>
                <a:latin typeface="Intel Clear" panose="020B0604020203020204" pitchFamily="34" charset="0"/>
                <a:cs typeface="Neo Sans Intel"/>
              </a:rPr>
              <a:t>STA2</a:t>
            </a:r>
          </a:p>
        </p:txBody>
      </p:sp>
      <p:sp>
        <p:nvSpPr>
          <p:cNvPr id="24" name="TextBox 23">
            <a:extLst>
              <a:ext uri="{FF2B5EF4-FFF2-40B4-BE49-F238E27FC236}">
                <a16:creationId xmlns:a16="http://schemas.microsoft.com/office/drawing/2014/main" id="{C7B1A56D-426C-4ECD-38F2-C705C25CEFC5}"/>
              </a:ext>
            </a:extLst>
          </p:cNvPr>
          <p:cNvSpPr txBox="1"/>
          <p:nvPr/>
        </p:nvSpPr>
        <p:spPr>
          <a:xfrm>
            <a:off x="5410200" y="3552506"/>
            <a:ext cx="510830" cy="276999"/>
          </a:xfrm>
          <a:prstGeom prst="rect">
            <a:avLst/>
          </a:prstGeom>
          <a:noFill/>
        </p:spPr>
        <p:txBody>
          <a:bodyPr wrap="square" rtlCol="0">
            <a:spAutoFit/>
          </a:bodyPr>
          <a:lstStyle/>
          <a:p>
            <a:r>
              <a:rPr lang="en-US" sz="1200" dirty="0">
                <a:solidFill>
                  <a:schemeClr val="tx2"/>
                </a:solidFill>
                <a:latin typeface="Intel Clear" panose="020B0604020203020204" pitchFamily="34" charset="0"/>
                <a:cs typeface="Neo Sans Intel"/>
              </a:rPr>
              <a:t>AP2</a:t>
            </a:r>
          </a:p>
        </p:txBody>
      </p:sp>
      <p:sp>
        <p:nvSpPr>
          <p:cNvPr id="25" name="TextBox 24">
            <a:extLst>
              <a:ext uri="{FF2B5EF4-FFF2-40B4-BE49-F238E27FC236}">
                <a16:creationId xmlns:a16="http://schemas.microsoft.com/office/drawing/2014/main" id="{5A4516B8-112C-478C-346D-CAC741CC19FA}"/>
              </a:ext>
            </a:extLst>
          </p:cNvPr>
          <p:cNvSpPr txBox="1"/>
          <p:nvPr/>
        </p:nvSpPr>
        <p:spPr>
          <a:xfrm>
            <a:off x="6096000" y="3534588"/>
            <a:ext cx="614128" cy="276999"/>
          </a:xfrm>
          <a:prstGeom prst="rect">
            <a:avLst/>
          </a:prstGeom>
          <a:noFill/>
        </p:spPr>
        <p:txBody>
          <a:bodyPr wrap="square" rtlCol="0">
            <a:spAutoFit/>
          </a:bodyPr>
          <a:lstStyle/>
          <a:p>
            <a:r>
              <a:rPr lang="en-US" sz="1200" dirty="0">
                <a:solidFill>
                  <a:schemeClr val="tx2"/>
                </a:solidFill>
                <a:latin typeface="Intel Clear" panose="020B0604020203020204" pitchFamily="34" charset="0"/>
                <a:cs typeface="Neo Sans Intel"/>
              </a:rPr>
              <a:t>STA3</a:t>
            </a:r>
          </a:p>
        </p:txBody>
      </p:sp>
      <p:cxnSp>
        <p:nvCxnSpPr>
          <p:cNvPr id="27" name="Straight Arrow Connector 26">
            <a:extLst>
              <a:ext uri="{FF2B5EF4-FFF2-40B4-BE49-F238E27FC236}">
                <a16:creationId xmlns:a16="http://schemas.microsoft.com/office/drawing/2014/main" id="{E53F9ECE-94A1-56AC-E69A-2643C47DF64B}"/>
              </a:ext>
            </a:extLst>
          </p:cNvPr>
          <p:cNvCxnSpPr>
            <a:cxnSpLocks/>
          </p:cNvCxnSpPr>
          <p:nvPr/>
        </p:nvCxnSpPr>
        <p:spPr bwMode="auto">
          <a:xfrm flipH="1">
            <a:off x="4728939" y="4267200"/>
            <a:ext cx="88110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8" name="Straight Arrow Connector 27">
            <a:extLst>
              <a:ext uri="{FF2B5EF4-FFF2-40B4-BE49-F238E27FC236}">
                <a16:creationId xmlns:a16="http://schemas.microsoft.com/office/drawing/2014/main" id="{CC94D6C5-F521-7801-5A46-38F419260817}"/>
              </a:ext>
            </a:extLst>
          </p:cNvPr>
          <p:cNvCxnSpPr>
            <a:cxnSpLocks/>
          </p:cNvCxnSpPr>
          <p:nvPr/>
        </p:nvCxnSpPr>
        <p:spPr bwMode="auto">
          <a:xfrm flipH="1">
            <a:off x="3963181" y="4343400"/>
            <a:ext cx="1702434"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1" name="Straight Connector 30">
            <a:extLst>
              <a:ext uri="{FF2B5EF4-FFF2-40B4-BE49-F238E27FC236}">
                <a16:creationId xmlns:a16="http://schemas.microsoft.com/office/drawing/2014/main" id="{2E22C670-A6D7-0AF6-FF46-D893ECF47253}"/>
              </a:ext>
            </a:extLst>
          </p:cNvPr>
          <p:cNvCxnSpPr/>
          <p:nvPr/>
        </p:nvCxnSpPr>
        <p:spPr bwMode="auto">
          <a:xfrm>
            <a:off x="8001000" y="2895600"/>
            <a:ext cx="2895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2" name="Straight Connector 31">
            <a:extLst>
              <a:ext uri="{FF2B5EF4-FFF2-40B4-BE49-F238E27FC236}">
                <a16:creationId xmlns:a16="http://schemas.microsoft.com/office/drawing/2014/main" id="{5A1B0F4D-FD2A-3379-C055-18ABC8CB3C52}"/>
              </a:ext>
            </a:extLst>
          </p:cNvPr>
          <p:cNvCxnSpPr/>
          <p:nvPr/>
        </p:nvCxnSpPr>
        <p:spPr bwMode="auto">
          <a:xfrm>
            <a:off x="8001000" y="3429000"/>
            <a:ext cx="2895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3" name="TextBox 32">
            <a:extLst>
              <a:ext uri="{FF2B5EF4-FFF2-40B4-BE49-F238E27FC236}">
                <a16:creationId xmlns:a16="http://schemas.microsoft.com/office/drawing/2014/main" id="{51B4B32C-5C74-FCD3-D709-D308E07EB4C6}"/>
              </a:ext>
            </a:extLst>
          </p:cNvPr>
          <p:cNvSpPr txBox="1"/>
          <p:nvPr/>
        </p:nvSpPr>
        <p:spPr>
          <a:xfrm>
            <a:off x="7541383" y="3290500"/>
            <a:ext cx="614128" cy="276999"/>
          </a:xfrm>
          <a:prstGeom prst="rect">
            <a:avLst/>
          </a:prstGeom>
          <a:noFill/>
        </p:spPr>
        <p:txBody>
          <a:bodyPr wrap="square" rtlCol="0">
            <a:spAutoFit/>
          </a:bodyPr>
          <a:lstStyle/>
          <a:p>
            <a:r>
              <a:rPr lang="en-US" sz="1200" dirty="0">
                <a:solidFill>
                  <a:schemeClr val="tx2"/>
                </a:solidFill>
                <a:latin typeface="Intel Clear" panose="020B0604020203020204" pitchFamily="34" charset="0"/>
                <a:cs typeface="Neo Sans Intel"/>
              </a:rPr>
              <a:t>P1</a:t>
            </a:r>
          </a:p>
        </p:txBody>
      </p:sp>
      <p:sp>
        <p:nvSpPr>
          <p:cNvPr id="34" name="TextBox 33">
            <a:extLst>
              <a:ext uri="{FF2B5EF4-FFF2-40B4-BE49-F238E27FC236}">
                <a16:creationId xmlns:a16="http://schemas.microsoft.com/office/drawing/2014/main" id="{0359495A-A1DF-AF4A-4483-CB477E962005}"/>
              </a:ext>
            </a:extLst>
          </p:cNvPr>
          <p:cNvSpPr txBox="1"/>
          <p:nvPr/>
        </p:nvSpPr>
        <p:spPr>
          <a:xfrm>
            <a:off x="7541383" y="2746983"/>
            <a:ext cx="614128" cy="276999"/>
          </a:xfrm>
          <a:prstGeom prst="rect">
            <a:avLst/>
          </a:prstGeom>
          <a:noFill/>
        </p:spPr>
        <p:txBody>
          <a:bodyPr wrap="square" rtlCol="0">
            <a:spAutoFit/>
          </a:bodyPr>
          <a:lstStyle/>
          <a:p>
            <a:r>
              <a:rPr lang="en-US" sz="1200" dirty="0">
                <a:solidFill>
                  <a:schemeClr val="tx2"/>
                </a:solidFill>
                <a:latin typeface="Intel Clear" panose="020B0604020203020204" pitchFamily="34" charset="0"/>
                <a:cs typeface="Neo Sans Intel"/>
              </a:rPr>
              <a:t>P2</a:t>
            </a:r>
          </a:p>
        </p:txBody>
      </p:sp>
      <p:cxnSp>
        <p:nvCxnSpPr>
          <p:cNvPr id="36" name="Straight Connector 35">
            <a:extLst>
              <a:ext uri="{FF2B5EF4-FFF2-40B4-BE49-F238E27FC236}">
                <a16:creationId xmlns:a16="http://schemas.microsoft.com/office/drawing/2014/main" id="{D8265D2A-6479-8277-C9CA-B7DC68CC5C5E}"/>
              </a:ext>
            </a:extLst>
          </p:cNvPr>
          <p:cNvCxnSpPr/>
          <p:nvPr/>
        </p:nvCxnSpPr>
        <p:spPr bwMode="auto">
          <a:xfrm>
            <a:off x="8001000" y="3276600"/>
            <a:ext cx="2895600" cy="0"/>
          </a:xfrm>
          <a:prstGeom prst="line">
            <a:avLst/>
          </a:prstGeom>
          <a:solidFill>
            <a:srgbClr val="00B8FF"/>
          </a:solidFill>
          <a:ln w="9525" cap="flat" cmpd="sng" algn="ctr">
            <a:solidFill>
              <a:schemeClr val="tx1"/>
            </a:solidFill>
            <a:prstDash val="lgDash"/>
            <a:round/>
            <a:headEnd type="none" w="med" len="med"/>
            <a:tailEnd type="none" w="med" len="med"/>
          </a:ln>
          <a:effectLst/>
        </p:spPr>
      </p:cxnSp>
      <p:cxnSp>
        <p:nvCxnSpPr>
          <p:cNvPr id="37" name="Straight Connector 36">
            <a:extLst>
              <a:ext uri="{FF2B5EF4-FFF2-40B4-BE49-F238E27FC236}">
                <a16:creationId xmlns:a16="http://schemas.microsoft.com/office/drawing/2014/main" id="{D980F855-A75D-7A9E-4095-BD7C936F9F63}"/>
              </a:ext>
            </a:extLst>
          </p:cNvPr>
          <p:cNvCxnSpPr/>
          <p:nvPr/>
        </p:nvCxnSpPr>
        <p:spPr bwMode="auto">
          <a:xfrm>
            <a:off x="8001000" y="3142957"/>
            <a:ext cx="2895600" cy="0"/>
          </a:xfrm>
          <a:prstGeom prst="line">
            <a:avLst/>
          </a:prstGeom>
          <a:solidFill>
            <a:srgbClr val="00B8FF"/>
          </a:solidFill>
          <a:ln w="9525" cap="flat" cmpd="sng" algn="ctr">
            <a:solidFill>
              <a:schemeClr val="tx1"/>
            </a:solidFill>
            <a:prstDash val="lgDash"/>
            <a:round/>
            <a:headEnd type="none" w="med" len="med"/>
            <a:tailEnd type="none" w="med" len="med"/>
          </a:ln>
          <a:effectLst/>
        </p:spPr>
      </p:cxnSp>
      <p:cxnSp>
        <p:nvCxnSpPr>
          <p:cNvPr id="38" name="Straight Connector 37">
            <a:extLst>
              <a:ext uri="{FF2B5EF4-FFF2-40B4-BE49-F238E27FC236}">
                <a16:creationId xmlns:a16="http://schemas.microsoft.com/office/drawing/2014/main" id="{C471708D-9BB9-635A-B92F-333323B4FDD9}"/>
              </a:ext>
            </a:extLst>
          </p:cNvPr>
          <p:cNvCxnSpPr/>
          <p:nvPr/>
        </p:nvCxnSpPr>
        <p:spPr bwMode="auto">
          <a:xfrm>
            <a:off x="8001000" y="3015650"/>
            <a:ext cx="2895600" cy="0"/>
          </a:xfrm>
          <a:prstGeom prst="line">
            <a:avLst/>
          </a:prstGeom>
          <a:solidFill>
            <a:srgbClr val="00B8FF"/>
          </a:solidFill>
          <a:ln w="9525" cap="flat" cmpd="sng" algn="ctr">
            <a:solidFill>
              <a:schemeClr val="tx1"/>
            </a:solidFill>
            <a:prstDash val="lgDash"/>
            <a:round/>
            <a:headEnd type="none" w="med" len="med"/>
            <a:tailEnd type="none" w="med" len="med"/>
          </a:ln>
          <a:effectLst/>
        </p:spPr>
      </p:cxnSp>
      <p:cxnSp>
        <p:nvCxnSpPr>
          <p:cNvPr id="39" name="Straight Connector 38">
            <a:extLst>
              <a:ext uri="{FF2B5EF4-FFF2-40B4-BE49-F238E27FC236}">
                <a16:creationId xmlns:a16="http://schemas.microsoft.com/office/drawing/2014/main" id="{EE4F8BC3-E559-35ED-1445-B921371049AB}"/>
              </a:ext>
            </a:extLst>
          </p:cNvPr>
          <p:cNvCxnSpPr/>
          <p:nvPr/>
        </p:nvCxnSpPr>
        <p:spPr bwMode="auto">
          <a:xfrm>
            <a:off x="8001000" y="2775550"/>
            <a:ext cx="2895600" cy="0"/>
          </a:xfrm>
          <a:prstGeom prst="line">
            <a:avLst/>
          </a:prstGeom>
          <a:solidFill>
            <a:srgbClr val="00B8FF"/>
          </a:solidFill>
          <a:ln w="9525" cap="flat" cmpd="sng" algn="ctr">
            <a:solidFill>
              <a:schemeClr val="tx1"/>
            </a:solidFill>
            <a:prstDash val="lgDash"/>
            <a:round/>
            <a:headEnd type="none" w="med" len="med"/>
            <a:tailEnd type="none" w="med" len="med"/>
          </a:ln>
          <a:effectLst/>
        </p:spPr>
      </p:cxnSp>
      <p:cxnSp>
        <p:nvCxnSpPr>
          <p:cNvPr id="40" name="Straight Connector 39">
            <a:extLst>
              <a:ext uri="{FF2B5EF4-FFF2-40B4-BE49-F238E27FC236}">
                <a16:creationId xmlns:a16="http://schemas.microsoft.com/office/drawing/2014/main" id="{4100B1F7-07AF-1178-6089-52B54C8EFA73}"/>
              </a:ext>
            </a:extLst>
          </p:cNvPr>
          <p:cNvCxnSpPr/>
          <p:nvPr/>
        </p:nvCxnSpPr>
        <p:spPr bwMode="auto">
          <a:xfrm>
            <a:off x="8001000" y="2641907"/>
            <a:ext cx="2895600" cy="0"/>
          </a:xfrm>
          <a:prstGeom prst="line">
            <a:avLst/>
          </a:prstGeom>
          <a:solidFill>
            <a:srgbClr val="00B8FF"/>
          </a:solidFill>
          <a:ln w="9525" cap="flat" cmpd="sng" algn="ctr">
            <a:solidFill>
              <a:schemeClr val="tx1"/>
            </a:solidFill>
            <a:prstDash val="lgDash"/>
            <a:round/>
            <a:headEnd type="none" w="med" len="med"/>
            <a:tailEnd type="none" w="med" len="med"/>
          </a:ln>
          <a:effectLst/>
        </p:spPr>
      </p:cxnSp>
      <p:cxnSp>
        <p:nvCxnSpPr>
          <p:cNvPr id="41" name="Straight Connector 40">
            <a:extLst>
              <a:ext uri="{FF2B5EF4-FFF2-40B4-BE49-F238E27FC236}">
                <a16:creationId xmlns:a16="http://schemas.microsoft.com/office/drawing/2014/main" id="{51C90CDA-ACEA-75FD-BD47-A2126AA06FB4}"/>
              </a:ext>
            </a:extLst>
          </p:cNvPr>
          <p:cNvCxnSpPr/>
          <p:nvPr/>
        </p:nvCxnSpPr>
        <p:spPr bwMode="auto">
          <a:xfrm>
            <a:off x="8001000" y="2514600"/>
            <a:ext cx="2895600" cy="0"/>
          </a:xfrm>
          <a:prstGeom prst="line">
            <a:avLst/>
          </a:prstGeom>
          <a:solidFill>
            <a:srgbClr val="00B8FF"/>
          </a:solidFill>
          <a:ln w="9525" cap="flat" cmpd="sng" algn="ctr">
            <a:solidFill>
              <a:schemeClr val="tx1"/>
            </a:solidFill>
            <a:prstDash val="lgDash"/>
            <a:round/>
            <a:headEnd type="none" w="med" len="med"/>
            <a:tailEnd type="none" w="med" len="med"/>
          </a:ln>
          <a:effectLst/>
        </p:spPr>
      </p:cxnSp>
      <p:sp>
        <p:nvSpPr>
          <p:cNvPr id="42" name="TextBox 41">
            <a:extLst>
              <a:ext uri="{FF2B5EF4-FFF2-40B4-BE49-F238E27FC236}">
                <a16:creationId xmlns:a16="http://schemas.microsoft.com/office/drawing/2014/main" id="{55EBBBFD-13A9-903D-3E86-9FDBF662EF38}"/>
              </a:ext>
            </a:extLst>
          </p:cNvPr>
          <p:cNvSpPr txBox="1"/>
          <p:nvPr/>
        </p:nvSpPr>
        <p:spPr>
          <a:xfrm>
            <a:off x="11193351" y="2801310"/>
            <a:ext cx="956880" cy="461665"/>
          </a:xfrm>
          <a:prstGeom prst="rect">
            <a:avLst/>
          </a:prstGeom>
          <a:noFill/>
        </p:spPr>
        <p:txBody>
          <a:bodyPr wrap="square" rtlCol="0">
            <a:spAutoFit/>
          </a:bodyPr>
          <a:lstStyle/>
          <a:p>
            <a:r>
              <a:rPr lang="en-US" sz="1200" dirty="0">
                <a:solidFill>
                  <a:schemeClr val="tx2"/>
                </a:solidFill>
                <a:latin typeface="Intel Clear" panose="020B0604020203020204" pitchFamily="34" charset="0"/>
                <a:cs typeface="Neo Sans Intel"/>
              </a:rPr>
              <a:t>Secondary for P1</a:t>
            </a:r>
          </a:p>
        </p:txBody>
      </p:sp>
      <p:sp>
        <p:nvSpPr>
          <p:cNvPr id="43" name="Right Brace 42">
            <a:extLst>
              <a:ext uri="{FF2B5EF4-FFF2-40B4-BE49-F238E27FC236}">
                <a16:creationId xmlns:a16="http://schemas.microsoft.com/office/drawing/2014/main" id="{7928443E-F5D5-6A20-53A6-C2FA4A73205C}"/>
              </a:ext>
            </a:extLst>
          </p:cNvPr>
          <p:cNvSpPr/>
          <p:nvPr/>
        </p:nvSpPr>
        <p:spPr bwMode="auto">
          <a:xfrm>
            <a:off x="11046885" y="2514600"/>
            <a:ext cx="146466" cy="762000"/>
          </a:xfrm>
          <a:prstGeom prst="rightBrace">
            <a:avLst>
              <a:gd name="adj1" fmla="val 30394"/>
              <a:gd name="adj2" fmla="val 50000"/>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4" name="Right Brace 43">
            <a:extLst>
              <a:ext uri="{FF2B5EF4-FFF2-40B4-BE49-F238E27FC236}">
                <a16:creationId xmlns:a16="http://schemas.microsoft.com/office/drawing/2014/main" id="{C3D591B2-C592-3165-7F50-EEE2C36AF55D}"/>
              </a:ext>
            </a:extLst>
          </p:cNvPr>
          <p:cNvSpPr/>
          <p:nvPr/>
        </p:nvSpPr>
        <p:spPr bwMode="auto">
          <a:xfrm>
            <a:off x="11155341" y="2514600"/>
            <a:ext cx="120144" cy="260950"/>
          </a:xfrm>
          <a:prstGeom prst="rightBrace">
            <a:avLst>
              <a:gd name="adj1" fmla="val 30394"/>
              <a:gd name="adj2" fmla="val 50000"/>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5" name="TextBox 44">
            <a:extLst>
              <a:ext uri="{FF2B5EF4-FFF2-40B4-BE49-F238E27FC236}">
                <a16:creationId xmlns:a16="http://schemas.microsoft.com/office/drawing/2014/main" id="{A15759B2-D21F-D1CC-37C0-3E6D742A4C3E}"/>
              </a:ext>
            </a:extLst>
          </p:cNvPr>
          <p:cNvSpPr txBox="1"/>
          <p:nvPr/>
        </p:nvSpPr>
        <p:spPr>
          <a:xfrm>
            <a:off x="11275485" y="2400089"/>
            <a:ext cx="956880" cy="461665"/>
          </a:xfrm>
          <a:prstGeom prst="rect">
            <a:avLst/>
          </a:prstGeom>
          <a:noFill/>
        </p:spPr>
        <p:txBody>
          <a:bodyPr wrap="square" rtlCol="0">
            <a:spAutoFit/>
          </a:bodyPr>
          <a:lstStyle/>
          <a:p>
            <a:r>
              <a:rPr lang="en-US" sz="1200" dirty="0">
                <a:solidFill>
                  <a:schemeClr val="tx2"/>
                </a:solidFill>
                <a:latin typeface="Intel Clear" panose="020B0604020203020204" pitchFamily="34" charset="0"/>
                <a:cs typeface="Neo Sans Intel"/>
              </a:rPr>
              <a:t>Secondary for P2</a:t>
            </a:r>
          </a:p>
        </p:txBody>
      </p:sp>
      <p:cxnSp>
        <p:nvCxnSpPr>
          <p:cNvPr id="47" name="Straight Arrow Connector 46">
            <a:extLst>
              <a:ext uri="{FF2B5EF4-FFF2-40B4-BE49-F238E27FC236}">
                <a16:creationId xmlns:a16="http://schemas.microsoft.com/office/drawing/2014/main" id="{08FF6F53-E633-98D8-2A0B-AA0C2D77B80F}"/>
              </a:ext>
            </a:extLst>
          </p:cNvPr>
          <p:cNvCxnSpPr>
            <a:cxnSpLocks/>
          </p:cNvCxnSpPr>
          <p:nvPr/>
        </p:nvCxnSpPr>
        <p:spPr bwMode="auto">
          <a:xfrm flipH="1">
            <a:off x="5718989" y="3893297"/>
            <a:ext cx="512793" cy="5587"/>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sp>
        <p:nvSpPr>
          <p:cNvPr id="52" name="TextBox 51">
            <a:extLst>
              <a:ext uri="{FF2B5EF4-FFF2-40B4-BE49-F238E27FC236}">
                <a16:creationId xmlns:a16="http://schemas.microsoft.com/office/drawing/2014/main" id="{D303B4E5-96CA-1605-DD73-0C1B49A65DAE}"/>
              </a:ext>
            </a:extLst>
          </p:cNvPr>
          <p:cNvSpPr txBox="1"/>
          <p:nvPr/>
        </p:nvSpPr>
        <p:spPr>
          <a:xfrm>
            <a:off x="8606587" y="3496966"/>
            <a:ext cx="1320366" cy="276999"/>
          </a:xfrm>
          <a:prstGeom prst="rect">
            <a:avLst/>
          </a:prstGeom>
          <a:noFill/>
        </p:spPr>
        <p:txBody>
          <a:bodyPr wrap="square" rtlCol="0">
            <a:spAutoFit/>
          </a:bodyPr>
          <a:lstStyle/>
          <a:p>
            <a:r>
              <a:rPr lang="en-US" sz="1200" dirty="0">
                <a:solidFill>
                  <a:schemeClr val="tx2"/>
                </a:solidFill>
                <a:latin typeface="Intel Clear" panose="020B0604020203020204" pitchFamily="34" charset="0"/>
                <a:cs typeface="Neo Sans Intel"/>
              </a:rPr>
              <a:t>NAV set by AP2</a:t>
            </a:r>
          </a:p>
        </p:txBody>
      </p:sp>
      <p:sp>
        <p:nvSpPr>
          <p:cNvPr id="53" name="TextBox 52">
            <a:extLst>
              <a:ext uri="{FF2B5EF4-FFF2-40B4-BE49-F238E27FC236}">
                <a16:creationId xmlns:a16="http://schemas.microsoft.com/office/drawing/2014/main" id="{D148958D-7FEF-0059-A626-25B644A9B309}"/>
              </a:ext>
            </a:extLst>
          </p:cNvPr>
          <p:cNvSpPr txBox="1"/>
          <p:nvPr/>
        </p:nvSpPr>
        <p:spPr>
          <a:xfrm>
            <a:off x="7591711" y="3893297"/>
            <a:ext cx="4447889" cy="1754326"/>
          </a:xfrm>
          <a:prstGeom prst="rect">
            <a:avLst/>
          </a:prstGeom>
          <a:noFill/>
        </p:spPr>
        <p:txBody>
          <a:bodyPr wrap="square" rtlCol="0">
            <a:spAutoFit/>
          </a:bodyPr>
          <a:lstStyle/>
          <a:p>
            <a:pPr marL="171450" indent="-171450">
              <a:buFont typeface="Arial" panose="020B0604020202020204" pitchFamily="34" charset="0"/>
              <a:buChar char="•"/>
            </a:pPr>
            <a:r>
              <a:rPr lang="en-US" sz="1200" dirty="0">
                <a:solidFill>
                  <a:schemeClr val="tx2"/>
                </a:solidFill>
                <a:latin typeface="Intel Clear" panose="020B0604020203020204" pitchFamily="34" charset="0"/>
                <a:cs typeface="Neo Sans Intel"/>
              </a:rPr>
              <a:t>AP1 and STA2 moves to P2</a:t>
            </a:r>
          </a:p>
          <a:p>
            <a:pPr marL="171450" indent="-171450">
              <a:buFont typeface="Arial" panose="020B0604020202020204" pitchFamily="34" charset="0"/>
              <a:buChar char="•"/>
            </a:pPr>
            <a:r>
              <a:rPr lang="en-US" sz="1200" dirty="0">
                <a:solidFill>
                  <a:schemeClr val="tx2"/>
                </a:solidFill>
                <a:latin typeface="Intel Clear" panose="020B0604020203020204" pitchFamily="34" charset="0"/>
                <a:cs typeface="Neo Sans Intel"/>
              </a:rPr>
              <a:t>AP1 and STA2 can use P2 for frame exchanges</a:t>
            </a:r>
          </a:p>
          <a:p>
            <a:pPr marL="171450" indent="-171450">
              <a:buFont typeface="Arial" panose="020B0604020202020204" pitchFamily="34" charset="0"/>
              <a:buChar char="•"/>
            </a:pPr>
            <a:endParaRPr lang="en-US" sz="1200" dirty="0">
              <a:solidFill>
                <a:schemeClr val="tx2"/>
              </a:solidFill>
              <a:latin typeface="Intel Clear" panose="020B0604020203020204" pitchFamily="34" charset="0"/>
              <a:cs typeface="Neo Sans Intel"/>
            </a:endParaRPr>
          </a:p>
          <a:p>
            <a:pPr marL="171450" indent="-171450">
              <a:buFont typeface="Arial" panose="020B0604020202020204" pitchFamily="34" charset="0"/>
              <a:buChar char="•"/>
            </a:pPr>
            <a:r>
              <a:rPr lang="en-US" sz="1200" b="1" dirty="0">
                <a:solidFill>
                  <a:schemeClr val="tx2"/>
                </a:solidFill>
                <a:latin typeface="Intel Clear" panose="020B0604020203020204" pitchFamily="34" charset="0"/>
                <a:cs typeface="Neo Sans Intel"/>
              </a:rPr>
              <a:t>STA1 is still on P1 (NAV not set, out of range from AP2)</a:t>
            </a:r>
          </a:p>
          <a:p>
            <a:pPr marL="171450" indent="-171450">
              <a:buFont typeface="Arial" panose="020B0604020202020204" pitchFamily="34" charset="0"/>
              <a:buChar char="•"/>
            </a:pPr>
            <a:r>
              <a:rPr lang="en-US" sz="1200" dirty="0">
                <a:solidFill>
                  <a:schemeClr val="tx2"/>
                </a:solidFill>
                <a:latin typeface="Intel Clear" panose="020B0604020203020204" pitchFamily="34" charset="0"/>
                <a:cs typeface="Neo Sans Intel"/>
              </a:rPr>
              <a:t>STA1 may transmit to AP1 on P1 but AP1 is not on P1and doesn’t respond – same as today’s behavior when AP1 is blocked by NAV</a:t>
            </a:r>
          </a:p>
          <a:p>
            <a:pPr marL="171450" indent="-171450">
              <a:buFont typeface="Arial" panose="020B0604020202020204" pitchFamily="34" charset="0"/>
              <a:buChar char="•"/>
            </a:pPr>
            <a:r>
              <a:rPr lang="en-US" sz="1200" dirty="0">
                <a:solidFill>
                  <a:schemeClr val="tx2"/>
                </a:solidFill>
                <a:highlight>
                  <a:srgbClr val="FFFF00"/>
                </a:highlight>
                <a:latin typeface="Intel Clear" panose="020B0604020203020204" pitchFamily="34" charset="0"/>
                <a:cs typeface="Neo Sans Intel"/>
              </a:rPr>
              <a:t>AP1 may transmit to STA1 on P2 but STA1 is not on P2 (AP1 doesn’t know if STA1 moved to P2)</a:t>
            </a:r>
          </a:p>
        </p:txBody>
      </p:sp>
      <p:sp>
        <p:nvSpPr>
          <p:cNvPr id="54" name="TextBox 53">
            <a:extLst>
              <a:ext uri="{FF2B5EF4-FFF2-40B4-BE49-F238E27FC236}">
                <a16:creationId xmlns:a16="http://schemas.microsoft.com/office/drawing/2014/main" id="{AC94A75A-049B-8B2D-0809-EBA84393EE03}"/>
              </a:ext>
            </a:extLst>
          </p:cNvPr>
          <p:cNvSpPr txBox="1"/>
          <p:nvPr/>
        </p:nvSpPr>
        <p:spPr>
          <a:xfrm>
            <a:off x="2995385" y="3975084"/>
            <a:ext cx="614128" cy="276999"/>
          </a:xfrm>
          <a:prstGeom prst="rect">
            <a:avLst/>
          </a:prstGeom>
          <a:noFill/>
        </p:spPr>
        <p:txBody>
          <a:bodyPr wrap="square" rtlCol="0">
            <a:spAutoFit/>
          </a:bodyPr>
          <a:lstStyle/>
          <a:p>
            <a:r>
              <a:rPr lang="en-US" sz="1200" dirty="0">
                <a:solidFill>
                  <a:schemeClr val="tx2"/>
                </a:solidFill>
                <a:latin typeface="Intel Clear" panose="020B0604020203020204" pitchFamily="34" charset="0"/>
                <a:cs typeface="Neo Sans Intel"/>
              </a:rPr>
              <a:t>On P1</a:t>
            </a:r>
          </a:p>
        </p:txBody>
      </p:sp>
      <p:sp>
        <p:nvSpPr>
          <p:cNvPr id="55" name="TextBox 54">
            <a:extLst>
              <a:ext uri="{FF2B5EF4-FFF2-40B4-BE49-F238E27FC236}">
                <a16:creationId xmlns:a16="http://schemas.microsoft.com/office/drawing/2014/main" id="{507CB1B0-3BC7-36F3-0886-62954031A0F4}"/>
              </a:ext>
            </a:extLst>
          </p:cNvPr>
          <p:cNvSpPr txBox="1"/>
          <p:nvPr/>
        </p:nvSpPr>
        <p:spPr>
          <a:xfrm>
            <a:off x="3735437" y="3958603"/>
            <a:ext cx="614128" cy="276999"/>
          </a:xfrm>
          <a:prstGeom prst="rect">
            <a:avLst/>
          </a:prstGeom>
          <a:noFill/>
        </p:spPr>
        <p:txBody>
          <a:bodyPr wrap="square" rtlCol="0">
            <a:spAutoFit/>
          </a:bodyPr>
          <a:lstStyle/>
          <a:p>
            <a:r>
              <a:rPr lang="en-US" sz="1200" dirty="0">
                <a:solidFill>
                  <a:schemeClr val="tx2"/>
                </a:solidFill>
                <a:highlight>
                  <a:srgbClr val="FFFF00"/>
                </a:highlight>
                <a:latin typeface="Intel Clear" panose="020B0604020203020204" pitchFamily="34" charset="0"/>
                <a:cs typeface="Neo Sans Intel"/>
              </a:rPr>
              <a:t>On P2</a:t>
            </a:r>
          </a:p>
        </p:txBody>
      </p:sp>
      <p:sp>
        <p:nvSpPr>
          <p:cNvPr id="56" name="TextBox 55">
            <a:extLst>
              <a:ext uri="{FF2B5EF4-FFF2-40B4-BE49-F238E27FC236}">
                <a16:creationId xmlns:a16="http://schemas.microsoft.com/office/drawing/2014/main" id="{AA6C03EB-0DE3-64CF-C4C2-F750AE06A507}"/>
              </a:ext>
            </a:extLst>
          </p:cNvPr>
          <p:cNvSpPr txBox="1"/>
          <p:nvPr/>
        </p:nvSpPr>
        <p:spPr>
          <a:xfrm>
            <a:off x="4525988" y="3950086"/>
            <a:ext cx="614128" cy="276999"/>
          </a:xfrm>
          <a:prstGeom prst="rect">
            <a:avLst/>
          </a:prstGeom>
          <a:noFill/>
        </p:spPr>
        <p:txBody>
          <a:bodyPr wrap="square" rtlCol="0">
            <a:spAutoFit/>
          </a:bodyPr>
          <a:lstStyle/>
          <a:p>
            <a:r>
              <a:rPr lang="en-US" sz="1200" dirty="0">
                <a:solidFill>
                  <a:schemeClr val="tx2"/>
                </a:solidFill>
                <a:highlight>
                  <a:srgbClr val="FFFF00"/>
                </a:highlight>
                <a:latin typeface="Intel Clear" panose="020B0604020203020204" pitchFamily="34" charset="0"/>
                <a:cs typeface="Neo Sans Intel"/>
              </a:rPr>
              <a:t>On P2</a:t>
            </a:r>
          </a:p>
        </p:txBody>
      </p:sp>
      <p:sp>
        <p:nvSpPr>
          <p:cNvPr id="57" name="TextBox 56">
            <a:extLst>
              <a:ext uri="{FF2B5EF4-FFF2-40B4-BE49-F238E27FC236}">
                <a16:creationId xmlns:a16="http://schemas.microsoft.com/office/drawing/2014/main" id="{82FE3F22-2938-7848-F470-52C7864AE04A}"/>
              </a:ext>
            </a:extLst>
          </p:cNvPr>
          <p:cNvSpPr txBox="1"/>
          <p:nvPr/>
        </p:nvSpPr>
        <p:spPr>
          <a:xfrm>
            <a:off x="5665861" y="3929719"/>
            <a:ext cx="614128" cy="276999"/>
          </a:xfrm>
          <a:prstGeom prst="rect">
            <a:avLst/>
          </a:prstGeom>
          <a:noFill/>
        </p:spPr>
        <p:txBody>
          <a:bodyPr wrap="square" rtlCol="0">
            <a:spAutoFit/>
          </a:bodyPr>
          <a:lstStyle/>
          <a:p>
            <a:r>
              <a:rPr lang="en-US" sz="1200" dirty="0">
                <a:solidFill>
                  <a:schemeClr val="tx2"/>
                </a:solidFill>
                <a:latin typeface="Intel Clear" panose="020B0604020203020204" pitchFamily="34" charset="0"/>
                <a:cs typeface="Neo Sans Intel"/>
              </a:rPr>
              <a:t>On P1</a:t>
            </a:r>
          </a:p>
        </p:txBody>
      </p:sp>
      <p:sp>
        <p:nvSpPr>
          <p:cNvPr id="59" name="TextBox 58">
            <a:extLst>
              <a:ext uri="{FF2B5EF4-FFF2-40B4-BE49-F238E27FC236}">
                <a16:creationId xmlns:a16="http://schemas.microsoft.com/office/drawing/2014/main" id="{85FDC8CD-DF0C-63F0-2144-60BE2F95FFF1}"/>
              </a:ext>
            </a:extLst>
          </p:cNvPr>
          <p:cNvSpPr txBox="1"/>
          <p:nvPr/>
        </p:nvSpPr>
        <p:spPr>
          <a:xfrm>
            <a:off x="5793318" y="1835740"/>
            <a:ext cx="727412" cy="276999"/>
          </a:xfrm>
          <a:prstGeom prst="rect">
            <a:avLst/>
          </a:prstGeom>
          <a:noFill/>
        </p:spPr>
        <p:txBody>
          <a:bodyPr wrap="square" rtlCol="0">
            <a:spAutoFit/>
          </a:bodyPr>
          <a:lstStyle/>
          <a:p>
            <a:r>
              <a:rPr lang="en-US" sz="1200" dirty="0">
                <a:solidFill>
                  <a:schemeClr val="tx2"/>
                </a:solidFill>
                <a:latin typeface="Intel Clear" panose="020B0604020203020204" pitchFamily="34" charset="0"/>
                <a:cs typeface="Neo Sans Intel"/>
              </a:rPr>
              <a:t>OBSS1</a:t>
            </a:r>
          </a:p>
        </p:txBody>
      </p:sp>
      <p:cxnSp>
        <p:nvCxnSpPr>
          <p:cNvPr id="60" name="Straight Arrow Connector 59">
            <a:extLst>
              <a:ext uri="{FF2B5EF4-FFF2-40B4-BE49-F238E27FC236}">
                <a16:creationId xmlns:a16="http://schemas.microsoft.com/office/drawing/2014/main" id="{E2A2F1E9-D125-B665-955F-F11301750B43}"/>
              </a:ext>
            </a:extLst>
          </p:cNvPr>
          <p:cNvCxnSpPr>
            <a:cxnSpLocks/>
          </p:cNvCxnSpPr>
          <p:nvPr/>
        </p:nvCxnSpPr>
        <p:spPr bwMode="auto">
          <a:xfrm flipH="1">
            <a:off x="8155511" y="3514337"/>
            <a:ext cx="2360089"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sp>
        <p:nvSpPr>
          <p:cNvPr id="61" name="TextBox 60">
            <a:extLst>
              <a:ext uri="{FF2B5EF4-FFF2-40B4-BE49-F238E27FC236}">
                <a16:creationId xmlns:a16="http://schemas.microsoft.com/office/drawing/2014/main" id="{18A9D899-FFE4-0C1B-FFF8-A23B44EF3ACC}"/>
              </a:ext>
            </a:extLst>
          </p:cNvPr>
          <p:cNvSpPr txBox="1"/>
          <p:nvPr/>
        </p:nvSpPr>
        <p:spPr>
          <a:xfrm>
            <a:off x="4191000" y="4329499"/>
            <a:ext cx="1320366" cy="276999"/>
          </a:xfrm>
          <a:prstGeom prst="rect">
            <a:avLst/>
          </a:prstGeom>
          <a:noFill/>
        </p:spPr>
        <p:txBody>
          <a:bodyPr wrap="square" rtlCol="0">
            <a:spAutoFit/>
          </a:bodyPr>
          <a:lstStyle/>
          <a:p>
            <a:r>
              <a:rPr lang="en-US" sz="1200" dirty="0">
                <a:solidFill>
                  <a:schemeClr val="tx2"/>
                </a:solidFill>
                <a:latin typeface="Intel Clear" panose="020B0604020203020204" pitchFamily="34" charset="0"/>
                <a:cs typeface="Neo Sans Intel"/>
              </a:rPr>
              <a:t>NAV set by AP2</a:t>
            </a:r>
          </a:p>
        </p:txBody>
      </p:sp>
      <p:sp>
        <p:nvSpPr>
          <p:cNvPr id="67" name="Isosceles Triangle 66">
            <a:extLst>
              <a:ext uri="{FF2B5EF4-FFF2-40B4-BE49-F238E27FC236}">
                <a16:creationId xmlns:a16="http://schemas.microsoft.com/office/drawing/2014/main" id="{436629A2-4298-3CF7-65CF-AD4032BB654C}"/>
              </a:ext>
            </a:extLst>
          </p:cNvPr>
          <p:cNvSpPr/>
          <p:nvPr/>
        </p:nvSpPr>
        <p:spPr bwMode="auto">
          <a:xfrm>
            <a:off x="1588412" y="3799874"/>
            <a:ext cx="152400" cy="152400"/>
          </a:xfrm>
          <a:prstGeom prst="triangl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8" name="TextBox 67">
            <a:extLst>
              <a:ext uri="{FF2B5EF4-FFF2-40B4-BE49-F238E27FC236}">
                <a16:creationId xmlns:a16="http://schemas.microsoft.com/office/drawing/2014/main" id="{801FEE54-1614-FC1D-21E4-8E6A87021C4A}"/>
              </a:ext>
            </a:extLst>
          </p:cNvPr>
          <p:cNvSpPr txBox="1"/>
          <p:nvPr/>
        </p:nvSpPr>
        <p:spPr>
          <a:xfrm>
            <a:off x="1459502" y="3567873"/>
            <a:ext cx="515294" cy="276999"/>
          </a:xfrm>
          <a:prstGeom prst="rect">
            <a:avLst/>
          </a:prstGeom>
          <a:noFill/>
        </p:spPr>
        <p:txBody>
          <a:bodyPr wrap="square" rtlCol="0">
            <a:spAutoFit/>
          </a:bodyPr>
          <a:lstStyle/>
          <a:p>
            <a:r>
              <a:rPr lang="en-US" sz="1200" dirty="0">
                <a:solidFill>
                  <a:schemeClr val="tx2"/>
                </a:solidFill>
                <a:latin typeface="Intel Clear" panose="020B0604020203020204" pitchFamily="34" charset="0"/>
                <a:cs typeface="Neo Sans Intel"/>
              </a:rPr>
              <a:t>AP3</a:t>
            </a:r>
          </a:p>
        </p:txBody>
      </p:sp>
      <p:sp>
        <p:nvSpPr>
          <p:cNvPr id="70" name="Oval 69">
            <a:extLst>
              <a:ext uri="{FF2B5EF4-FFF2-40B4-BE49-F238E27FC236}">
                <a16:creationId xmlns:a16="http://schemas.microsoft.com/office/drawing/2014/main" id="{3334CAC8-35EB-47A1-09B0-EFBB4499D28B}"/>
              </a:ext>
            </a:extLst>
          </p:cNvPr>
          <p:cNvSpPr/>
          <p:nvPr/>
        </p:nvSpPr>
        <p:spPr bwMode="auto">
          <a:xfrm>
            <a:off x="1740812" y="2452740"/>
            <a:ext cx="152400" cy="152400"/>
          </a:xfrm>
          <a:prstGeom prst="ellips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1" name="TextBox 70">
            <a:extLst>
              <a:ext uri="{FF2B5EF4-FFF2-40B4-BE49-F238E27FC236}">
                <a16:creationId xmlns:a16="http://schemas.microsoft.com/office/drawing/2014/main" id="{14D396C6-79CE-4282-73CA-BCE7C965D20A}"/>
              </a:ext>
            </a:extLst>
          </p:cNvPr>
          <p:cNvSpPr txBox="1"/>
          <p:nvPr/>
        </p:nvSpPr>
        <p:spPr>
          <a:xfrm>
            <a:off x="1659303" y="2220739"/>
            <a:ext cx="614128" cy="276999"/>
          </a:xfrm>
          <a:prstGeom prst="rect">
            <a:avLst/>
          </a:prstGeom>
          <a:noFill/>
        </p:spPr>
        <p:txBody>
          <a:bodyPr wrap="square" rtlCol="0">
            <a:spAutoFit/>
          </a:bodyPr>
          <a:lstStyle/>
          <a:p>
            <a:r>
              <a:rPr lang="en-US" sz="1200" dirty="0">
                <a:solidFill>
                  <a:schemeClr val="tx2"/>
                </a:solidFill>
                <a:latin typeface="Intel Clear" panose="020B0604020203020204" pitchFamily="34" charset="0"/>
                <a:cs typeface="Neo Sans Intel"/>
              </a:rPr>
              <a:t>STA4</a:t>
            </a:r>
          </a:p>
        </p:txBody>
      </p:sp>
      <p:sp>
        <p:nvSpPr>
          <p:cNvPr id="74" name="Oval 73">
            <a:extLst>
              <a:ext uri="{FF2B5EF4-FFF2-40B4-BE49-F238E27FC236}">
                <a16:creationId xmlns:a16="http://schemas.microsoft.com/office/drawing/2014/main" id="{B6869407-E4B6-8495-D234-143F19573EA7}"/>
              </a:ext>
            </a:extLst>
          </p:cNvPr>
          <p:cNvSpPr/>
          <p:nvPr/>
        </p:nvSpPr>
        <p:spPr bwMode="auto">
          <a:xfrm>
            <a:off x="-169796" y="2057398"/>
            <a:ext cx="3755599" cy="3581401"/>
          </a:xfrm>
          <a:prstGeom prst="ellipse">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5" name="TextBox 74">
            <a:extLst>
              <a:ext uri="{FF2B5EF4-FFF2-40B4-BE49-F238E27FC236}">
                <a16:creationId xmlns:a16="http://schemas.microsoft.com/office/drawing/2014/main" id="{EE759D98-D30B-BD1E-1E4E-D40F4CBEA22B}"/>
              </a:ext>
            </a:extLst>
          </p:cNvPr>
          <p:cNvSpPr txBox="1"/>
          <p:nvPr/>
        </p:nvSpPr>
        <p:spPr>
          <a:xfrm>
            <a:off x="1165800" y="1783817"/>
            <a:ext cx="727412" cy="276999"/>
          </a:xfrm>
          <a:prstGeom prst="rect">
            <a:avLst/>
          </a:prstGeom>
          <a:noFill/>
        </p:spPr>
        <p:txBody>
          <a:bodyPr wrap="square" rtlCol="0">
            <a:spAutoFit/>
          </a:bodyPr>
          <a:lstStyle/>
          <a:p>
            <a:r>
              <a:rPr lang="en-US" sz="1200" dirty="0">
                <a:solidFill>
                  <a:schemeClr val="tx2"/>
                </a:solidFill>
                <a:latin typeface="Intel Clear" panose="020B0604020203020204" pitchFamily="34" charset="0"/>
                <a:cs typeface="Neo Sans Intel"/>
              </a:rPr>
              <a:t>OBSS2</a:t>
            </a:r>
          </a:p>
        </p:txBody>
      </p:sp>
      <p:sp>
        <p:nvSpPr>
          <p:cNvPr id="76" name="TextBox 75">
            <a:extLst>
              <a:ext uri="{FF2B5EF4-FFF2-40B4-BE49-F238E27FC236}">
                <a16:creationId xmlns:a16="http://schemas.microsoft.com/office/drawing/2014/main" id="{D19FAB84-25FE-7500-8CA7-A0B99D88A7E6}"/>
              </a:ext>
            </a:extLst>
          </p:cNvPr>
          <p:cNvSpPr txBox="1"/>
          <p:nvPr/>
        </p:nvSpPr>
        <p:spPr>
          <a:xfrm>
            <a:off x="3833496" y="1834173"/>
            <a:ext cx="727412" cy="276999"/>
          </a:xfrm>
          <a:prstGeom prst="rect">
            <a:avLst/>
          </a:prstGeom>
          <a:noFill/>
        </p:spPr>
        <p:txBody>
          <a:bodyPr wrap="square" rtlCol="0">
            <a:spAutoFit/>
          </a:bodyPr>
          <a:lstStyle/>
          <a:p>
            <a:r>
              <a:rPr lang="en-US" sz="1200" dirty="0">
                <a:solidFill>
                  <a:schemeClr val="tx2"/>
                </a:solidFill>
                <a:latin typeface="Intel Clear" panose="020B0604020203020204" pitchFamily="34" charset="0"/>
                <a:cs typeface="Neo Sans Intel"/>
              </a:rPr>
              <a:t>BSS</a:t>
            </a:r>
          </a:p>
        </p:txBody>
      </p:sp>
      <p:sp>
        <p:nvSpPr>
          <p:cNvPr id="2" name="TextBox 1">
            <a:extLst>
              <a:ext uri="{FF2B5EF4-FFF2-40B4-BE49-F238E27FC236}">
                <a16:creationId xmlns:a16="http://schemas.microsoft.com/office/drawing/2014/main" id="{E4FF69EE-9E52-45D0-4077-D3B2F5C9AE3A}"/>
              </a:ext>
            </a:extLst>
          </p:cNvPr>
          <p:cNvSpPr txBox="1"/>
          <p:nvPr/>
        </p:nvSpPr>
        <p:spPr>
          <a:xfrm>
            <a:off x="7555507" y="1862431"/>
            <a:ext cx="2371446" cy="461665"/>
          </a:xfrm>
          <a:prstGeom prst="rect">
            <a:avLst/>
          </a:prstGeom>
          <a:noFill/>
        </p:spPr>
        <p:txBody>
          <a:bodyPr wrap="square" rtlCol="0">
            <a:spAutoFit/>
          </a:bodyPr>
          <a:lstStyle/>
          <a:p>
            <a:r>
              <a:rPr lang="en-US" sz="1200" dirty="0">
                <a:solidFill>
                  <a:schemeClr val="tx2"/>
                </a:solidFill>
                <a:latin typeface="Intel Clear" panose="020B0604020203020204" pitchFamily="34" charset="0"/>
                <a:cs typeface="Neo Sans Intel"/>
              </a:rPr>
              <a:t>P1: primary channel</a:t>
            </a:r>
          </a:p>
          <a:p>
            <a:r>
              <a:rPr lang="en-US" sz="1200" dirty="0">
                <a:solidFill>
                  <a:schemeClr val="tx2"/>
                </a:solidFill>
                <a:latin typeface="Intel Clear" panose="020B0604020203020204" pitchFamily="34" charset="0"/>
                <a:cs typeface="Neo Sans Intel"/>
              </a:rPr>
              <a:t>P2: NPCA primary channel</a:t>
            </a:r>
          </a:p>
        </p:txBody>
      </p:sp>
    </p:spTree>
    <p:extLst>
      <p:ext uri="{BB962C8B-B14F-4D97-AF65-F5344CB8AC3E}">
        <p14:creationId xmlns:p14="http://schemas.microsoft.com/office/powerpoint/2010/main" val="25505633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a:extLst>
              <a:ext uri="{FF2B5EF4-FFF2-40B4-BE49-F238E27FC236}">
                <a16:creationId xmlns:a16="http://schemas.microsoft.com/office/drawing/2014/main" id="{FC7A5635-7CF1-0B37-7919-BDEB58C8F5DE}"/>
              </a:ext>
            </a:extLst>
          </p:cNvPr>
          <p:cNvSpPr/>
          <p:nvPr/>
        </p:nvSpPr>
        <p:spPr bwMode="auto">
          <a:xfrm>
            <a:off x="-169796" y="2057398"/>
            <a:ext cx="3755599" cy="3581401"/>
          </a:xfrm>
          <a:prstGeom prst="ellipse">
            <a:avLst/>
          </a:prstGeom>
          <a:solidFill>
            <a:srgbClr val="00B050">
              <a:alpha val="3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 name="Title 6">
            <a:extLst>
              <a:ext uri="{FF2B5EF4-FFF2-40B4-BE49-F238E27FC236}">
                <a16:creationId xmlns:a16="http://schemas.microsoft.com/office/drawing/2014/main" id="{F65BB15E-5272-87F7-D79B-C196E2AFB321}"/>
              </a:ext>
            </a:extLst>
          </p:cNvPr>
          <p:cNvSpPr>
            <a:spLocks noGrp="1"/>
          </p:cNvSpPr>
          <p:nvPr>
            <p:ph type="title"/>
          </p:nvPr>
        </p:nvSpPr>
        <p:spPr/>
        <p:txBody>
          <a:bodyPr/>
          <a:lstStyle/>
          <a:p>
            <a:r>
              <a:rPr lang="en-US" dirty="0"/>
              <a:t>Case 2: AP side is idle, but STA side is busy</a:t>
            </a:r>
          </a:p>
        </p:txBody>
      </p:sp>
      <p:sp>
        <p:nvSpPr>
          <p:cNvPr id="4" name="Slide Number Placeholder 3">
            <a:extLst>
              <a:ext uri="{FF2B5EF4-FFF2-40B4-BE49-F238E27FC236}">
                <a16:creationId xmlns:a16="http://schemas.microsoft.com/office/drawing/2014/main" id="{FC792FB2-62DF-0956-444E-41B0ADD3BDC6}"/>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EB867B27-3DAA-6AAF-D9E6-B78F6CAD6C39}"/>
              </a:ext>
            </a:extLst>
          </p:cNvPr>
          <p:cNvSpPr>
            <a:spLocks noGrp="1"/>
          </p:cNvSpPr>
          <p:nvPr>
            <p:ph type="ftr" idx="14"/>
          </p:nvPr>
        </p:nvSpPr>
        <p:spPr/>
        <p:txBody>
          <a:bodyPr/>
          <a:lstStyle/>
          <a:p>
            <a:r>
              <a:rPr lang="en-US"/>
              <a:t>Minyoung Park, et.al., Intel Corporation</a:t>
            </a:r>
            <a:endParaRPr lang="en-GB" dirty="0"/>
          </a:p>
        </p:txBody>
      </p:sp>
      <p:sp>
        <p:nvSpPr>
          <p:cNvPr id="6" name="Date Placeholder 5">
            <a:extLst>
              <a:ext uri="{FF2B5EF4-FFF2-40B4-BE49-F238E27FC236}">
                <a16:creationId xmlns:a16="http://schemas.microsoft.com/office/drawing/2014/main" id="{FD4896E1-8B57-D708-781A-6FD9C0EA2FE4}"/>
              </a:ext>
            </a:extLst>
          </p:cNvPr>
          <p:cNvSpPr>
            <a:spLocks noGrp="1"/>
          </p:cNvSpPr>
          <p:nvPr>
            <p:ph type="dt" idx="15"/>
          </p:nvPr>
        </p:nvSpPr>
        <p:spPr/>
        <p:txBody>
          <a:bodyPr/>
          <a:lstStyle/>
          <a:p>
            <a:r>
              <a:rPr lang="en-US"/>
              <a:t>January 2024</a:t>
            </a:r>
            <a:endParaRPr lang="en-GB" dirty="0"/>
          </a:p>
        </p:txBody>
      </p:sp>
      <p:cxnSp>
        <p:nvCxnSpPr>
          <p:cNvPr id="31" name="Straight Connector 30">
            <a:extLst>
              <a:ext uri="{FF2B5EF4-FFF2-40B4-BE49-F238E27FC236}">
                <a16:creationId xmlns:a16="http://schemas.microsoft.com/office/drawing/2014/main" id="{2E22C670-A6D7-0AF6-FF46-D893ECF47253}"/>
              </a:ext>
            </a:extLst>
          </p:cNvPr>
          <p:cNvCxnSpPr/>
          <p:nvPr/>
        </p:nvCxnSpPr>
        <p:spPr bwMode="auto">
          <a:xfrm>
            <a:off x="7282385" y="2888022"/>
            <a:ext cx="2895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2" name="Straight Connector 31">
            <a:extLst>
              <a:ext uri="{FF2B5EF4-FFF2-40B4-BE49-F238E27FC236}">
                <a16:creationId xmlns:a16="http://schemas.microsoft.com/office/drawing/2014/main" id="{5A1B0F4D-FD2A-3379-C055-18ABC8CB3C52}"/>
              </a:ext>
            </a:extLst>
          </p:cNvPr>
          <p:cNvCxnSpPr/>
          <p:nvPr/>
        </p:nvCxnSpPr>
        <p:spPr bwMode="auto">
          <a:xfrm>
            <a:off x="7282385" y="3421422"/>
            <a:ext cx="2895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3" name="TextBox 32">
            <a:extLst>
              <a:ext uri="{FF2B5EF4-FFF2-40B4-BE49-F238E27FC236}">
                <a16:creationId xmlns:a16="http://schemas.microsoft.com/office/drawing/2014/main" id="{51B4B32C-5C74-FCD3-D709-D308E07EB4C6}"/>
              </a:ext>
            </a:extLst>
          </p:cNvPr>
          <p:cNvSpPr txBox="1"/>
          <p:nvPr/>
        </p:nvSpPr>
        <p:spPr>
          <a:xfrm>
            <a:off x="6822768" y="3282922"/>
            <a:ext cx="614128" cy="276999"/>
          </a:xfrm>
          <a:prstGeom prst="rect">
            <a:avLst/>
          </a:prstGeom>
          <a:noFill/>
        </p:spPr>
        <p:txBody>
          <a:bodyPr wrap="square" rtlCol="0">
            <a:spAutoFit/>
          </a:bodyPr>
          <a:lstStyle/>
          <a:p>
            <a:r>
              <a:rPr lang="en-US" sz="1200" dirty="0">
                <a:solidFill>
                  <a:schemeClr val="tx2"/>
                </a:solidFill>
                <a:latin typeface="Intel Clear" panose="020B0604020203020204" pitchFamily="34" charset="0"/>
                <a:cs typeface="Neo Sans Intel"/>
              </a:rPr>
              <a:t>P1</a:t>
            </a:r>
          </a:p>
        </p:txBody>
      </p:sp>
      <p:sp>
        <p:nvSpPr>
          <p:cNvPr id="34" name="TextBox 33">
            <a:extLst>
              <a:ext uri="{FF2B5EF4-FFF2-40B4-BE49-F238E27FC236}">
                <a16:creationId xmlns:a16="http://schemas.microsoft.com/office/drawing/2014/main" id="{0359495A-A1DF-AF4A-4483-CB477E962005}"/>
              </a:ext>
            </a:extLst>
          </p:cNvPr>
          <p:cNvSpPr txBox="1"/>
          <p:nvPr/>
        </p:nvSpPr>
        <p:spPr>
          <a:xfrm>
            <a:off x="6840317" y="2759514"/>
            <a:ext cx="614128" cy="276999"/>
          </a:xfrm>
          <a:prstGeom prst="rect">
            <a:avLst/>
          </a:prstGeom>
          <a:noFill/>
        </p:spPr>
        <p:txBody>
          <a:bodyPr wrap="square" rtlCol="0">
            <a:spAutoFit/>
          </a:bodyPr>
          <a:lstStyle/>
          <a:p>
            <a:r>
              <a:rPr lang="en-US" sz="1200" dirty="0">
                <a:solidFill>
                  <a:schemeClr val="tx2"/>
                </a:solidFill>
                <a:latin typeface="Intel Clear" panose="020B0604020203020204" pitchFamily="34" charset="0"/>
                <a:cs typeface="Neo Sans Intel"/>
              </a:rPr>
              <a:t>P2</a:t>
            </a:r>
          </a:p>
        </p:txBody>
      </p:sp>
      <p:cxnSp>
        <p:nvCxnSpPr>
          <p:cNvPr id="36" name="Straight Connector 35">
            <a:extLst>
              <a:ext uri="{FF2B5EF4-FFF2-40B4-BE49-F238E27FC236}">
                <a16:creationId xmlns:a16="http://schemas.microsoft.com/office/drawing/2014/main" id="{D8265D2A-6479-8277-C9CA-B7DC68CC5C5E}"/>
              </a:ext>
            </a:extLst>
          </p:cNvPr>
          <p:cNvCxnSpPr/>
          <p:nvPr/>
        </p:nvCxnSpPr>
        <p:spPr bwMode="auto">
          <a:xfrm>
            <a:off x="7282385" y="3269022"/>
            <a:ext cx="2895600" cy="0"/>
          </a:xfrm>
          <a:prstGeom prst="line">
            <a:avLst/>
          </a:prstGeom>
          <a:solidFill>
            <a:srgbClr val="00B8FF"/>
          </a:solidFill>
          <a:ln w="9525" cap="flat" cmpd="sng" algn="ctr">
            <a:solidFill>
              <a:schemeClr val="tx1"/>
            </a:solidFill>
            <a:prstDash val="lgDash"/>
            <a:round/>
            <a:headEnd type="none" w="med" len="med"/>
            <a:tailEnd type="none" w="med" len="med"/>
          </a:ln>
          <a:effectLst/>
        </p:spPr>
      </p:cxnSp>
      <p:cxnSp>
        <p:nvCxnSpPr>
          <p:cNvPr id="37" name="Straight Connector 36">
            <a:extLst>
              <a:ext uri="{FF2B5EF4-FFF2-40B4-BE49-F238E27FC236}">
                <a16:creationId xmlns:a16="http://schemas.microsoft.com/office/drawing/2014/main" id="{D980F855-A75D-7A9E-4095-BD7C936F9F63}"/>
              </a:ext>
            </a:extLst>
          </p:cNvPr>
          <p:cNvCxnSpPr/>
          <p:nvPr/>
        </p:nvCxnSpPr>
        <p:spPr bwMode="auto">
          <a:xfrm>
            <a:off x="7282385" y="3135379"/>
            <a:ext cx="2895600" cy="0"/>
          </a:xfrm>
          <a:prstGeom prst="line">
            <a:avLst/>
          </a:prstGeom>
          <a:solidFill>
            <a:srgbClr val="00B8FF"/>
          </a:solidFill>
          <a:ln w="9525" cap="flat" cmpd="sng" algn="ctr">
            <a:solidFill>
              <a:schemeClr val="tx1"/>
            </a:solidFill>
            <a:prstDash val="lgDash"/>
            <a:round/>
            <a:headEnd type="none" w="med" len="med"/>
            <a:tailEnd type="none" w="med" len="med"/>
          </a:ln>
          <a:effectLst/>
        </p:spPr>
      </p:cxnSp>
      <p:cxnSp>
        <p:nvCxnSpPr>
          <p:cNvPr id="38" name="Straight Connector 37">
            <a:extLst>
              <a:ext uri="{FF2B5EF4-FFF2-40B4-BE49-F238E27FC236}">
                <a16:creationId xmlns:a16="http://schemas.microsoft.com/office/drawing/2014/main" id="{C471708D-9BB9-635A-B92F-333323B4FDD9}"/>
              </a:ext>
            </a:extLst>
          </p:cNvPr>
          <p:cNvCxnSpPr/>
          <p:nvPr/>
        </p:nvCxnSpPr>
        <p:spPr bwMode="auto">
          <a:xfrm>
            <a:off x="7282385" y="3008072"/>
            <a:ext cx="2895600" cy="0"/>
          </a:xfrm>
          <a:prstGeom prst="line">
            <a:avLst/>
          </a:prstGeom>
          <a:solidFill>
            <a:srgbClr val="00B8FF"/>
          </a:solidFill>
          <a:ln w="9525" cap="flat" cmpd="sng" algn="ctr">
            <a:solidFill>
              <a:schemeClr val="tx1"/>
            </a:solidFill>
            <a:prstDash val="lgDash"/>
            <a:round/>
            <a:headEnd type="none" w="med" len="med"/>
            <a:tailEnd type="none" w="med" len="med"/>
          </a:ln>
          <a:effectLst/>
        </p:spPr>
      </p:cxnSp>
      <p:cxnSp>
        <p:nvCxnSpPr>
          <p:cNvPr id="39" name="Straight Connector 38">
            <a:extLst>
              <a:ext uri="{FF2B5EF4-FFF2-40B4-BE49-F238E27FC236}">
                <a16:creationId xmlns:a16="http://schemas.microsoft.com/office/drawing/2014/main" id="{EE4F8BC3-E559-35ED-1445-B921371049AB}"/>
              </a:ext>
            </a:extLst>
          </p:cNvPr>
          <p:cNvCxnSpPr/>
          <p:nvPr/>
        </p:nvCxnSpPr>
        <p:spPr bwMode="auto">
          <a:xfrm>
            <a:off x="7282385" y="2767972"/>
            <a:ext cx="2895600" cy="0"/>
          </a:xfrm>
          <a:prstGeom prst="line">
            <a:avLst/>
          </a:prstGeom>
          <a:solidFill>
            <a:srgbClr val="00B8FF"/>
          </a:solidFill>
          <a:ln w="9525" cap="flat" cmpd="sng" algn="ctr">
            <a:solidFill>
              <a:schemeClr val="tx1"/>
            </a:solidFill>
            <a:prstDash val="lgDash"/>
            <a:round/>
            <a:headEnd type="none" w="med" len="med"/>
            <a:tailEnd type="none" w="med" len="med"/>
          </a:ln>
          <a:effectLst/>
        </p:spPr>
      </p:cxnSp>
      <p:cxnSp>
        <p:nvCxnSpPr>
          <p:cNvPr id="40" name="Straight Connector 39">
            <a:extLst>
              <a:ext uri="{FF2B5EF4-FFF2-40B4-BE49-F238E27FC236}">
                <a16:creationId xmlns:a16="http://schemas.microsoft.com/office/drawing/2014/main" id="{4100B1F7-07AF-1178-6089-52B54C8EFA73}"/>
              </a:ext>
            </a:extLst>
          </p:cNvPr>
          <p:cNvCxnSpPr/>
          <p:nvPr/>
        </p:nvCxnSpPr>
        <p:spPr bwMode="auto">
          <a:xfrm>
            <a:off x="7282385" y="2634329"/>
            <a:ext cx="2895600" cy="0"/>
          </a:xfrm>
          <a:prstGeom prst="line">
            <a:avLst/>
          </a:prstGeom>
          <a:solidFill>
            <a:srgbClr val="00B8FF"/>
          </a:solidFill>
          <a:ln w="9525" cap="flat" cmpd="sng" algn="ctr">
            <a:solidFill>
              <a:schemeClr val="tx1"/>
            </a:solidFill>
            <a:prstDash val="lgDash"/>
            <a:round/>
            <a:headEnd type="none" w="med" len="med"/>
            <a:tailEnd type="none" w="med" len="med"/>
          </a:ln>
          <a:effectLst/>
        </p:spPr>
      </p:cxnSp>
      <p:cxnSp>
        <p:nvCxnSpPr>
          <p:cNvPr id="41" name="Straight Connector 40">
            <a:extLst>
              <a:ext uri="{FF2B5EF4-FFF2-40B4-BE49-F238E27FC236}">
                <a16:creationId xmlns:a16="http://schemas.microsoft.com/office/drawing/2014/main" id="{51C90CDA-ACEA-75FD-BD47-A2126AA06FB4}"/>
              </a:ext>
            </a:extLst>
          </p:cNvPr>
          <p:cNvCxnSpPr/>
          <p:nvPr/>
        </p:nvCxnSpPr>
        <p:spPr bwMode="auto">
          <a:xfrm>
            <a:off x="7282385" y="2507022"/>
            <a:ext cx="2895600" cy="0"/>
          </a:xfrm>
          <a:prstGeom prst="line">
            <a:avLst/>
          </a:prstGeom>
          <a:solidFill>
            <a:srgbClr val="00B8FF"/>
          </a:solidFill>
          <a:ln w="9525" cap="flat" cmpd="sng" algn="ctr">
            <a:solidFill>
              <a:schemeClr val="tx1"/>
            </a:solidFill>
            <a:prstDash val="lgDash"/>
            <a:round/>
            <a:headEnd type="none" w="med" len="med"/>
            <a:tailEnd type="none" w="med" len="med"/>
          </a:ln>
          <a:effectLst/>
        </p:spPr>
      </p:cxnSp>
      <p:sp>
        <p:nvSpPr>
          <p:cNvPr id="42" name="TextBox 41">
            <a:extLst>
              <a:ext uri="{FF2B5EF4-FFF2-40B4-BE49-F238E27FC236}">
                <a16:creationId xmlns:a16="http://schemas.microsoft.com/office/drawing/2014/main" id="{55EBBBFD-13A9-903D-3E86-9FDBF662EF38}"/>
              </a:ext>
            </a:extLst>
          </p:cNvPr>
          <p:cNvSpPr txBox="1"/>
          <p:nvPr/>
        </p:nvSpPr>
        <p:spPr>
          <a:xfrm>
            <a:off x="10474736" y="2793732"/>
            <a:ext cx="956880" cy="461665"/>
          </a:xfrm>
          <a:prstGeom prst="rect">
            <a:avLst/>
          </a:prstGeom>
          <a:noFill/>
        </p:spPr>
        <p:txBody>
          <a:bodyPr wrap="square" rtlCol="0">
            <a:spAutoFit/>
          </a:bodyPr>
          <a:lstStyle/>
          <a:p>
            <a:r>
              <a:rPr lang="en-US" sz="1200" dirty="0">
                <a:solidFill>
                  <a:schemeClr val="tx2"/>
                </a:solidFill>
                <a:latin typeface="Intel Clear" panose="020B0604020203020204" pitchFamily="34" charset="0"/>
                <a:cs typeface="Neo Sans Intel"/>
              </a:rPr>
              <a:t>Secondary for P1</a:t>
            </a:r>
          </a:p>
        </p:txBody>
      </p:sp>
      <p:sp>
        <p:nvSpPr>
          <p:cNvPr id="43" name="Right Brace 42">
            <a:extLst>
              <a:ext uri="{FF2B5EF4-FFF2-40B4-BE49-F238E27FC236}">
                <a16:creationId xmlns:a16="http://schemas.microsoft.com/office/drawing/2014/main" id="{7928443E-F5D5-6A20-53A6-C2FA4A73205C}"/>
              </a:ext>
            </a:extLst>
          </p:cNvPr>
          <p:cNvSpPr/>
          <p:nvPr/>
        </p:nvSpPr>
        <p:spPr bwMode="auto">
          <a:xfrm>
            <a:off x="10328270" y="2507022"/>
            <a:ext cx="146466" cy="762000"/>
          </a:xfrm>
          <a:prstGeom prst="rightBrace">
            <a:avLst>
              <a:gd name="adj1" fmla="val 30394"/>
              <a:gd name="adj2" fmla="val 50000"/>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4" name="Right Brace 43">
            <a:extLst>
              <a:ext uri="{FF2B5EF4-FFF2-40B4-BE49-F238E27FC236}">
                <a16:creationId xmlns:a16="http://schemas.microsoft.com/office/drawing/2014/main" id="{C3D591B2-C592-3165-7F50-EEE2C36AF55D}"/>
              </a:ext>
            </a:extLst>
          </p:cNvPr>
          <p:cNvSpPr/>
          <p:nvPr/>
        </p:nvSpPr>
        <p:spPr bwMode="auto">
          <a:xfrm>
            <a:off x="10436726" y="2507022"/>
            <a:ext cx="84155" cy="307226"/>
          </a:xfrm>
          <a:prstGeom prst="rightBrace">
            <a:avLst>
              <a:gd name="adj1" fmla="val 30394"/>
              <a:gd name="adj2" fmla="val 50000"/>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5" name="TextBox 44">
            <a:extLst>
              <a:ext uri="{FF2B5EF4-FFF2-40B4-BE49-F238E27FC236}">
                <a16:creationId xmlns:a16="http://schemas.microsoft.com/office/drawing/2014/main" id="{A15759B2-D21F-D1CC-37C0-3E6D742A4C3E}"/>
              </a:ext>
            </a:extLst>
          </p:cNvPr>
          <p:cNvSpPr txBox="1"/>
          <p:nvPr/>
        </p:nvSpPr>
        <p:spPr>
          <a:xfrm>
            <a:off x="10556870" y="2392511"/>
            <a:ext cx="956880" cy="461665"/>
          </a:xfrm>
          <a:prstGeom prst="rect">
            <a:avLst/>
          </a:prstGeom>
          <a:noFill/>
        </p:spPr>
        <p:txBody>
          <a:bodyPr wrap="square" rtlCol="0">
            <a:spAutoFit/>
          </a:bodyPr>
          <a:lstStyle/>
          <a:p>
            <a:r>
              <a:rPr lang="en-US" sz="1200" dirty="0">
                <a:solidFill>
                  <a:schemeClr val="tx2"/>
                </a:solidFill>
                <a:latin typeface="Intel Clear" panose="020B0604020203020204" pitchFamily="34" charset="0"/>
                <a:cs typeface="Neo Sans Intel"/>
              </a:rPr>
              <a:t>Secondary for P2</a:t>
            </a:r>
          </a:p>
        </p:txBody>
      </p:sp>
      <p:sp>
        <p:nvSpPr>
          <p:cNvPr id="53" name="TextBox 52">
            <a:extLst>
              <a:ext uri="{FF2B5EF4-FFF2-40B4-BE49-F238E27FC236}">
                <a16:creationId xmlns:a16="http://schemas.microsoft.com/office/drawing/2014/main" id="{D148958D-7FEF-0059-A626-25B644A9B309}"/>
              </a:ext>
            </a:extLst>
          </p:cNvPr>
          <p:cNvSpPr txBox="1"/>
          <p:nvPr/>
        </p:nvSpPr>
        <p:spPr>
          <a:xfrm>
            <a:off x="6629401" y="4213770"/>
            <a:ext cx="5359872" cy="1569660"/>
          </a:xfrm>
          <a:prstGeom prst="rect">
            <a:avLst/>
          </a:prstGeom>
          <a:noFill/>
        </p:spPr>
        <p:txBody>
          <a:bodyPr wrap="square" rtlCol="0">
            <a:spAutoFit/>
          </a:bodyPr>
          <a:lstStyle/>
          <a:p>
            <a:pPr marL="171450" indent="-171450">
              <a:buFont typeface="Arial" panose="020B0604020202020204" pitchFamily="34" charset="0"/>
              <a:buChar char="•"/>
            </a:pPr>
            <a:r>
              <a:rPr lang="en-US" sz="1200" dirty="0">
                <a:solidFill>
                  <a:schemeClr val="tx2"/>
                </a:solidFill>
                <a:latin typeface="Intel Clear" panose="020B0604020203020204" pitchFamily="34" charset="0"/>
                <a:cs typeface="Neo Sans Intel"/>
              </a:rPr>
              <a:t>AP1 and STA2 stay on P1</a:t>
            </a:r>
          </a:p>
          <a:p>
            <a:pPr marL="171450" indent="-171450">
              <a:buFont typeface="Arial" panose="020B0604020202020204" pitchFamily="34" charset="0"/>
              <a:buChar char="•"/>
            </a:pPr>
            <a:r>
              <a:rPr lang="en-US" sz="1200" dirty="0">
                <a:solidFill>
                  <a:schemeClr val="tx2"/>
                </a:solidFill>
                <a:latin typeface="Intel Clear" panose="020B0604020203020204" pitchFamily="34" charset="0"/>
                <a:cs typeface="Neo Sans Intel"/>
              </a:rPr>
              <a:t>STA1 moves to P2 and stays on P2 during NAV</a:t>
            </a:r>
          </a:p>
          <a:p>
            <a:pPr marL="171450" indent="-171450">
              <a:buFont typeface="Arial" panose="020B0604020202020204" pitchFamily="34" charset="0"/>
              <a:buChar char="•"/>
            </a:pPr>
            <a:endParaRPr lang="en-US" sz="1200" dirty="0">
              <a:solidFill>
                <a:schemeClr val="tx2"/>
              </a:solidFill>
              <a:latin typeface="Intel Clear" panose="020B0604020203020204" pitchFamily="34" charset="0"/>
              <a:cs typeface="Neo Sans Intel"/>
            </a:endParaRPr>
          </a:p>
          <a:p>
            <a:pPr marL="171450" indent="-171450">
              <a:buFont typeface="Arial" panose="020B0604020202020204" pitchFamily="34" charset="0"/>
              <a:buChar char="•"/>
            </a:pPr>
            <a:r>
              <a:rPr lang="en-US" sz="1200" dirty="0">
                <a:solidFill>
                  <a:schemeClr val="tx2"/>
                </a:solidFill>
                <a:latin typeface="Intel Clear" panose="020B0604020203020204" pitchFamily="34" charset="0"/>
                <a:cs typeface="Neo Sans Intel"/>
              </a:rPr>
              <a:t>AP1 may transmit to STA1 on P1 but doesn’t get any response back (this is same as today’s behavior where STA1 is blocked by OBSS)</a:t>
            </a:r>
          </a:p>
          <a:p>
            <a:pPr marL="171450" indent="-171450">
              <a:buFont typeface="Arial" panose="020B0604020202020204" pitchFamily="34" charset="0"/>
              <a:buChar char="•"/>
            </a:pPr>
            <a:r>
              <a:rPr lang="en-US" sz="1200" dirty="0">
                <a:solidFill>
                  <a:schemeClr val="tx2"/>
                </a:solidFill>
                <a:highlight>
                  <a:srgbClr val="FFFF00"/>
                </a:highlight>
                <a:latin typeface="Intel Clear" panose="020B0604020203020204" pitchFamily="34" charset="0"/>
                <a:cs typeface="Neo Sans Intel"/>
              </a:rPr>
              <a:t>STA1 may transmit to AP1 on P2 but doesn’t get response back from AP1</a:t>
            </a:r>
          </a:p>
          <a:p>
            <a:pPr marL="171450" indent="-171450">
              <a:buFont typeface="Arial" panose="020B0604020202020204" pitchFamily="34" charset="0"/>
              <a:buChar char="•"/>
            </a:pPr>
            <a:endParaRPr lang="en-US" sz="1200" dirty="0">
              <a:solidFill>
                <a:schemeClr val="tx2"/>
              </a:solidFill>
              <a:latin typeface="Intel Clear" panose="020B0604020203020204" pitchFamily="34" charset="0"/>
              <a:cs typeface="Neo Sans Intel"/>
            </a:endParaRPr>
          </a:p>
        </p:txBody>
      </p:sp>
      <p:sp>
        <p:nvSpPr>
          <p:cNvPr id="3" name="Isosceles Triangle 2">
            <a:extLst>
              <a:ext uri="{FF2B5EF4-FFF2-40B4-BE49-F238E27FC236}">
                <a16:creationId xmlns:a16="http://schemas.microsoft.com/office/drawing/2014/main" id="{61F9FB15-CC2D-186C-BFCB-048534D7BF4F}"/>
              </a:ext>
            </a:extLst>
          </p:cNvPr>
          <p:cNvSpPr/>
          <p:nvPr/>
        </p:nvSpPr>
        <p:spPr bwMode="auto">
          <a:xfrm>
            <a:off x="1588412" y="3799874"/>
            <a:ext cx="152400" cy="152400"/>
          </a:xfrm>
          <a:prstGeom prst="triangl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 name="TextBox 7">
            <a:extLst>
              <a:ext uri="{FF2B5EF4-FFF2-40B4-BE49-F238E27FC236}">
                <a16:creationId xmlns:a16="http://schemas.microsoft.com/office/drawing/2014/main" id="{9FB64FD3-317A-A879-920C-7D092D5B1639}"/>
              </a:ext>
            </a:extLst>
          </p:cNvPr>
          <p:cNvSpPr txBox="1"/>
          <p:nvPr/>
        </p:nvSpPr>
        <p:spPr>
          <a:xfrm>
            <a:off x="1459502" y="3567873"/>
            <a:ext cx="515294" cy="276999"/>
          </a:xfrm>
          <a:prstGeom prst="rect">
            <a:avLst/>
          </a:prstGeom>
          <a:noFill/>
        </p:spPr>
        <p:txBody>
          <a:bodyPr wrap="square" rtlCol="0">
            <a:spAutoFit/>
          </a:bodyPr>
          <a:lstStyle/>
          <a:p>
            <a:r>
              <a:rPr lang="en-US" sz="1200" dirty="0">
                <a:solidFill>
                  <a:schemeClr val="tx2"/>
                </a:solidFill>
                <a:latin typeface="Intel Clear" panose="020B0604020203020204" pitchFamily="34" charset="0"/>
                <a:cs typeface="Neo Sans Intel"/>
              </a:rPr>
              <a:t>AP3</a:t>
            </a:r>
          </a:p>
        </p:txBody>
      </p:sp>
      <p:sp>
        <p:nvSpPr>
          <p:cNvPr id="9" name="TextBox 8">
            <a:extLst>
              <a:ext uri="{FF2B5EF4-FFF2-40B4-BE49-F238E27FC236}">
                <a16:creationId xmlns:a16="http://schemas.microsoft.com/office/drawing/2014/main" id="{7E4074B5-41C7-6B3B-B5F2-3AEEE6EB8B6B}"/>
              </a:ext>
            </a:extLst>
          </p:cNvPr>
          <p:cNvSpPr txBox="1"/>
          <p:nvPr/>
        </p:nvSpPr>
        <p:spPr>
          <a:xfrm>
            <a:off x="1360668" y="3941314"/>
            <a:ext cx="614128" cy="276999"/>
          </a:xfrm>
          <a:prstGeom prst="rect">
            <a:avLst/>
          </a:prstGeom>
          <a:noFill/>
        </p:spPr>
        <p:txBody>
          <a:bodyPr wrap="square" rtlCol="0">
            <a:spAutoFit/>
          </a:bodyPr>
          <a:lstStyle/>
          <a:p>
            <a:r>
              <a:rPr lang="en-US" sz="1200" dirty="0">
                <a:solidFill>
                  <a:schemeClr val="tx2"/>
                </a:solidFill>
                <a:latin typeface="Intel Clear" panose="020B0604020203020204" pitchFamily="34" charset="0"/>
                <a:cs typeface="Neo Sans Intel"/>
              </a:rPr>
              <a:t>On P1</a:t>
            </a:r>
          </a:p>
        </p:txBody>
      </p:sp>
      <p:sp>
        <p:nvSpPr>
          <p:cNvPr id="15" name="Oval 14">
            <a:extLst>
              <a:ext uri="{FF2B5EF4-FFF2-40B4-BE49-F238E27FC236}">
                <a16:creationId xmlns:a16="http://schemas.microsoft.com/office/drawing/2014/main" id="{9A9664AE-101C-31FB-92A4-BADBC45C6D42}"/>
              </a:ext>
            </a:extLst>
          </p:cNvPr>
          <p:cNvSpPr/>
          <p:nvPr/>
        </p:nvSpPr>
        <p:spPr bwMode="auto">
          <a:xfrm>
            <a:off x="1740812" y="2452740"/>
            <a:ext cx="152400" cy="152400"/>
          </a:xfrm>
          <a:prstGeom prst="ellips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7" name="TextBox 16">
            <a:extLst>
              <a:ext uri="{FF2B5EF4-FFF2-40B4-BE49-F238E27FC236}">
                <a16:creationId xmlns:a16="http://schemas.microsoft.com/office/drawing/2014/main" id="{078E26E6-D71B-4DA6-3031-8219B87C18C6}"/>
              </a:ext>
            </a:extLst>
          </p:cNvPr>
          <p:cNvSpPr txBox="1"/>
          <p:nvPr/>
        </p:nvSpPr>
        <p:spPr>
          <a:xfrm>
            <a:off x="1659303" y="2220739"/>
            <a:ext cx="614128" cy="276999"/>
          </a:xfrm>
          <a:prstGeom prst="rect">
            <a:avLst/>
          </a:prstGeom>
          <a:noFill/>
        </p:spPr>
        <p:txBody>
          <a:bodyPr wrap="square" rtlCol="0">
            <a:spAutoFit/>
          </a:bodyPr>
          <a:lstStyle/>
          <a:p>
            <a:r>
              <a:rPr lang="en-US" sz="1200" dirty="0">
                <a:solidFill>
                  <a:schemeClr val="tx2"/>
                </a:solidFill>
                <a:latin typeface="Intel Clear" panose="020B0604020203020204" pitchFamily="34" charset="0"/>
                <a:cs typeface="Neo Sans Intel"/>
              </a:rPr>
              <a:t>STA4</a:t>
            </a:r>
          </a:p>
        </p:txBody>
      </p:sp>
      <p:sp>
        <p:nvSpPr>
          <p:cNvPr id="18" name="TextBox 17">
            <a:extLst>
              <a:ext uri="{FF2B5EF4-FFF2-40B4-BE49-F238E27FC236}">
                <a16:creationId xmlns:a16="http://schemas.microsoft.com/office/drawing/2014/main" id="{E7FA81A0-5077-408D-B44F-0BEF02E4B2B1}"/>
              </a:ext>
            </a:extLst>
          </p:cNvPr>
          <p:cNvSpPr txBox="1"/>
          <p:nvPr/>
        </p:nvSpPr>
        <p:spPr>
          <a:xfrm>
            <a:off x="1535016" y="2610661"/>
            <a:ext cx="614128" cy="276999"/>
          </a:xfrm>
          <a:prstGeom prst="rect">
            <a:avLst/>
          </a:prstGeom>
          <a:noFill/>
        </p:spPr>
        <p:txBody>
          <a:bodyPr wrap="square" rtlCol="0">
            <a:spAutoFit/>
          </a:bodyPr>
          <a:lstStyle/>
          <a:p>
            <a:r>
              <a:rPr lang="en-US" sz="1200" dirty="0">
                <a:solidFill>
                  <a:schemeClr val="tx2"/>
                </a:solidFill>
                <a:latin typeface="Intel Clear" panose="020B0604020203020204" pitchFamily="34" charset="0"/>
                <a:cs typeface="Neo Sans Intel"/>
              </a:rPr>
              <a:t>On P1</a:t>
            </a:r>
          </a:p>
        </p:txBody>
      </p:sp>
      <p:cxnSp>
        <p:nvCxnSpPr>
          <p:cNvPr id="19" name="Straight Arrow Connector 18">
            <a:extLst>
              <a:ext uri="{FF2B5EF4-FFF2-40B4-BE49-F238E27FC236}">
                <a16:creationId xmlns:a16="http://schemas.microsoft.com/office/drawing/2014/main" id="{09B685F2-D5E1-8E02-53A4-3216185AFD35}"/>
              </a:ext>
            </a:extLst>
          </p:cNvPr>
          <p:cNvCxnSpPr>
            <a:cxnSpLocks/>
          </p:cNvCxnSpPr>
          <p:nvPr/>
        </p:nvCxnSpPr>
        <p:spPr bwMode="auto">
          <a:xfrm flipH="1">
            <a:off x="1667732" y="2887660"/>
            <a:ext cx="91640" cy="637427"/>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cxnSp>
        <p:nvCxnSpPr>
          <p:cNvPr id="35" name="Straight Arrow Connector 34">
            <a:extLst>
              <a:ext uri="{FF2B5EF4-FFF2-40B4-BE49-F238E27FC236}">
                <a16:creationId xmlns:a16="http://schemas.microsoft.com/office/drawing/2014/main" id="{2664D33E-01B4-929C-E169-CCAAF1F1F9E4}"/>
              </a:ext>
            </a:extLst>
          </p:cNvPr>
          <p:cNvCxnSpPr/>
          <p:nvPr/>
        </p:nvCxnSpPr>
        <p:spPr bwMode="auto">
          <a:xfrm>
            <a:off x="1667732" y="4254271"/>
            <a:ext cx="140832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6" name="Rectangle 45">
            <a:extLst>
              <a:ext uri="{FF2B5EF4-FFF2-40B4-BE49-F238E27FC236}">
                <a16:creationId xmlns:a16="http://schemas.microsoft.com/office/drawing/2014/main" id="{1222EBA3-F6B3-73BA-2245-ADAF2995D8E9}"/>
              </a:ext>
            </a:extLst>
          </p:cNvPr>
          <p:cNvSpPr/>
          <p:nvPr/>
        </p:nvSpPr>
        <p:spPr bwMode="auto">
          <a:xfrm>
            <a:off x="7625285" y="2891425"/>
            <a:ext cx="2360089" cy="533399"/>
          </a:xfrm>
          <a:prstGeom prst="rect">
            <a:avLst/>
          </a:prstGeom>
          <a:solidFill>
            <a:srgbClr val="00B050">
              <a:alpha val="3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sp>
        <p:nvSpPr>
          <p:cNvPr id="48" name="TextBox 47">
            <a:extLst>
              <a:ext uri="{FF2B5EF4-FFF2-40B4-BE49-F238E27FC236}">
                <a16:creationId xmlns:a16="http://schemas.microsoft.com/office/drawing/2014/main" id="{3CB55686-2536-AB44-6A9F-D3620A3C6009}"/>
              </a:ext>
            </a:extLst>
          </p:cNvPr>
          <p:cNvSpPr txBox="1"/>
          <p:nvPr/>
        </p:nvSpPr>
        <p:spPr>
          <a:xfrm>
            <a:off x="8163188" y="3585162"/>
            <a:ext cx="1437231" cy="276999"/>
          </a:xfrm>
          <a:prstGeom prst="rect">
            <a:avLst/>
          </a:prstGeom>
          <a:noFill/>
        </p:spPr>
        <p:txBody>
          <a:bodyPr wrap="square" rtlCol="0">
            <a:spAutoFit/>
          </a:bodyPr>
          <a:lstStyle/>
          <a:p>
            <a:r>
              <a:rPr lang="en-US" sz="1200" dirty="0">
                <a:solidFill>
                  <a:schemeClr val="tx2"/>
                </a:solidFill>
                <a:latin typeface="Intel Clear" panose="020B0604020203020204" pitchFamily="34" charset="0"/>
                <a:cs typeface="Neo Sans Intel"/>
              </a:rPr>
              <a:t>NAV set by AP3</a:t>
            </a:r>
          </a:p>
        </p:txBody>
      </p:sp>
      <p:cxnSp>
        <p:nvCxnSpPr>
          <p:cNvPr id="58" name="Straight Arrow Connector 57">
            <a:extLst>
              <a:ext uri="{FF2B5EF4-FFF2-40B4-BE49-F238E27FC236}">
                <a16:creationId xmlns:a16="http://schemas.microsoft.com/office/drawing/2014/main" id="{30D31C29-2586-B17C-D810-724AE86D62AB}"/>
              </a:ext>
            </a:extLst>
          </p:cNvPr>
          <p:cNvCxnSpPr>
            <a:cxnSpLocks/>
          </p:cNvCxnSpPr>
          <p:nvPr/>
        </p:nvCxnSpPr>
        <p:spPr bwMode="auto">
          <a:xfrm flipH="1">
            <a:off x="7625285" y="3585974"/>
            <a:ext cx="2360089"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sp>
        <p:nvSpPr>
          <p:cNvPr id="64" name="TextBox 63">
            <a:extLst>
              <a:ext uri="{FF2B5EF4-FFF2-40B4-BE49-F238E27FC236}">
                <a16:creationId xmlns:a16="http://schemas.microsoft.com/office/drawing/2014/main" id="{EB0D21E6-3860-8A89-E699-2380809D337B}"/>
              </a:ext>
            </a:extLst>
          </p:cNvPr>
          <p:cNvSpPr txBox="1"/>
          <p:nvPr/>
        </p:nvSpPr>
        <p:spPr>
          <a:xfrm>
            <a:off x="2021032" y="4280164"/>
            <a:ext cx="614128" cy="276999"/>
          </a:xfrm>
          <a:prstGeom prst="rect">
            <a:avLst/>
          </a:prstGeom>
          <a:noFill/>
        </p:spPr>
        <p:txBody>
          <a:bodyPr wrap="square" rtlCol="0">
            <a:spAutoFit/>
          </a:bodyPr>
          <a:lstStyle/>
          <a:p>
            <a:r>
              <a:rPr lang="en-US" sz="1200" dirty="0">
                <a:solidFill>
                  <a:schemeClr val="tx2"/>
                </a:solidFill>
                <a:latin typeface="Intel Clear" panose="020B0604020203020204" pitchFamily="34" charset="0"/>
                <a:cs typeface="Neo Sans Intel"/>
              </a:rPr>
              <a:t>NAV</a:t>
            </a:r>
          </a:p>
        </p:txBody>
      </p:sp>
      <p:sp>
        <p:nvSpPr>
          <p:cNvPr id="66" name="Oval 65">
            <a:extLst>
              <a:ext uri="{FF2B5EF4-FFF2-40B4-BE49-F238E27FC236}">
                <a16:creationId xmlns:a16="http://schemas.microsoft.com/office/drawing/2014/main" id="{935E408F-F8DD-C355-E1DD-95F489442330}"/>
              </a:ext>
            </a:extLst>
          </p:cNvPr>
          <p:cNvSpPr/>
          <p:nvPr/>
        </p:nvSpPr>
        <p:spPr bwMode="auto">
          <a:xfrm>
            <a:off x="2192404" y="2057398"/>
            <a:ext cx="3674996" cy="3581401"/>
          </a:xfrm>
          <a:prstGeom prst="ellipse">
            <a:avLst/>
          </a:prstGeom>
          <a:solidFill>
            <a:srgbClr val="00B0F0">
              <a:alpha val="3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7" name="Oval 66">
            <a:extLst>
              <a:ext uri="{FF2B5EF4-FFF2-40B4-BE49-F238E27FC236}">
                <a16:creationId xmlns:a16="http://schemas.microsoft.com/office/drawing/2014/main" id="{5E41714C-252F-3C71-86CC-3121A3B1028C}"/>
              </a:ext>
            </a:extLst>
          </p:cNvPr>
          <p:cNvSpPr/>
          <p:nvPr/>
        </p:nvSpPr>
        <p:spPr bwMode="auto">
          <a:xfrm>
            <a:off x="3183785" y="3817163"/>
            <a:ext cx="152400" cy="152400"/>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8" name="Isosceles Triangle 67">
            <a:extLst>
              <a:ext uri="{FF2B5EF4-FFF2-40B4-BE49-F238E27FC236}">
                <a16:creationId xmlns:a16="http://schemas.microsoft.com/office/drawing/2014/main" id="{B733B9DF-7647-623F-F8C2-7DC2847BD879}"/>
              </a:ext>
            </a:extLst>
          </p:cNvPr>
          <p:cNvSpPr/>
          <p:nvPr/>
        </p:nvSpPr>
        <p:spPr bwMode="auto">
          <a:xfrm>
            <a:off x="3945785" y="3817163"/>
            <a:ext cx="152400" cy="152400"/>
          </a:xfrm>
          <a:prstGeom prst="triangl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9" name="Oval 68">
            <a:extLst>
              <a:ext uri="{FF2B5EF4-FFF2-40B4-BE49-F238E27FC236}">
                <a16:creationId xmlns:a16="http://schemas.microsoft.com/office/drawing/2014/main" id="{4E1BF630-8A8D-F1A2-5AC9-032DF2C96293}"/>
              </a:ext>
            </a:extLst>
          </p:cNvPr>
          <p:cNvSpPr/>
          <p:nvPr/>
        </p:nvSpPr>
        <p:spPr bwMode="auto">
          <a:xfrm>
            <a:off x="4711543" y="3811587"/>
            <a:ext cx="152400" cy="152400"/>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0" name="TextBox 69">
            <a:extLst>
              <a:ext uri="{FF2B5EF4-FFF2-40B4-BE49-F238E27FC236}">
                <a16:creationId xmlns:a16="http://schemas.microsoft.com/office/drawing/2014/main" id="{91712D99-A6EE-27B2-FF4B-A4C8BADB8075}"/>
              </a:ext>
            </a:extLst>
          </p:cNvPr>
          <p:cNvSpPr txBox="1"/>
          <p:nvPr/>
        </p:nvSpPr>
        <p:spPr>
          <a:xfrm>
            <a:off x="3816875" y="3585162"/>
            <a:ext cx="515294" cy="276999"/>
          </a:xfrm>
          <a:prstGeom prst="rect">
            <a:avLst/>
          </a:prstGeom>
          <a:noFill/>
        </p:spPr>
        <p:txBody>
          <a:bodyPr wrap="square" rtlCol="0">
            <a:spAutoFit/>
          </a:bodyPr>
          <a:lstStyle/>
          <a:p>
            <a:r>
              <a:rPr lang="en-US" sz="1200" dirty="0">
                <a:solidFill>
                  <a:schemeClr val="tx2"/>
                </a:solidFill>
                <a:latin typeface="Intel Clear" panose="020B0604020203020204" pitchFamily="34" charset="0"/>
                <a:cs typeface="Neo Sans Intel"/>
              </a:rPr>
              <a:t>AP1</a:t>
            </a:r>
          </a:p>
        </p:txBody>
      </p:sp>
      <p:sp>
        <p:nvSpPr>
          <p:cNvPr id="71" name="TextBox 70">
            <a:extLst>
              <a:ext uri="{FF2B5EF4-FFF2-40B4-BE49-F238E27FC236}">
                <a16:creationId xmlns:a16="http://schemas.microsoft.com/office/drawing/2014/main" id="{7AFC701A-72CD-2949-BBA7-D237C82FFAB4}"/>
              </a:ext>
            </a:extLst>
          </p:cNvPr>
          <p:cNvSpPr txBox="1"/>
          <p:nvPr/>
        </p:nvSpPr>
        <p:spPr>
          <a:xfrm>
            <a:off x="3102276" y="3585162"/>
            <a:ext cx="614128" cy="276999"/>
          </a:xfrm>
          <a:prstGeom prst="rect">
            <a:avLst/>
          </a:prstGeom>
          <a:noFill/>
        </p:spPr>
        <p:txBody>
          <a:bodyPr wrap="square" rtlCol="0">
            <a:spAutoFit/>
          </a:bodyPr>
          <a:lstStyle/>
          <a:p>
            <a:r>
              <a:rPr lang="en-US" sz="1200" dirty="0">
                <a:solidFill>
                  <a:schemeClr val="tx2"/>
                </a:solidFill>
                <a:latin typeface="Intel Clear" panose="020B0604020203020204" pitchFamily="34" charset="0"/>
                <a:cs typeface="Neo Sans Intel"/>
              </a:rPr>
              <a:t>STA1</a:t>
            </a:r>
          </a:p>
        </p:txBody>
      </p:sp>
      <p:sp>
        <p:nvSpPr>
          <p:cNvPr id="72" name="TextBox 71">
            <a:extLst>
              <a:ext uri="{FF2B5EF4-FFF2-40B4-BE49-F238E27FC236}">
                <a16:creationId xmlns:a16="http://schemas.microsoft.com/office/drawing/2014/main" id="{002227D7-BEAD-A36D-CE9F-F6DB406745D3}"/>
              </a:ext>
            </a:extLst>
          </p:cNvPr>
          <p:cNvSpPr txBox="1"/>
          <p:nvPr/>
        </p:nvSpPr>
        <p:spPr>
          <a:xfrm>
            <a:off x="4510880" y="3534588"/>
            <a:ext cx="614128" cy="276999"/>
          </a:xfrm>
          <a:prstGeom prst="rect">
            <a:avLst/>
          </a:prstGeom>
          <a:noFill/>
        </p:spPr>
        <p:txBody>
          <a:bodyPr wrap="square" rtlCol="0">
            <a:spAutoFit/>
          </a:bodyPr>
          <a:lstStyle/>
          <a:p>
            <a:r>
              <a:rPr lang="en-US" sz="1200" dirty="0">
                <a:solidFill>
                  <a:schemeClr val="tx2"/>
                </a:solidFill>
                <a:latin typeface="Intel Clear" panose="020B0604020203020204" pitchFamily="34" charset="0"/>
                <a:cs typeface="Neo Sans Intel"/>
              </a:rPr>
              <a:t>STA2</a:t>
            </a:r>
          </a:p>
        </p:txBody>
      </p:sp>
      <p:sp>
        <p:nvSpPr>
          <p:cNvPr id="76" name="TextBox 75">
            <a:extLst>
              <a:ext uri="{FF2B5EF4-FFF2-40B4-BE49-F238E27FC236}">
                <a16:creationId xmlns:a16="http://schemas.microsoft.com/office/drawing/2014/main" id="{EE6E1DBC-5140-E535-3230-B61CDF2A3C2B}"/>
              </a:ext>
            </a:extLst>
          </p:cNvPr>
          <p:cNvSpPr txBox="1"/>
          <p:nvPr/>
        </p:nvSpPr>
        <p:spPr>
          <a:xfrm>
            <a:off x="2977989" y="3975084"/>
            <a:ext cx="614128" cy="276999"/>
          </a:xfrm>
          <a:prstGeom prst="rect">
            <a:avLst/>
          </a:prstGeom>
          <a:noFill/>
        </p:spPr>
        <p:txBody>
          <a:bodyPr wrap="square" rtlCol="0">
            <a:spAutoFit/>
          </a:bodyPr>
          <a:lstStyle/>
          <a:p>
            <a:r>
              <a:rPr lang="en-US" sz="1200" dirty="0">
                <a:solidFill>
                  <a:schemeClr val="tx2"/>
                </a:solidFill>
                <a:highlight>
                  <a:srgbClr val="FFFF00"/>
                </a:highlight>
                <a:latin typeface="Intel Clear" panose="020B0604020203020204" pitchFamily="34" charset="0"/>
                <a:cs typeface="Neo Sans Intel"/>
              </a:rPr>
              <a:t>On P2</a:t>
            </a:r>
          </a:p>
        </p:txBody>
      </p:sp>
      <p:sp>
        <p:nvSpPr>
          <p:cNvPr id="77" name="TextBox 76">
            <a:extLst>
              <a:ext uri="{FF2B5EF4-FFF2-40B4-BE49-F238E27FC236}">
                <a16:creationId xmlns:a16="http://schemas.microsoft.com/office/drawing/2014/main" id="{A92F6F27-B76E-8999-D5D3-45E678783103}"/>
              </a:ext>
            </a:extLst>
          </p:cNvPr>
          <p:cNvSpPr txBox="1"/>
          <p:nvPr/>
        </p:nvSpPr>
        <p:spPr>
          <a:xfrm>
            <a:off x="3718041" y="3958603"/>
            <a:ext cx="614128" cy="276999"/>
          </a:xfrm>
          <a:prstGeom prst="rect">
            <a:avLst/>
          </a:prstGeom>
          <a:noFill/>
        </p:spPr>
        <p:txBody>
          <a:bodyPr wrap="square" rtlCol="0">
            <a:spAutoFit/>
          </a:bodyPr>
          <a:lstStyle/>
          <a:p>
            <a:r>
              <a:rPr lang="en-US" sz="1200" dirty="0">
                <a:solidFill>
                  <a:schemeClr val="tx2"/>
                </a:solidFill>
                <a:latin typeface="Intel Clear" panose="020B0604020203020204" pitchFamily="34" charset="0"/>
                <a:cs typeface="Neo Sans Intel"/>
              </a:rPr>
              <a:t>On P1</a:t>
            </a:r>
          </a:p>
        </p:txBody>
      </p:sp>
      <p:sp>
        <p:nvSpPr>
          <p:cNvPr id="78" name="TextBox 77">
            <a:extLst>
              <a:ext uri="{FF2B5EF4-FFF2-40B4-BE49-F238E27FC236}">
                <a16:creationId xmlns:a16="http://schemas.microsoft.com/office/drawing/2014/main" id="{A36927AB-C9AA-DE22-B970-14EEE3C58F3F}"/>
              </a:ext>
            </a:extLst>
          </p:cNvPr>
          <p:cNvSpPr txBox="1"/>
          <p:nvPr/>
        </p:nvSpPr>
        <p:spPr>
          <a:xfrm>
            <a:off x="4508592" y="3950086"/>
            <a:ext cx="614128" cy="276999"/>
          </a:xfrm>
          <a:prstGeom prst="rect">
            <a:avLst/>
          </a:prstGeom>
          <a:noFill/>
        </p:spPr>
        <p:txBody>
          <a:bodyPr wrap="square" rtlCol="0">
            <a:spAutoFit/>
          </a:bodyPr>
          <a:lstStyle/>
          <a:p>
            <a:r>
              <a:rPr lang="en-US" sz="1200" dirty="0">
                <a:solidFill>
                  <a:schemeClr val="tx2"/>
                </a:solidFill>
                <a:latin typeface="Intel Clear" panose="020B0604020203020204" pitchFamily="34" charset="0"/>
                <a:cs typeface="Neo Sans Intel"/>
              </a:rPr>
              <a:t>On P1</a:t>
            </a:r>
          </a:p>
        </p:txBody>
      </p:sp>
      <p:sp>
        <p:nvSpPr>
          <p:cNvPr id="80" name="Isosceles Triangle 79">
            <a:extLst>
              <a:ext uri="{FF2B5EF4-FFF2-40B4-BE49-F238E27FC236}">
                <a16:creationId xmlns:a16="http://schemas.microsoft.com/office/drawing/2014/main" id="{E7E72161-56CA-BA80-D14D-E196DD8FF22D}"/>
              </a:ext>
            </a:extLst>
          </p:cNvPr>
          <p:cNvSpPr/>
          <p:nvPr/>
        </p:nvSpPr>
        <p:spPr bwMode="auto">
          <a:xfrm>
            <a:off x="5533847" y="3811587"/>
            <a:ext cx="152400" cy="152400"/>
          </a:xfrm>
          <a:prstGeom prst="triangle">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1" name="Oval 80">
            <a:extLst>
              <a:ext uri="{FF2B5EF4-FFF2-40B4-BE49-F238E27FC236}">
                <a16:creationId xmlns:a16="http://schemas.microsoft.com/office/drawing/2014/main" id="{5B79EFAC-6D99-5117-BAD1-6078EC07D9F3}"/>
              </a:ext>
            </a:extLst>
          </p:cNvPr>
          <p:cNvSpPr/>
          <p:nvPr/>
        </p:nvSpPr>
        <p:spPr bwMode="auto">
          <a:xfrm>
            <a:off x="6346524" y="3811587"/>
            <a:ext cx="152400" cy="152400"/>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2" name="TextBox 81">
            <a:extLst>
              <a:ext uri="{FF2B5EF4-FFF2-40B4-BE49-F238E27FC236}">
                <a16:creationId xmlns:a16="http://schemas.microsoft.com/office/drawing/2014/main" id="{308581EC-4F5C-2B03-8C24-EE6474E2CBA6}"/>
              </a:ext>
            </a:extLst>
          </p:cNvPr>
          <p:cNvSpPr txBox="1"/>
          <p:nvPr/>
        </p:nvSpPr>
        <p:spPr>
          <a:xfrm>
            <a:off x="5410200" y="3552506"/>
            <a:ext cx="510830" cy="276999"/>
          </a:xfrm>
          <a:prstGeom prst="rect">
            <a:avLst/>
          </a:prstGeom>
          <a:noFill/>
        </p:spPr>
        <p:txBody>
          <a:bodyPr wrap="square" rtlCol="0">
            <a:spAutoFit/>
          </a:bodyPr>
          <a:lstStyle/>
          <a:p>
            <a:r>
              <a:rPr lang="en-US" sz="1200" dirty="0">
                <a:solidFill>
                  <a:schemeClr val="tx2"/>
                </a:solidFill>
                <a:latin typeface="Intel Clear" panose="020B0604020203020204" pitchFamily="34" charset="0"/>
                <a:cs typeface="Neo Sans Intel"/>
              </a:rPr>
              <a:t>AP2</a:t>
            </a:r>
          </a:p>
        </p:txBody>
      </p:sp>
      <p:sp>
        <p:nvSpPr>
          <p:cNvPr id="83" name="TextBox 82">
            <a:extLst>
              <a:ext uri="{FF2B5EF4-FFF2-40B4-BE49-F238E27FC236}">
                <a16:creationId xmlns:a16="http://schemas.microsoft.com/office/drawing/2014/main" id="{A6FE9DAC-0307-7224-15A7-218EB09A43BD}"/>
              </a:ext>
            </a:extLst>
          </p:cNvPr>
          <p:cNvSpPr txBox="1"/>
          <p:nvPr/>
        </p:nvSpPr>
        <p:spPr>
          <a:xfrm>
            <a:off x="6096000" y="3534588"/>
            <a:ext cx="614128" cy="276999"/>
          </a:xfrm>
          <a:prstGeom prst="rect">
            <a:avLst/>
          </a:prstGeom>
          <a:noFill/>
        </p:spPr>
        <p:txBody>
          <a:bodyPr wrap="square" rtlCol="0">
            <a:spAutoFit/>
          </a:bodyPr>
          <a:lstStyle/>
          <a:p>
            <a:r>
              <a:rPr lang="en-US" sz="1200" dirty="0">
                <a:solidFill>
                  <a:schemeClr val="tx2"/>
                </a:solidFill>
                <a:latin typeface="Intel Clear" panose="020B0604020203020204" pitchFamily="34" charset="0"/>
                <a:cs typeface="Neo Sans Intel"/>
              </a:rPr>
              <a:t>STA3</a:t>
            </a:r>
          </a:p>
        </p:txBody>
      </p:sp>
      <p:sp>
        <p:nvSpPr>
          <p:cNvPr id="86" name="Oval 85">
            <a:extLst>
              <a:ext uri="{FF2B5EF4-FFF2-40B4-BE49-F238E27FC236}">
                <a16:creationId xmlns:a16="http://schemas.microsoft.com/office/drawing/2014/main" id="{D4CABA80-4408-C471-F15D-F317B0F98AD2}"/>
              </a:ext>
            </a:extLst>
          </p:cNvPr>
          <p:cNvSpPr/>
          <p:nvPr/>
        </p:nvSpPr>
        <p:spPr bwMode="auto">
          <a:xfrm>
            <a:off x="3732163" y="2057399"/>
            <a:ext cx="3887837" cy="3581397"/>
          </a:xfrm>
          <a:prstGeom prst="ellipse">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7" name="TextBox 86">
            <a:extLst>
              <a:ext uri="{FF2B5EF4-FFF2-40B4-BE49-F238E27FC236}">
                <a16:creationId xmlns:a16="http://schemas.microsoft.com/office/drawing/2014/main" id="{52394396-9158-F2D0-123E-066179781E65}"/>
              </a:ext>
            </a:extLst>
          </p:cNvPr>
          <p:cNvSpPr txBox="1"/>
          <p:nvPr/>
        </p:nvSpPr>
        <p:spPr>
          <a:xfrm>
            <a:off x="5793318" y="1835740"/>
            <a:ext cx="727412" cy="276999"/>
          </a:xfrm>
          <a:prstGeom prst="rect">
            <a:avLst/>
          </a:prstGeom>
          <a:noFill/>
        </p:spPr>
        <p:txBody>
          <a:bodyPr wrap="square" rtlCol="0">
            <a:spAutoFit/>
          </a:bodyPr>
          <a:lstStyle/>
          <a:p>
            <a:r>
              <a:rPr lang="en-US" sz="1200" dirty="0">
                <a:solidFill>
                  <a:schemeClr val="tx2"/>
                </a:solidFill>
                <a:latin typeface="Intel Clear" panose="020B0604020203020204" pitchFamily="34" charset="0"/>
                <a:cs typeface="Neo Sans Intel"/>
              </a:rPr>
              <a:t>OBSS1</a:t>
            </a:r>
          </a:p>
        </p:txBody>
      </p:sp>
      <p:sp>
        <p:nvSpPr>
          <p:cNvPr id="88" name="TextBox 87">
            <a:extLst>
              <a:ext uri="{FF2B5EF4-FFF2-40B4-BE49-F238E27FC236}">
                <a16:creationId xmlns:a16="http://schemas.microsoft.com/office/drawing/2014/main" id="{A36557A0-6537-3F4D-9CB7-8BFFD9E6465F}"/>
              </a:ext>
            </a:extLst>
          </p:cNvPr>
          <p:cNvSpPr txBox="1"/>
          <p:nvPr/>
        </p:nvSpPr>
        <p:spPr>
          <a:xfrm>
            <a:off x="1659303" y="2220739"/>
            <a:ext cx="614128" cy="276999"/>
          </a:xfrm>
          <a:prstGeom prst="rect">
            <a:avLst/>
          </a:prstGeom>
          <a:noFill/>
        </p:spPr>
        <p:txBody>
          <a:bodyPr wrap="square" rtlCol="0">
            <a:spAutoFit/>
          </a:bodyPr>
          <a:lstStyle/>
          <a:p>
            <a:r>
              <a:rPr lang="en-US" sz="1200" dirty="0">
                <a:solidFill>
                  <a:schemeClr val="tx2"/>
                </a:solidFill>
                <a:latin typeface="Intel Clear" panose="020B0604020203020204" pitchFamily="34" charset="0"/>
                <a:cs typeface="Neo Sans Intel"/>
              </a:rPr>
              <a:t>STA4</a:t>
            </a:r>
          </a:p>
        </p:txBody>
      </p:sp>
      <p:sp>
        <p:nvSpPr>
          <p:cNvPr id="89" name="TextBox 88">
            <a:extLst>
              <a:ext uri="{FF2B5EF4-FFF2-40B4-BE49-F238E27FC236}">
                <a16:creationId xmlns:a16="http://schemas.microsoft.com/office/drawing/2014/main" id="{093D3C6D-7BD7-C8A9-B5CB-2CC6D85417A9}"/>
              </a:ext>
            </a:extLst>
          </p:cNvPr>
          <p:cNvSpPr txBox="1"/>
          <p:nvPr/>
        </p:nvSpPr>
        <p:spPr>
          <a:xfrm>
            <a:off x="1353443" y="1814121"/>
            <a:ext cx="727412" cy="276999"/>
          </a:xfrm>
          <a:prstGeom prst="rect">
            <a:avLst/>
          </a:prstGeom>
          <a:noFill/>
        </p:spPr>
        <p:txBody>
          <a:bodyPr wrap="square" rtlCol="0">
            <a:spAutoFit/>
          </a:bodyPr>
          <a:lstStyle/>
          <a:p>
            <a:r>
              <a:rPr lang="en-US" sz="1200" dirty="0">
                <a:solidFill>
                  <a:schemeClr val="tx2"/>
                </a:solidFill>
                <a:latin typeface="Intel Clear" panose="020B0604020203020204" pitchFamily="34" charset="0"/>
                <a:cs typeface="Neo Sans Intel"/>
              </a:rPr>
              <a:t>OBSS2</a:t>
            </a:r>
          </a:p>
        </p:txBody>
      </p:sp>
      <p:sp>
        <p:nvSpPr>
          <p:cNvPr id="90" name="TextBox 89">
            <a:extLst>
              <a:ext uri="{FF2B5EF4-FFF2-40B4-BE49-F238E27FC236}">
                <a16:creationId xmlns:a16="http://schemas.microsoft.com/office/drawing/2014/main" id="{52D49A6A-46CF-1032-2CA7-39C76D27847E}"/>
              </a:ext>
            </a:extLst>
          </p:cNvPr>
          <p:cNvSpPr txBox="1"/>
          <p:nvPr/>
        </p:nvSpPr>
        <p:spPr>
          <a:xfrm>
            <a:off x="3833496" y="1834173"/>
            <a:ext cx="727412" cy="276999"/>
          </a:xfrm>
          <a:prstGeom prst="rect">
            <a:avLst/>
          </a:prstGeom>
          <a:noFill/>
        </p:spPr>
        <p:txBody>
          <a:bodyPr wrap="square" rtlCol="0">
            <a:spAutoFit/>
          </a:bodyPr>
          <a:lstStyle/>
          <a:p>
            <a:r>
              <a:rPr lang="en-US" sz="1200" dirty="0">
                <a:solidFill>
                  <a:schemeClr val="tx2"/>
                </a:solidFill>
                <a:latin typeface="Intel Clear" panose="020B0604020203020204" pitchFamily="34" charset="0"/>
                <a:cs typeface="Neo Sans Intel"/>
              </a:rPr>
              <a:t>BSS</a:t>
            </a:r>
          </a:p>
        </p:txBody>
      </p:sp>
    </p:spTree>
    <p:extLst>
      <p:ext uri="{BB962C8B-B14F-4D97-AF65-F5344CB8AC3E}">
        <p14:creationId xmlns:p14="http://schemas.microsoft.com/office/powerpoint/2010/main" val="26512002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a:extLst>
              <a:ext uri="{FF2B5EF4-FFF2-40B4-BE49-F238E27FC236}">
                <a16:creationId xmlns:a16="http://schemas.microsoft.com/office/drawing/2014/main" id="{FC7A5635-7CF1-0B37-7919-BDEB58C8F5DE}"/>
              </a:ext>
            </a:extLst>
          </p:cNvPr>
          <p:cNvSpPr/>
          <p:nvPr/>
        </p:nvSpPr>
        <p:spPr bwMode="auto">
          <a:xfrm>
            <a:off x="-169796" y="2057398"/>
            <a:ext cx="3755599" cy="3581401"/>
          </a:xfrm>
          <a:prstGeom prst="ellipse">
            <a:avLst/>
          </a:prstGeom>
          <a:noFill/>
          <a:ln w="9525" cap="flat" cmpd="sng" algn="ctr">
            <a:solidFill>
              <a:srgbClr val="00B05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 name="Title 6">
            <a:extLst>
              <a:ext uri="{FF2B5EF4-FFF2-40B4-BE49-F238E27FC236}">
                <a16:creationId xmlns:a16="http://schemas.microsoft.com/office/drawing/2014/main" id="{F65BB15E-5272-87F7-D79B-C196E2AFB321}"/>
              </a:ext>
            </a:extLst>
          </p:cNvPr>
          <p:cNvSpPr>
            <a:spLocks noGrp="1"/>
          </p:cNvSpPr>
          <p:nvPr>
            <p:ph type="title"/>
          </p:nvPr>
        </p:nvSpPr>
        <p:spPr>
          <a:xfrm>
            <a:off x="914401" y="685802"/>
            <a:ext cx="10361084" cy="503856"/>
          </a:xfrm>
        </p:spPr>
        <p:txBody>
          <a:bodyPr/>
          <a:lstStyle/>
          <a:p>
            <a:r>
              <a:rPr lang="en-US" dirty="0"/>
              <a:t>Proposal to address different views of medium busy/idle</a:t>
            </a:r>
          </a:p>
        </p:txBody>
      </p:sp>
      <p:sp>
        <p:nvSpPr>
          <p:cNvPr id="4" name="Slide Number Placeholder 3">
            <a:extLst>
              <a:ext uri="{FF2B5EF4-FFF2-40B4-BE49-F238E27FC236}">
                <a16:creationId xmlns:a16="http://schemas.microsoft.com/office/drawing/2014/main" id="{FC792FB2-62DF-0956-444E-41B0ADD3BDC6}"/>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EB867B27-3DAA-6AAF-D9E6-B78F6CAD6C39}"/>
              </a:ext>
            </a:extLst>
          </p:cNvPr>
          <p:cNvSpPr>
            <a:spLocks noGrp="1"/>
          </p:cNvSpPr>
          <p:nvPr>
            <p:ph type="ftr" idx="14"/>
          </p:nvPr>
        </p:nvSpPr>
        <p:spPr/>
        <p:txBody>
          <a:bodyPr/>
          <a:lstStyle/>
          <a:p>
            <a:r>
              <a:rPr lang="en-US" dirty="0"/>
              <a:t>Minyoung Park, et.al., Intel Corporation</a:t>
            </a:r>
            <a:endParaRPr lang="en-GB" dirty="0"/>
          </a:p>
        </p:txBody>
      </p:sp>
      <p:sp>
        <p:nvSpPr>
          <p:cNvPr id="6" name="Date Placeholder 5">
            <a:extLst>
              <a:ext uri="{FF2B5EF4-FFF2-40B4-BE49-F238E27FC236}">
                <a16:creationId xmlns:a16="http://schemas.microsoft.com/office/drawing/2014/main" id="{FD4896E1-8B57-D708-781A-6FD9C0EA2FE4}"/>
              </a:ext>
            </a:extLst>
          </p:cNvPr>
          <p:cNvSpPr>
            <a:spLocks noGrp="1"/>
          </p:cNvSpPr>
          <p:nvPr>
            <p:ph type="dt" idx="15"/>
          </p:nvPr>
        </p:nvSpPr>
        <p:spPr/>
        <p:txBody>
          <a:bodyPr/>
          <a:lstStyle/>
          <a:p>
            <a:r>
              <a:rPr lang="en-US"/>
              <a:t>January 2024</a:t>
            </a:r>
            <a:endParaRPr lang="en-GB" dirty="0"/>
          </a:p>
        </p:txBody>
      </p:sp>
      <p:sp>
        <p:nvSpPr>
          <p:cNvPr id="3" name="Isosceles Triangle 2">
            <a:extLst>
              <a:ext uri="{FF2B5EF4-FFF2-40B4-BE49-F238E27FC236}">
                <a16:creationId xmlns:a16="http://schemas.microsoft.com/office/drawing/2014/main" id="{61F9FB15-CC2D-186C-BFCB-048534D7BF4F}"/>
              </a:ext>
            </a:extLst>
          </p:cNvPr>
          <p:cNvSpPr/>
          <p:nvPr/>
        </p:nvSpPr>
        <p:spPr bwMode="auto">
          <a:xfrm>
            <a:off x="1588412" y="3799874"/>
            <a:ext cx="152400" cy="152400"/>
          </a:xfrm>
          <a:prstGeom prst="triangl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 name="TextBox 7">
            <a:extLst>
              <a:ext uri="{FF2B5EF4-FFF2-40B4-BE49-F238E27FC236}">
                <a16:creationId xmlns:a16="http://schemas.microsoft.com/office/drawing/2014/main" id="{9FB64FD3-317A-A879-920C-7D092D5B1639}"/>
              </a:ext>
            </a:extLst>
          </p:cNvPr>
          <p:cNvSpPr txBox="1"/>
          <p:nvPr/>
        </p:nvSpPr>
        <p:spPr>
          <a:xfrm>
            <a:off x="1459502" y="3567873"/>
            <a:ext cx="515294" cy="276999"/>
          </a:xfrm>
          <a:prstGeom prst="rect">
            <a:avLst/>
          </a:prstGeom>
          <a:noFill/>
        </p:spPr>
        <p:txBody>
          <a:bodyPr wrap="square" rtlCol="0">
            <a:spAutoFit/>
          </a:bodyPr>
          <a:lstStyle/>
          <a:p>
            <a:r>
              <a:rPr lang="en-US" sz="1200" dirty="0">
                <a:solidFill>
                  <a:schemeClr val="tx2"/>
                </a:solidFill>
                <a:latin typeface="Intel Clear" panose="020B0604020203020204" pitchFamily="34" charset="0"/>
                <a:cs typeface="Neo Sans Intel"/>
              </a:rPr>
              <a:t>AP3</a:t>
            </a:r>
          </a:p>
        </p:txBody>
      </p:sp>
      <p:sp>
        <p:nvSpPr>
          <p:cNvPr id="15" name="Oval 14">
            <a:extLst>
              <a:ext uri="{FF2B5EF4-FFF2-40B4-BE49-F238E27FC236}">
                <a16:creationId xmlns:a16="http://schemas.microsoft.com/office/drawing/2014/main" id="{9A9664AE-101C-31FB-92A4-BADBC45C6D42}"/>
              </a:ext>
            </a:extLst>
          </p:cNvPr>
          <p:cNvSpPr/>
          <p:nvPr/>
        </p:nvSpPr>
        <p:spPr bwMode="auto">
          <a:xfrm>
            <a:off x="1689640" y="2466646"/>
            <a:ext cx="152400" cy="152400"/>
          </a:xfrm>
          <a:prstGeom prst="ellipse">
            <a:avLst/>
          </a:prstGeom>
          <a:solidFill>
            <a:srgbClr val="00B050"/>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7" name="TextBox 16">
            <a:extLst>
              <a:ext uri="{FF2B5EF4-FFF2-40B4-BE49-F238E27FC236}">
                <a16:creationId xmlns:a16="http://schemas.microsoft.com/office/drawing/2014/main" id="{078E26E6-D71B-4DA6-3031-8219B87C18C6}"/>
              </a:ext>
            </a:extLst>
          </p:cNvPr>
          <p:cNvSpPr txBox="1"/>
          <p:nvPr/>
        </p:nvSpPr>
        <p:spPr>
          <a:xfrm>
            <a:off x="1608131" y="2234645"/>
            <a:ext cx="614128" cy="276999"/>
          </a:xfrm>
          <a:prstGeom prst="rect">
            <a:avLst/>
          </a:prstGeom>
          <a:noFill/>
        </p:spPr>
        <p:txBody>
          <a:bodyPr wrap="square" rtlCol="0">
            <a:spAutoFit/>
          </a:bodyPr>
          <a:lstStyle/>
          <a:p>
            <a:r>
              <a:rPr lang="en-US" sz="1200" dirty="0">
                <a:solidFill>
                  <a:schemeClr val="tx2"/>
                </a:solidFill>
                <a:latin typeface="Intel Clear" panose="020B0604020203020204" pitchFamily="34" charset="0"/>
                <a:cs typeface="Neo Sans Intel"/>
              </a:rPr>
              <a:t>STA4</a:t>
            </a:r>
          </a:p>
        </p:txBody>
      </p:sp>
      <p:cxnSp>
        <p:nvCxnSpPr>
          <p:cNvPr id="35" name="Straight Arrow Connector 34">
            <a:extLst>
              <a:ext uri="{FF2B5EF4-FFF2-40B4-BE49-F238E27FC236}">
                <a16:creationId xmlns:a16="http://schemas.microsoft.com/office/drawing/2014/main" id="{2664D33E-01B4-929C-E169-CCAAF1F1F9E4}"/>
              </a:ext>
            </a:extLst>
          </p:cNvPr>
          <p:cNvCxnSpPr/>
          <p:nvPr/>
        </p:nvCxnSpPr>
        <p:spPr bwMode="auto">
          <a:xfrm>
            <a:off x="1667732" y="4254271"/>
            <a:ext cx="1408328" cy="0"/>
          </a:xfrm>
          <a:prstGeom prst="straightConnector1">
            <a:avLst/>
          </a:prstGeom>
          <a:solidFill>
            <a:srgbClr val="00B8FF"/>
          </a:solidFill>
          <a:ln w="9525" cap="flat" cmpd="sng" algn="ctr">
            <a:solidFill>
              <a:schemeClr val="tx1"/>
            </a:solidFill>
            <a:prstDash val="dash"/>
            <a:round/>
            <a:headEnd type="none" w="med" len="med"/>
            <a:tailEnd type="triangle"/>
          </a:ln>
          <a:effectLst/>
        </p:spPr>
      </p:cxnSp>
      <p:sp>
        <p:nvSpPr>
          <p:cNvPr id="66" name="Oval 65">
            <a:extLst>
              <a:ext uri="{FF2B5EF4-FFF2-40B4-BE49-F238E27FC236}">
                <a16:creationId xmlns:a16="http://schemas.microsoft.com/office/drawing/2014/main" id="{935E408F-F8DD-C355-E1DD-95F489442330}"/>
              </a:ext>
            </a:extLst>
          </p:cNvPr>
          <p:cNvSpPr/>
          <p:nvPr/>
        </p:nvSpPr>
        <p:spPr bwMode="auto">
          <a:xfrm>
            <a:off x="2192404" y="2057398"/>
            <a:ext cx="3674996" cy="3581401"/>
          </a:xfrm>
          <a:prstGeom prst="ellipse">
            <a:avLst/>
          </a:prstGeom>
          <a:noFill/>
          <a:ln w="9525" cap="flat" cmpd="sng" algn="ctr">
            <a:solidFill>
              <a:srgbClr val="00B0F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7" name="Oval 66">
            <a:extLst>
              <a:ext uri="{FF2B5EF4-FFF2-40B4-BE49-F238E27FC236}">
                <a16:creationId xmlns:a16="http://schemas.microsoft.com/office/drawing/2014/main" id="{5E41714C-252F-3C71-86CC-3121A3B1028C}"/>
              </a:ext>
            </a:extLst>
          </p:cNvPr>
          <p:cNvSpPr/>
          <p:nvPr/>
        </p:nvSpPr>
        <p:spPr bwMode="auto">
          <a:xfrm>
            <a:off x="3183785" y="3817163"/>
            <a:ext cx="152400" cy="152400"/>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8" name="Isosceles Triangle 67">
            <a:extLst>
              <a:ext uri="{FF2B5EF4-FFF2-40B4-BE49-F238E27FC236}">
                <a16:creationId xmlns:a16="http://schemas.microsoft.com/office/drawing/2014/main" id="{B733B9DF-7647-623F-F8C2-7DC2847BD879}"/>
              </a:ext>
            </a:extLst>
          </p:cNvPr>
          <p:cNvSpPr/>
          <p:nvPr/>
        </p:nvSpPr>
        <p:spPr bwMode="auto">
          <a:xfrm>
            <a:off x="3945785" y="3817163"/>
            <a:ext cx="152400" cy="152400"/>
          </a:xfrm>
          <a:prstGeom prst="triangl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9" name="Oval 68">
            <a:extLst>
              <a:ext uri="{FF2B5EF4-FFF2-40B4-BE49-F238E27FC236}">
                <a16:creationId xmlns:a16="http://schemas.microsoft.com/office/drawing/2014/main" id="{4E1BF630-8A8D-F1A2-5AC9-032DF2C96293}"/>
              </a:ext>
            </a:extLst>
          </p:cNvPr>
          <p:cNvSpPr/>
          <p:nvPr/>
        </p:nvSpPr>
        <p:spPr bwMode="auto">
          <a:xfrm>
            <a:off x="4711543" y="3811587"/>
            <a:ext cx="152400" cy="152400"/>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0" name="TextBox 69">
            <a:extLst>
              <a:ext uri="{FF2B5EF4-FFF2-40B4-BE49-F238E27FC236}">
                <a16:creationId xmlns:a16="http://schemas.microsoft.com/office/drawing/2014/main" id="{91712D99-A6EE-27B2-FF4B-A4C8BADB8075}"/>
              </a:ext>
            </a:extLst>
          </p:cNvPr>
          <p:cNvSpPr txBox="1"/>
          <p:nvPr/>
        </p:nvSpPr>
        <p:spPr>
          <a:xfrm>
            <a:off x="3816875" y="3585162"/>
            <a:ext cx="515294" cy="276999"/>
          </a:xfrm>
          <a:prstGeom prst="rect">
            <a:avLst/>
          </a:prstGeom>
          <a:noFill/>
        </p:spPr>
        <p:txBody>
          <a:bodyPr wrap="square" rtlCol="0">
            <a:spAutoFit/>
          </a:bodyPr>
          <a:lstStyle/>
          <a:p>
            <a:r>
              <a:rPr lang="en-US" sz="1200" dirty="0">
                <a:solidFill>
                  <a:schemeClr val="tx2"/>
                </a:solidFill>
                <a:latin typeface="Intel Clear" panose="020B0604020203020204" pitchFamily="34" charset="0"/>
                <a:cs typeface="Neo Sans Intel"/>
              </a:rPr>
              <a:t>AP1</a:t>
            </a:r>
          </a:p>
        </p:txBody>
      </p:sp>
      <p:sp>
        <p:nvSpPr>
          <p:cNvPr id="71" name="TextBox 70">
            <a:extLst>
              <a:ext uri="{FF2B5EF4-FFF2-40B4-BE49-F238E27FC236}">
                <a16:creationId xmlns:a16="http://schemas.microsoft.com/office/drawing/2014/main" id="{7AFC701A-72CD-2949-BBA7-D237C82FFAB4}"/>
              </a:ext>
            </a:extLst>
          </p:cNvPr>
          <p:cNvSpPr txBox="1"/>
          <p:nvPr/>
        </p:nvSpPr>
        <p:spPr>
          <a:xfrm>
            <a:off x="3102276" y="3585162"/>
            <a:ext cx="614128" cy="276999"/>
          </a:xfrm>
          <a:prstGeom prst="rect">
            <a:avLst/>
          </a:prstGeom>
          <a:noFill/>
        </p:spPr>
        <p:txBody>
          <a:bodyPr wrap="square" rtlCol="0">
            <a:spAutoFit/>
          </a:bodyPr>
          <a:lstStyle/>
          <a:p>
            <a:r>
              <a:rPr lang="en-US" sz="1200" dirty="0">
                <a:solidFill>
                  <a:schemeClr val="tx2"/>
                </a:solidFill>
                <a:latin typeface="Intel Clear" panose="020B0604020203020204" pitchFamily="34" charset="0"/>
                <a:cs typeface="Neo Sans Intel"/>
              </a:rPr>
              <a:t>STA1</a:t>
            </a:r>
          </a:p>
        </p:txBody>
      </p:sp>
      <p:sp>
        <p:nvSpPr>
          <p:cNvPr id="72" name="TextBox 71">
            <a:extLst>
              <a:ext uri="{FF2B5EF4-FFF2-40B4-BE49-F238E27FC236}">
                <a16:creationId xmlns:a16="http://schemas.microsoft.com/office/drawing/2014/main" id="{002227D7-BEAD-A36D-CE9F-F6DB406745D3}"/>
              </a:ext>
            </a:extLst>
          </p:cNvPr>
          <p:cNvSpPr txBox="1"/>
          <p:nvPr/>
        </p:nvSpPr>
        <p:spPr>
          <a:xfrm>
            <a:off x="4510880" y="3534588"/>
            <a:ext cx="614128" cy="276999"/>
          </a:xfrm>
          <a:prstGeom prst="rect">
            <a:avLst/>
          </a:prstGeom>
          <a:noFill/>
        </p:spPr>
        <p:txBody>
          <a:bodyPr wrap="square" rtlCol="0">
            <a:spAutoFit/>
          </a:bodyPr>
          <a:lstStyle/>
          <a:p>
            <a:r>
              <a:rPr lang="en-US" sz="1200" dirty="0">
                <a:solidFill>
                  <a:schemeClr val="tx2"/>
                </a:solidFill>
                <a:latin typeface="Intel Clear" panose="020B0604020203020204" pitchFamily="34" charset="0"/>
                <a:cs typeface="Neo Sans Intel"/>
              </a:rPr>
              <a:t>STA2</a:t>
            </a:r>
          </a:p>
        </p:txBody>
      </p:sp>
      <p:sp>
        <p:nvSpPr>
          <p:cNvPr id="80" name="Isosceles Triangle 79">
            <a:extLst>
              <a:ext uri="{FF2B5EF4-FFF2-40B4-BE49-F238E27FC236}">
                <a16:creationId xmlns:a16="http://schemas.microsoft.com/office/drawing/2014/main" id="{E7E72161-56CA-BA80-D14D-E196DD8FF22D}"/>
              </a:ext>
            </a:extLst>
          </p:cNvPr>
          <p:cNvSpPr/>
          <p:nvPr/>
        </p:nvSpPr>
        <p:spPr bwMode="auto">
          <a:xfrm>
            <a:off x="5533847" y="3811587"/>
            <a:ext cx="152400" cy="152400"/>
          </a:xfrm>
          <a:prstGeom prst="triangle">
            <a:avLst/>
          </a:prstGeom>
          <a:solidFill>
            <a:srgbClr val="FF0000"/>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1" name="Oval 80">
            <a:extLst>
              <a:ext uri="{FF2B5EF4-FFF2-40B4-BE49-F238E27FC236}">
                <a16:creationId xmlns:a16="http://schemas.microsoft.com/office/drawing/2014/main" id="{5B79EFAC-6D99-5117-BAD1-6078EC07D9F3}"/>
              </a:ext>
            </a:extLst>
          </p:cNvPr>
          <p:cNvSpPr/>
          <p:nvPr/>
        </p:nvSpPr>
        <p:spPr bwMode="auto">
          <a:xfrm>
            <a:off x="6346524" y="3811587"/>
            <a:ext cx="152400" cy="152400"/>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2" name="TextBox 81">
            <a:extLst>
              <a:ext uri="{FF2B5EF4-FFF2-40B4-BE49-F238E27FC236}">
                <a16:creationId xmlns:a16="http://schemas.microsoft.com/office/drawing/2014/main" id="{308581EC-4F5C-2B03-8C24-EE6474E2CBA6}"/>
              </a:ext>
            </a:extLst>
          </p:cNvPr>
          <p:cNvSpPr txBox="1"/>
          <p:nvPr/>
        </p:nvSpPr>
        <p:spPr>
          <a:xfrm>
            <a:off x="5410200" y="3552506"/>
            <a:ext cx="510830" cy="276999"/>
          </a:xfrm>
          <a:prstGeom prst="rect">
            <a:avLst/>
          </a:prstGeom>
          <a:noFill/>
        </p:spPr>
        <p:txBody>
          <a:bodyPr wrap="square" rtlCol="0">
            <a:spAutoFit/>
          </a:bodyPr>
          <a:lstStyle/>
          <a:p>
            <a:r>
              <a:rPr lang="en-US" sz="1200" dirty="0">
                <a:solidFill>
                  <a:schemeClr val="tx2"/>
                </a:solidFill>
                <a:latin typeface="Intel Clear" panose="020B0604020203020204" pitchFamily="34" charset="0"/>
                <a:cs typeface="Neo Sans Intel"/>
              </a:rPr>
              <a:t>AP2</a:t>
            </a:r>
          </a:p>
        </p:txBody>
      </p:sp>
      <p:sp>
        <p:nvSpPr>
          <p:cNvPr id="83" name="TextBox 82">
            <a:extLst>
              <a:ext uri="{FF2B5EF4-FFF2-40B4-BE49-F238E27FC236}">
                <a16:creationId xmlns:a16="http://schemas.microsoft.com/office/drawing/2014/main" id="{A6FE9DAC-0307-7224-15A7-218EB09A43BD}"/>
              </a:ext>
            </a:extLst>
          </p:cNvPr>
          <p:cNvSpPr txBox="1"/>
          <p:nvPr/>
        </p:nvSpPr>
        <p:spPr>
          <a:xfrm>
            <a:off x="6096000" y="3534588"/>
            <a:ext cx="614128" cy="276999"/>
          </a:xfrm>
          <a:prstGeom prst="rect">
            <a:avLst/>
          </a:prstGeom>
          <a:noFill/>
        </p:spPr>
        <p:txBody>
          <a:bodyPr wrap="square" rtlCol="0">
            <a:spAutoFit/>
          </a:bodyPr>
          <a:lstStyle/>
          <a:p>
            <a:r>
              <a:rPr lang="en-US" sz="1200" dirty="0">
                <a:solidFill>
                  <a:schemeClr val="tx2"/>
                </a:solidFill>
                <a:latin typeface="Intel Clear" panose="020B0604020203020204" pitchFamily="34" charset="0"/>
                <a:cs typeface="Neo Sans Intel"/>
              </a:rPr>
              <a:t>STA3</a:t>
            </a:r>
          </a:p>
        </p:txBody>
      </p:sp>
      <p:sp>
        <p:nvSpPr>
          <p:cNvPr id="86" name="Oval 85">
            <a:extLst>
              <a:ext uri="{FF2B5EF4-FFF2-40B4-BE49-F238E27FC236}">
                <a16:creationId xmlns:a16="http://schemas.microsoft.com/office/drawing/2014/main" id="{D4CABA80-4408-C471-F15D-F317B0F98AD2}"/>
              </a:ext>
            </a:extLst>
          </p:cNvPr>
          <p:cNvSpPr/>
          <p:nvPr/>
        </p:nvSpPr>
        <p:spPr bwMode="auto">
          <a:xfrm>
            <a:off x="3732163" y="2057399"/>
            <a:ext cx="3887837" cy="3581397"/>
          </a:xfrm>
          <a:prstGeom prst="ellipse">
            <a:avLst/>
          </a:prstGeom>
          <a:noFill/>
          <a:ln w="9525" cap="flat" cmpd="sng" algn="ctr">
            <a:solidFill>
              <a:srgbClr val="FF0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7" name="TextBox 86">
            <a:extLst>
              <a:ext uri="{FF2B5EF4-FFF2-40B4-BE49-F238E27FC236}">
                <a16:creationId xmlns:a16="http://schemas.microsoft.com/office/drawing/2014/main" id="{52394396-9158-F2D0-123E-066179781E65}"/>
              </a:ext>
            </a:extLst>
          </p:cNvPr>
          <p:cNvSpPr txBox="1"/>
          <p:nvPr/>
        </p:nvSpPr>
        <p:spPr>
          <a:xfrm>
            <a:off x="5793318" y="1835740"/>
            <a:ext cx="727412" cy="276999"/>
          </a:xfrm>
          <a:prstGeom prst="rect">
            <a:avLst/>
          </a:prstGeom>
          <a:noFill/>
        </p:spPr>
        <p:txBody>
          <a:bodyPr wrap="square" rtlCol="0">
            <a:spAutoFit/>
          </a:bodyPr>
          <a:lstStyle/>
          <a:p>
            <a:r>
              <a:rPr lang="en-US" sz="1200" dirty="0">
                <a:solidFill>
                  <a:schemeClr val="tx2"/>
                </a:solidFill>
                <a:latin typeface="Intel Clear" panose="020B0604020203020204" pitchFamily="34" charset="0"/>
                <a:cs typeface="Neo Sans Intel"/>
              </a:rPr>
              <a:t>OBSS1</a:t>
            </a:r>
          </a:p>
        </p:txBody>
      </p:sp>
      <p:sp>
        <p:nvSpPr>
          <p:cNvPr id="88" name="TextBox 87">
            <a:extLst>
              <a:ext uri="{FF2B5EF4-FFF2-40B4-BE49-F238E27FC236}">
                <a16:creationId xmlns:a16="http://schemas.microsoft.com/office/drawing/2014/main" id="{A36557A0-6537-3F4D-9CB7-8BFFD9E6465F}"/>
              </a:ext>
            </a:extLst>
          </p:cNvPr>
          <p:cNvSpPr txBox="1"/>
          <p:nvPr/>
        </p:nvSpPr>
        <p:spPr>
          <a:xfrm>
            <a:off x="1608131" y="2234645"/>
            <a:ext cx="614128" cy="276999"/>
          </a:xfrm>
          <a:prstGeom prst="rect">
            <a:avLst/>
          </a:prstGeom>
          <a:noFill/>
        </p:spPr>
        <p:txBody>
          <a:bodyPr wrap="square" rtlCol="0">
            <a:spAutoFit/>
          </a:bodyPr>
          <a:lstStyle/>
          <a:p>
            <a:r>
              <a:rPr lang="en-US" sz="1200" dirty="0">
                <a:solidFill>
                  <a:schemeClr val="tx2"/>
                </a:solidFill>
                <a:latin typeface="Intel Clear" panose="020B0604020203020204" pitchFamily="34" charset="0"/>
                <a:cs typeface="Neo Sans Intel"/>
              </a:rPr>
              <a:t>STA4</a:t>
            </a:r>
          </a:p>
        </p:txBody>
      </p:sp>
      <p:sp>
        <p:nvSpPr>
          <p:cNvPr id="89" name="TextBox 88">
            <a:extLst>
              <a:ext uri="{FF2B5EF4-FFF2-40B4-BE49-F238E27FC236}">
                <a16:creationId xmlns:a16="http://schemas.microsoft.com/office/drawing/2014/main" id="{093D3C6D-7BD7-C8A9-B5CB-2CC6D85417A9}"/>
              </a:ext>
            </a:extLst>
          </p:cNvPr>
          <p:cNvSpPr txBox="1"/>
          <p:nvPr/>
        </p:nvSpPr>
        <p:spPr>
          <a:xfrm>
            <a:off x="1353443" y="1814121"/>
            <a:ext cx="727412" cy="276999"/>
          </a:xfrm>
          <a:prstGeom prst="rect">
            <a:avLst/>
          </a:prstGeom>
          <a:noFill/>
        </p:spPr>
        <p:txBody>
          <a:bodyPr wrap="square" rtlCol="0">
            <a:spAutoFit/>
          </a:bodyPr>
          <a:lstStyle/>
          <a:p>
            <a:r>
              <a:rPr lang="en-US" sz="1200" dirty="0">
                <a:solidFill>
                  <a:schemeClr val="tx2"/>
                </a:solidFill>
                <a:latin typeface="Intel Clear" panose="020B0604020203020204" pitchFamily="34" charset="0"/>
                <a:cs typeface="Neo Sans Intel"/>
              </a:rPr>
              <a:t>OBSS2</a:t>
            </a:r>
          </a:p>
        </p:txBody>
      </p:sp>
      <p:cxnSp>
        <p:nvCxnSpPr>
          <p:cNvPr id="10" name="Straight Arrow Connector 9">
            <a:extLst>
              <a:ext uri="{FF2B5EF4-FFF2-40B4-BE49-F238E27FC236}">
                <a16:creationId xmlns:a16="http://schemas.microsoft.com/office/drawing/2014/main" id="{FD4FB294-6107-4BCF-B5A4-73CD2CA0D843}"/>
              </a:ext>
            </a:extLst>
          </p:cNvPr>
          <p:cNvCxnSpPr>
            <a:cxnSpLocks/>
          </p:cNvCxnSpPr>
          <p:nvPr/>
        </p:nvCxnSpPr>
        <p:spPr bwMode="auto">
          <a:xfrm flipH="1">
            <a:off x="4038600" y="4252083"/>
            <a:ext cx="1495247" cy="0"/>
          </a:xfrm>
          <a:prstGeom prst="straightConnector1">
            <a:avLst/>
          </a:prstGeom>
          <a:solidFill>
            <a:srgbClr val="00B8FF"/>
          </a:solidFill>
          <a:ln w="9525" cap="flat" cmpd="sng" algn="ctr">
            <a:solidFill>
              <a:schemeClr val="tx1"/>
            </a:solidFill>
            <a:prstDash val="dash"/>
            <a:round/>
            <a:headEnd type="none" w="med" len="med"/>
            <a:tailEnd type="triangle"/>
          </a:ln>
          <a:effectLst/>
        </p:spPr>
      </p:cxnSp>
      <p:sp>
        <p:nvSpPr>
          <p:cNvPr id="13" name="TextBox 12">
            <a:extLst>
              <a:ext uri="{FF2B5EF4-FFF2-40B4-BE49-F238E27FC236}">
                <a16:creationId xmlns:a16="http://schemas.microsoft.com/office/drawing/2014/main" id="{5A1E1BC8-CF03-DD11-7FF0-E73A8802E663}"/>
              </a:ext>
            </a:extLst>
          </p:cNvPr>
          <p:cNvSpPr txBox="1"/>
          <p:nvPr/>
        </p:nvSpPr>
        <p:spPr>
          <a:xfrm>
            <a:off x="1944711" y="4252083"/>
            <a:ext cx="727412" cy="430887"/>
          </a:xfrm>
          <a:prstGeom prst="rect">
            <a:avLst/>
          </a:prstGeom>
          <a:noFill/>
        </p:spPr>
        <p:txBody>
          <a:bodyPr wrap="square" rtlCol="0">
            <a:spAutoFit/>
          </a:bodyPr>
          <a:lstStyle/>
          <a:p>
            <a:r>
              <a:rPr lang="en-US" sz="1050" dirty="0">
                <a:solidFill>
                  <a:schemeClr val="tx2"/>
                </a:solidFill>
                <a:latin typeface="Intel Clear" panose="020B0604020203020204" pitchFamily="34" charset="0"/>
                <a:cs typeface="Neo Sans Intel"/>
              </a:rPr>
              <a:t>Beacon (AP3)</a:t>
            </a:r>
          </a:p>
        </p:txBody>
      </p:sp>
      <p:sp>
        <p:nvSpPr>
          <p:cNvPr id="14" name="TextBox 13">
            <a:extLst>
              <a:ext uri="{FF2B5EF4-FFF2-40B4-BE49-F238E27FC236}">
                <a16:creationId xmlns:a16="http://schemas.microsoft.com/office/drawing/2014/main" id="{145A9740-9082-0796-3F3E-F9C1C7021913}"/>
              </a:ext>
            </a:extLst>
          </p:cNvPr>
          <p:cNvSpPr txBox="1"/>
          <p:nvPr/>
        </p:nvSpPr>
        <p:spPr>
          <a:xfrm>
            <a:off x="4485841" y="4240986"/>
            <a:ext cx="727412" cy="430887"/>
          </a:xfrm>
          <a:prstGeom prst="rect">
            <a:avLst/>
          </a:prstGeom>
          <a:noFill/>
        </p:spPr>
        <p:txBody>
          <a:bodyPr wrap="square" rtlCol="0">
            <a:spAutoFit/>
          </a:bodyPr>
          <a:lstStyle/>
          <a:p>
            <a:r>
              <a:rPr lang="en-US" sz="1050" dirty="0">
                <a:solidFill>
                  <a:schemeClr val="tx2"/>
                </a:solidFill>
                <a:latin typeface="Intel Clear" panose="020B0604020203020204" pitchFamily="34" charset="0"/>
                <a:cs typeface="Neo Sans Intel"/>
              </a:rPr>
              <a:t>Beacon (AP2)</a:t>
            </a:r>
          </a:p>
        </p:txBody>
      </p:sp>
      <p:sp>
        <p:nvSpPr>
          <p:cNvPr id="20" name="TextBox 19">
            <a:extLst>
              <a:ext uri="{FF2B5EF4-FFF2-40B4-BE49-F238E27FC236}">
                <a16:creationId xmlns:a16="http://schemas.microsoft.com/office/drawing/2014/main" id="{FD6AC08D-E92B-C752-6E63-5813813CE37A}"/>
              </a:ext>
            </a:extLst>
          </p:cNvPr>
          <p:cNvSpPr txBox="1"/>
          <p:nvPr/>
        </p:nvSpPr>
        <p:spPr>
          <a:xfrm>
            <a:off x="2938690" y="3972372"/>
            <a:ext cx="660996" cy="253916"/>
          </a:xfrm>
          <a:prstGeom prst="rect">
            <a:avLst/>
          </a:prstGeom>
          <a:noFill/>
        </p:spPr>
        <p:txBody>
          <a:bodyPr wrap="square" rtlCol="0">
            <a:spAutoFit/>
          </a:bodyPr>
          <a:lstStyle/>
          <a:p>
            <a:r>
              <a:rPr lang="en-US" sz="1050" dirty="0">
                <a:solidFill>
                  <a:schemeClr val="tx2"/>
                </a:solidFill>
                <a:latin typeface="Intel Clear" panose="020B0604020203020204" pitchFamily="34" charset="0"/>
                <a:cs typeface="Neo Sans Intel"/>
              </a:rPr>
              <a:t>{AP3}</a:t>
            </a:r>
          </a:p>
        </p:txBody>
      </p:sp>
      <p:sp>
        <p:nvSpPr>
          <p:cNvPr id="21" name="TextBox 20">
            <a:extLst>
              <a:ext uri="{FF2B5EF4-FFF2-40B4-BE49-F238E27FC236}">
                <a16:creationId xmlns:a16="http://schemas.microsoft.com/office/drawing/2014/main" id="{5A422360-F408-1229-15FC-52062A625AED}"/>
              </a:ext>
            </a:extLst>
          </p:cNvPr>
          <p:cNvSpPr txBox="1"/>
          <p:nvPr/>
        </p:nvSpPr>
        <p:spPr>
          <a:xfrm>
            <a:off x="3803411" y="3989641"/>
            <a:ext cx="739946" cy="253916"/>
          </a:xfrm>
          <a:prstGeom prst="rect">
            <a:avLst/>
          </a:prstGeom>
          <a:noFill/>
        </p:spPr>
        <p:txBody>
          <a:bodyPr wrap="square" rtlCol="0">
            <a:spAutoFit/>
          </a:bodyPr>
          <a:lstStyle/>
          <a:p>
            <a:r>
              <a:rPr lang="en-US" sz="1050" dirty="0">
                <a:solidFill>
                  <a:schemeClr val="tx2"/>
                </a:solidFill>
                <a:latin typeface="Intel Clear" panose="020B0604020203020204" pitchFamily="34" charset="0"/>
                <a:cs typeface="Neo Sans Intel"/>
              </a:rPr>
              <a:t>{</a:t>
            </a:r>
            <a:r>
              <a:rPr lang="en-US" sz="1050" dirty="0">
                <a:solidFill>
                  <a:schemeClr val="tx2"/>
                </a:solidFill>
                <a:highlight>
                  <a:srgbClr val="FFFF00"/>
                </a:highlight>
                <a:latin typeface="Intel Clear" panose="020B0604020203020204" pitchFamily="34" charset="0"/>
                <a:cs typeface="Neo Sans Intel"/>
              </a:rPr>
              <a:t>AP2</a:t>
            </a:r>
            <a:r>
              <a:rPr lang="en-US" sz="1050" dirty="0">
                <a:solidFill>
                  <a:schemeClr val="tx2"/>
                </a:solidFill>
                <a:latin typeface="Intel Clear" panose="020B0604020203020204" pitchFamily="34" charset="0"/>
                <a:cs typeface="Neo Sans Intel"/>
              </a:rPr>
              <a:t>}</a:t>
            </a:r>
          </a:p>
        </p:txBody>
      </p:sp>
      <p:sp>
        <p:nvSpPr>
          <p:cNvPr id="22" name="TextBox 21">
            <a:extLst>
              <a:ext uri="{FF2B5EF4-FFF2-40B4-BE49-F238E27FC236}">
                <a16:creationId xmlns:a16="http://schemas.microsoft.com/office/drawing/2014/main" id="{5290F3AE-D517-DC2F-517A-DE4F38D413D5}"/>
              </a:ext>
            </a:extLst>
          </p:cNvPr>
          <p:cNvSpPr txBox="1"/>
          <p:nvPr/>
        </p:nvSpPr>
        <p:spPr>
          <a:xfrm>
            <a:off x="4559116" y="3989642"/>
            <a:ext cx="614128" cy="253916"/>
          </a:xfrm>
          <a:prstGeom prst="rect">
            <a:avLst/>
          </a:prstGeom>
          <a:noFill/>
        </p:spPr>
        <p:txBody>
          <a:bodyPr wrap="square" rtlCol="0">
            <a:spAutoFit/>
          </a:bodyPr>
          <a:lstStyle/>
          <a:p>
            <a:r>
              <a:rPr lang="en-US" sz="1050" dirty="0">
                <a:solidFill>
                  <a:schemeClr val="tx2"/>
                </a:solidFill>
                <a:latin typeface="Intel Clear" panose="020B0604020203020204" pitchFamily="34" charset="0"/>
                <a:cs typeface="Neo Sans Intel"/>
              </a:rPr>
              <a:t>{</a:t>
            </a:r>
            <a:r>
              <a:rPr lang="en-US" sz="1050" dirty="0">
                <a:solidFill>
                  <a:schemeClr val="tx2"/>
                </a:solidFill>
                <a:highlight>
                  <a:srgbClr val="FFFF00"/>
                </a:highlight>
                <a:latin typeface="Intel Clear" panose="020B0604020203020204" pitchFamily="34" charset="0"/>
                <a:cs typeface="Neo Sans Intel"/>
              </a:rPr>
              <a:t>AP2</a:t>
            </a:r>
            <a:r>
              <a:rPr lang="en-US" sz="1050" dirty="0">
                <a:solidFill>
                  <a:schemeClr val="tx2"/>
                </a:solidFill>
                <a:latin typeface="Intel Clear" panose="020B0604020203020204" pitchFamily="34" charset="0"/>
                <a:cs typeface="Neo Sans Intel"/>
              </a:rPr>
              <a:t>}</a:t>
            </a:r>
          </a:p>
        </p:txBody>
      </p:sp>
      <p:sp>
        <p:nvSpPr>
          <p:cNvPr id="9" name="Oval 8">
            <a:extLst>
              <a:ext uri="{FF2B5EF4-FFF2-40B4-BE49-F238E27FC236}">
                <a16:creationId xmlns:a16="http://schemas.microsoft.com/office/drawing/2014/main" id="{E1082712-468E-256E-B3C2-89BB6ECF1837}"/>
              </a:ext>
            </a:extLst>
          </p:cNvPr>
          <p:cNvSpPr/>
          <p:nvPr/>
        </p:nvSpPr>
        <p:spPr bwMode="auto">
          <a:xfrm>
            <a:off x="1030624" y="1189879"/>
            <a:ext cx="3755599" cy="3581401"/>
          </a:xfrm>
          <a:prstGeom prst="ellipse">
            <a:avLst/>
          </a:prstGeom>
          <a:noFill/>
          <a:ln w="12700" cap="flat" cmpd="sng" algn="ctr">
            <a:solidFill>
              <a:srgbClr val="00B050"/>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2" name="Straight Arrow Connector 11">
            <a:extLst>
              <a:ext uri="{FF2B5EF4-FFF2-40B4-BE49-F238E27FC236}">
                <a16:creationId xmlns:a16="http://schemas.microsoft.com/office/drawing/2014/main" id="{FD7DDC2E-602A-CEF8-49FD-B7DE87DA6D86}"/>
              </a:ext>
            </a:extLst>
          </p:cNvPr>
          <p:cNvCxnSpPr>
            <a:cxnSpLocks/>
          </p:cNvCxnSpPr>
          <p:nvPr/>
        </p:nvCxnSpPr>
        <p:spPr bwMode="auto">
          <a:xfrm flipH="1">
            <a:off x="1686053" y="2719106"/>
            <a:ext cx="54759" cy="707934"/>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18" name="Straight Arrow Connector 17">
            <a:extLst>
              <a:ext uri="{FF2B5EF4-FFF2-40B4-BE49-F238E27FC236}">
                <a16:creationId xmlns:a16="http://schemas.microsoft.com/office/drawing/2014/main" id="{6C800A4F-20B0-8DBE-659F-3AC93759D07F}"/>
              </a:ext>
            </a:extLst>
          </p:cNvPr>
          <p:cNvCxnSpPr>
            <a:cxnSpLocks/>
          </p:cNvCxnSpPr>
          <p:nvPr/>
        </p:nvCxnSpPr>
        <p:spPr bwMode="auto">
          <a:xfrm flipH="1">
            <a:off x="5761344" y="3894480"/>
            <a:ext cx="512381"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23" name="Oval 22">
            <a:extLst>
              <a:ext uri="{FF2B5EF4-FFF2-40B4-BE49-F238E27FC236}">
                <a16:creationId xmlns:a16="http://schemas.microsoft.com/office/drawing/2014/main" id="{884D17CA-6743-862D-4BCE-85E9CCB8B93C}"/>
              </a:ext>
            </a:extLst>
          </p:cNvPr>
          <p:cNvSpPr/>
          <p:nvPr/>
        </p:nvSpPr>
        <p:spPr bwMode="auto">
          <a:xfrm>
            <a:off x="4645154" y="2287703"/>
            <a:ext cx="3374724" cy="3194502"/>
          </a:xfrm>
          <a:prstGeom prst="ellipse">
            <a:avLst/>
          </a:prstGeom>
          <a:noFill/>
          <a:ln w="9525" cap="flat" cmpd="sng" algn="ctr">
            <a:solidFill>
              <a:srgbClr val="FF0000"/>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29" name="Straight Arrow Connector 28">
            <a:extLst>
              <a:ext uri="{FF2B5EF4-FFF2-40B4-BE49-F238E27FC236}">
                <a16:creationId xmlns:a16="http://schemas.microsoft.com/office/drawing/2014/main" id="{529E0710-6830-3619-99F9-6A3DB21F5D5C}"/>
              </a:ext>
            </a:extLst>
          </p:cNvPr>
          <p:cNvCxnSpPr>
            <a:cxnSpLocks/>
          </p:cNvCxnSpPr>
          <p:nvPr/>
        </p:nvCxnSpPr>
        <p:spPr bwMode="auto">
          <a:xfrm flipH="1">
            <a:off x="4771957" y="4003832"/>
            <a:ext cx="761890" cy="0"/>
          </a:xfrm>
          <a:prstGeom prst="straightConnector1">
            <a:avLst/>
          </a:prstGeom>
          <a:solidFill>
            <a:srgbClr val="00B8FF"/>
          </a:solidFill>
          <a:ln w="9525" cap="flat" cmpd="sng" algn="ctr">
            <a:solidFill>
              <a:schemeClr val="tx1"/>
            </a:solidFill>
            <a:prstDash val="dash"/>
            <a:round/>
            <a:headEnd type="none" w="med" len="med"/>
            <a:tailEnd type="triangle"/>
          </a:ln>
          <a:effectLst/>
        </p:spPr>
      </p:cxnSp>
      <p:sp>
        <p:nvSpPr>
          <p:cNvPr id="53" name="TextBox 52">
            <a:extLst>
              <a:ext uri="{FF2B5EF4-FFF2-40B4-BE49-F238E27FC236}">
                <a16:creationId xmlns:a16="http://schemas.microsoft.com/office/drawing/2014/main" id="{D148958D-7FEF-0059-A626-25B644A9B309}"/>
              </a:ext>
            </a:extLst>
          </p:cNvPr>
          <p:cNvSpPr txBox="1"/>
          <p:nvPr/>
        </p:nvSpPr>
        <p:spPr>
          <a:xfrm>
            <a:off x="6605838" y="1426277"/>
            <a:ext cx="5586162" cy="4508927"/>
          </a:xfrm>
          <a:prstGeom prst="rect">
            <a:avLst/>
          </a:prstGeom>
          <a:solidFill>
            <a:schemeClr val="bg1"/>
          </a:solidFill>
        </p:spPr>
        <p:txBody>
          <a:bodyPr wrap="square" rtlCol="0">
            <a:spAutoFit/>
          </a:bodyPr>
          <a:lstStyle/>
          <a:p>
            <a:pPr marL="228600" indent="-228600">
              <a:buFont typeface="+mj-lt"/>
              <a:buAutoNum type="alphaLcParenR"/>
            </a:pPr>
            <a:r>
              <a:rPr lang="en-US" sz="1200" b="1" dirty="0">
                <a:solidFill>
                  <a:schemeClr val="tx2"/>
                </a:solidFill>
                <a:latin typeface="Intel Clear" panose="020B0604020203020204" pitchFamily="34" charset="0"/>
                <a:cs typeface="Neo Sans Intel"/>
              </a:rPr>
              <a:t>In a BSS, each AP/STA build a list of </a:t>
            </a:r>
            <a:r>
              <a:rPr lang="en-US" sz="1200" b="1" u="sng" dirty="0">
                <a:solidFill>
                  <a:schemeClr val="tx2"/>
                </a:solidFill>
                <a:latin typeface="Intel Clear" panose="020B0604020203020204" pitchFamily="34" charset="0"/>
                <a:cs typeface="Neo Sans Intel"/>
              </a:rPr>
              <a:t>OBSS APs </a:t>
            </a:r>
            <a:r>
              <a:rPr lang="en-US" sz="1200" b="1" dirty="0">
                <a:solidFill>
                  <a:schemeClr val="tx2"/>
                </a:solidFill>
                <a:latin typeface="Intel Clear" panose="020B0604020203020204" pitchFamily="34" charset="0"/>
                <a:cs typeface="Neo Sans Intel"/>
              </a:rPr>
              <a:t>(for simplicity) that they can hear on the primary channel </a:t>
            </a:r>
            <a:r>
              <a:rPr lang="en-US" sz="1200" dirty="0">
                <a:solidFill>
                  <a:schemeClr val="tx2"/>
                </a:solidFill>
                <a:latin typeface="Intel Clear" panose="020B0604020203020204" pitchFamily="34" charset="0"/>
                <a:cs typeface="Neo Sans Intel"/>
              </a:rPr>
              <a:t>(see examples below)</a:t>
            </a:r>
            <a:br>
              <a:rPr lang="en-US" sz="1200" dirty="0">
                <a:solidFill>
                  <a:schemeClr val="tx2"/>
                </a:solidFill>
                <a:latin typeface="Intel Clear" panose="020B0604020203020204" pitchFamily="34" charset="0"/>
                <a:cs typeface="Neo Sans Intel"/>
              </a:rPr>
            </a:br>
            <a:r>
              <a:rPr lang="en-US" sz="1100" dirty="0">
                <a:solidFill>
                  <a:schemeClr val="tx2"/>
                </a:solidFill>
                <a:latin typeface="Intel Clear" panose="020B0604020203020204" pitchFamily="34" charset="0"/>
                <a:cs typeface="Neo Sans Intel"/>
              </a:rPr>
              <a:t>- AP1{AP2}</a:t>
            </a:r>
            <a:br>
              <a:rPr lang="en-US" sz="1100" dirty="0">
                <a:solidFill>
                  <a:schemeClr val="tx2"/>
                </a:solidFill>
                <a:latin typeface="Intel Clear" panose="020B0604020203020204" pitchFamily="34" charset="0"/>
                <a:cs typeface="Neo Sans Intel"/>
              </a:rPr>
            </a:br>
            <a:r>
              <a:rPr lang="en-US" sz="1100" dirty="0">
                <a:solidFill>
                  <a:schemeClr val="tx2"/>
                </a:solidFill>
                <a:latin typeface="Intel Clear" panose="020B0604020203020204" pitchFamily="34" charset="0"/>
                <a:cs typeface="Neo Sans Intel"/>
              </a:rPr>
              <a:t>- STA1{AP3}</a:t>
            </a:r>
            <a:br>
              <a:rPr lang="en-US" sz="1100" dirty="0">
                <a:solidFill>
                  <a:schemeClr val="tx2"/>
                </a:solidFill>
                <a:latin typeface="Intel Clear" panose="020B0604020203020204" pitchFamily="34" charset="0"/>
                <a:cs typeface="Neo Sans Intel"/>
              </a:rPr>
            </a:br>
            <a:r>
              <a:rPr lang="en-US" sz="1100" dirty="0">
                <a:solidFill>
                  <a:schemeClr val="tx2"/>
                </a:solidFill>
                <a:latin typeface="Intel Clear" panose="020B0604020203020204" pitchFamily="34" charset="0"/>
                <a:cs typeface="Neo Sans Intel"/>
              </a:rPr>
              <a:t>- STA2{AP2}</a:t>
            </a:r>
          </a:p>
          <a:p>
            <a:pPr marL="228600" indent="-228600">
              <a:buFont typeface="+mj-lt"/>
              <a:buAutoNum type="alphaLcParenR"/>
            </a:pPr>
            <a:endParaRPr lang="en-US" sz="1100" dirty="0">
              <a:solidFill>
                <a:schemeClr val="tx2"/>
              </a:solidFill>
              <a:latin typeface="Intel Clear" panose="020B0604020203020204" pitchFamily="34" charset="0"/>
              <a:cs typeface="Neo Sans Intel"/>
            </a:endParaRPr>
          </a:p>
          <a:p>
            <a:pPr marL="228600" indent="-228600">
              <a:buFont typeface="+mj-lt"/>
              <a:buAutoNum type="alphaLcParenR"/>
            </a:pPr>
            <a:r>
              <a:rPr lang="en-US" sz="1200" b="1" dirty="0">
                <a:solidFill>
                  <a:schemeClr val="tx2"/>
                </a:solidFill>
                <a:latin typeface="Intel Clear" panose="020B0604020203020204" pitchFamily="34" charset="0"/>
                <a:cs typeface="Neo Sans Intel"/>
              </a:rPr>
              <a:t>AP announces to its associated STAs the list of OBSS APs that it received (e.g., in a beacon frame)</a:t>
            </a:r>
            <a:br>
              <a:rPr lang="en-US" sz="1200" b="1" dirty="0">
                <a:solidFill>
                  <a:schemeClr val="tx2"/>
                </a:solidFill>
                <a:latin typeface="Intel Clear" panose="020B0604020203020204" pitchFamily="34" charset="0"/>
                <a:cs typeface="Neo Sans Intel"/>
              </a:rPr>
            </a:br>
            <a:r>
              <a:rPr lang="en-US" sz="1100" dirty="0">
                <a:solidFill>
                  <a:schemeClr val="tx2"/>
                </a:solidFill>
                <a:latin typeface="Intel Clear" panose="020B0604020203020204" pitchFamily="34" charset="0"/>
                <a:cs typeface="Neo Sans Intel"/>
              </a:rPr>
              <a:t>– AP1 {AP2}</a:t>
            </a:r>
          </a:p>
          <a:p>
            <a:pPr marL="228600" indent="-228600">
              <a:buFont typeface="+mj-lt"/>
              <a:buAutoNum type="alphaLcParenR"/>
            </a:pPr>
            <a:endParaRPr lang="en-US" sz="1100" dirty="0">
              <a:solidFill>
                <a:schemeClr val="tx2"/>
              </a:solidFill>
              <a:latin typeface="Intel Clear" panose="020B0604020203020204" pitchFamily="34" charset="0"/>
              <a:cs typeface="Neo Sans Intel"/>
            </a:endParaRPr>
          </a:p>
          <a:p>
            <a:pPr marL="228600" indent="-228600">
              <a:buFont typeface="+mj-lt"/>
              <a:buAutoNum type="alphaLcParenR"/>
            </a:pPr>
            <a:r>
              <a:rPr lang="en-US" sz="1200" b="1" dirty="0">
                <a:solidFill>
                  <a:schemeClr val="tx2"/>
                </a:solidFill>
                <a:latin typeface="Intel Clear" panose="020B0604020203020204" pitchFamily="34" charset="0"/>
                <a:cs typeface="Neo Sans Intel"/>
              </a:rPr>
              <a:t>Each STA compares the OBSS AP list that it received from the AP with the list of OBSS APs each STA can hear and indicate this to the AP</a:t>
            </a:r>
            <a:br>
              <a:rPr lang="en-US" sz="1200" dirty="0">
                <a:solidFill>
                  <a:schemeClr val="tx2"/>
                </a:solidFill>
                <a:latin typeface="Intel Clear" panose="020B0604020203020204" pitchFamily="34" charset="0"/>
                <a:cs typeface="Neo Sans Intel"/>
              </a:rPr>
            </a:br>
            <a:r>
              <a:rPr lang="en-US" sz="1100" dirty="0">
                <a:solidFill>
                  <a:schemeClr val="tx2"/>
                </a:solidFill>
                <a:latin typeface="Intel Clear" panose="020B0604020203020204" pitchFamily="34" charset="0"/>
                <a:cs typeface="Neo Sans Intel"/>
              </a:rPr>
              <a:t>- STA1{none}</a:t>
            </a:r>
            <a:br>
              <a:rPr lang="en-US" sz="1100" dirty="0">
                <a:solidFill>
                  <a:schemeClr val="tx2"/>
                </a:solidFill>
                <a:latin typeface="Intel Clear" panose="020B0604020203020204" pitchFamily="34" charset="0"/>
                <a:cs typeface="Neo Sans Intel"/>
              </a:rPr>
            </a:br>
            <a:r>
              <a:rPr lang="en-US" sz="1100" dirty="0">
                <a:solidFill>
                  <a:schemeClr val="tx2"/>
                </a:solidFill>
                <a:latin typeface="Intel Clear" panose="020B0604020203020204" pitchFamily="34" charset="0"/>
                <a:cs typeface="Neo Sans Intel"/>
              </a:rPr>
              <a:t>- STA2{AP2}</a:t>
            </a:r>
          </a:p>
          <a:p>
            <a:pPr marL="228600" indent="-228600">
              <a:buFont typeface="+mj-lt"/>
              <a:buAutoNum type="alphaLcParenR"/>
            </a:pPr>
            <a:endParaRPr lang="en-US" sz="1100" dirty="0">
              <a:solidFill>
                <a:schemeClr val="tx2"/>
              </a:solidFill>
              <a:latin typeface="Intel Clear" panose="020B0604020203020204" pitchFamily="34" charset="0"/>
              <a:cs typeface="Neo Sans Intel"/>
            </a:endParaRPr>
          </a:p>
          <a:p>
            <a:pPr marL="228600" indent="-228600">
              <a:buFont typeface="+mj-lt"/>
              <a:buAutoNum type="alphaLcParenR"/>
            </a:pPr>
            <a:r>
              <a:rPr lang="en-US" sz="1200" b="1" dirty="0">
                <a:solidFill>
                  <a:schemeClr val="tx2"/>
                </a:solidFill>
                <a:latin typeface="Intel Clear" panose="020B0604020203020204" pitchFamily="34" charset="0"/>
                <a:cs typeface="Neo Sans Intel"/>
              </a:rPr>
              <a:t>When a STA receives a frame from an OBSS AP that was included in the OBSS AP list received from the AP, the STA moves to P2 and may initiate TXOP to the AP; otherwise stays on P1.</a:t>
            </a:r>
            <a:br>
              <a:rPr lang="en-US" sz="1200" b="1" dirty="0">
                <a:solidFill>
                  <a:schemeClr val="tx2"/>
                </a:solidFill>
                <a:latin typeface="Intel Clear" panose="020B0604020203020204" pitchFamily="34" charset="0"/>
                <a:cs typeface="Neo Sans Intel"/>
              </a:rPr>
            </a:br>
            <a:r>
              <a:rPr lang="en-US" sz="1100" dirty="0">
                <a:solidFill>
                  <a:schemeClr val="tx2"/>
                </a:solidFill>
                <a:latin typeface="Intel Clear" panose="020B0604020203020204" pitchFamily="34" charset="0"/>
                <a:cs typeface="Neo Sans Intel"/>
              </a:rPr>
              <a:t>- STA1: </a:t>
            </a:r>
            <a:r>
              <a:rPr lang="en-US" sz="1100" u="sng" dirty="0">
                <a:solidFill>
                  <a:schemeClr val="tx2"/>
                </a:solidFill>
                <a:latin typeface="Intel Clear" panose="020B0604020203020204" pitchFamily="34" charset="0"/>
                <a:cs typeface="Neo Sans Intel"/>
              </a:rPr>
              <a:t>doesn’t move to P2 </a:t>
            </a:r>
            <a:r>
              <a:rPr lang="en-US" sz="1100" dirty="0">
                <a:solidFill>
                  <a:schemeClr val="tx2"/>
                </a:solidFill>
                <a:latin typeface="Intel Clear" panose="020B0604020203020204" pitchFamily="34" charset="0"/>
                <a:cs typeface="Neo Sans Intel"/>
              </a:rPr>
              <a:t>when it receives a frame from AP3</a:t>
            </a:r>
            <a:br>
              <a:rPr lang="en-US" sz="1100" dirty="0">
                <a:solidFill>
                  <a:schemeClr val="tx2"/>
                </a:solidFill>
                <a:latin typeface="Intel Clear" panose="020B0604020203020204" pitchFamily="34" charset="0"/>
                <a:cs typeface="Neo Sans Intel"/>
              </a:rPr>
            </a:br>
            <a:r>
              <a:rPr lang="en-US" sz="1100" dirty="0">
                <a:solidFill>
                  <a:schemeClr val="tx2"/>
                </a:solidFill>
                <a:latin typeface="Intel Clear" panose="020B0604020203020204" pitchFamily="34" charset="0"/>
                <a:cs typeface="Neo Sans Intel"/>
              </a:rPr>
              <a:t>- STA2: </a:t>
            </a:r>
            <a:r>
              <a:rPr lang="en-US" sz="1100" u="sng" dirty="0">
                <a:solidFill>
                  <a:schemeClr val="tx2"/>
                </a:solidFill>
                <a:latin typeface="Intel Clear" panose="020B0604020203020204" pitchFamily="34" charset="0"/>
                <a:cs typeface="Neo Sans Intel"/>
              </a:rPr>
              <a:t>moves to P2 </a:t>
            </a:r>
            <a:r>
              <a:rPr lang="en-US" sz="1100" dirty="0">
                <a:solidFill>
                  <a:schemeClr val="tx2"/>
                </a:solidFill>
                <a:latin typeface="Intel Clear" panose="020B0604020203020204" pitchFamily="34" charset="0"/>
                <a:cs typeface="Neo Sans Intel"/>
              </a:rPr>
              <a:t>when it receives a frame from AP2; may initiate TXOP to AP1</a:t>
            </a:r>
          </a:p>
          <a:p>
            <a:pPr marL="228600" indent="-228600">
              <a:buFont typeface="+mj-lt"/>
              <a:buAutoNum type="alphaLcParenR"/>
            </a:pPr>
            <a:endParaRPr lang="en-US" sz="1100" dirty="0">
              <a:solidFill>
                <a:schemeClr val="tx2"/>
              </a:solidFill>
              <a:latin typeface="Intel Clear" panose="020B0604020203020204" pitchFamily="34" charset="0"/>
              <a:cs typeface="Neo Sans Intel"/>
            </a:endParaRPr>
          </a:p>
          <a:p>
            <a:pPr marL="228600" indent="-228600">
              <a:buFont typeface="+mj-lt"/>
              <a:buAutoNum type="alphaLcParenR"/>
            </a:pPr>
            <a:r>
              <a:rPr lang="en-US" sz="1200" b="1" dirty="0">
                <a:solidFill>
                  <a:schemeClr val="tx2"/>
                </a:solidFill>
                <a:latin typeface="Intel Clear" panose="020B0604020203020204" pitchFamily="34" charset="0"/>
                <a:cs typeface="Neo Sans Intel"/>
              </a:rPr>
              <a:t>When the AP receives a frame from an OBSS AP that it included in the OBSS AP list and the OBSS AP was indicated by a STA in c), it moves to P2 and may initiate TXOP to the STA.</a:t>
            </a:r>
            <a:br>
              <a:rPr lang="en-US" sz="1200" b="1" dirty="0">
                <a:solidFill>
                  <a:schemeClr val="tx2"/>
                </a:solidFill>
                <a:latin typeface="Intel Clear" panose="020B0604020203020204" pitchFamily="34" charset="0"/>
                <a:cs typeface="Neo Sans Intel"/>
              </a:rPr>
            </a:br>
            <a:r>
              <a:rPr lang="en-US" sz="1100" dirty="0">
                <a:solidFill>
                  <a:schemeClr val="tx2"/>
                </a:solidFill>
                <a:latin typeface="Intel Clear" panose="020B0604020203020204" pitchFamily="34" charset="0"/>
                <a:cs typeface="Neo Sans Intel"/>
              </a:rPr>
              <a:t>- AP1: moves to P2 when it receives a frame from AP2; may initiate TXOP to STA2</a:t>
            </a:r>
          </a:p>
        </p:txBody>
      </p:sp>
      <p:sp>
        <p:nvSpPr>
          <p:cNvPr id="30" name="TextBox 29">
            <a:extLst>
              <a:ext uri="{FF2B5EF4-FFF2-40B4-BE49-F238E27FC236}">
                <a16:creationId xmlns:a16="http://schemas.microsoft.com/office/drawing/2014/main" id="{9695FCAE-C6BB-4C69-B528-3A8A476C3FBC}"/>
              </a:ext>
            </a:extLst>
          </p:cNvPr>
          <p:cNvSpPr txBox="1"/>
          <p:nvPr/>
        </p:nvSpPr>
        <p:spPr>
          <a:xfrm>
            <a:off x="3734479" y="1807094"/>
            <a:ext cx="727412" cy="276999"/>
          </a:xfrm>
          <a:prstGeom prst="rect">
            <a:avLst/>
          </a:prstGeom>
          <a:noFill/>
        </p:spPr>
        <p:txBody>
          <a:bodyPr wrap="square" rtlCol="0">
            <a:spAutoFit/>
          </a:bodyPr>
          <a:lstStyle/>
          <a:p>
            <a:r>
              <a:rPr lang="en-US" sz="1200" dirty="0">
                <a:solidFill>
                  <a:schemeClr val="tx2"/>
                </a:solidFill>
                <a:latin typeface="Intel Clear" panose="020B0604020203020204" pitchFamily="34" charset="0"/>
                <a:cs typeface="Neo Sans Intel"/>
              </a:rPr>
              <a:t>BSS</a:t>
            </a:r>
          </a:p>
        </p:txBody>
      </p:sp>
      <p:cxnSp>
        <p:nvCxnSpPr>
          <p:cNvPr id="31" name="Straight Arrow Connector 30">
            <a:extLst>
              <a:ext uri="{FF2B5EF4-FFF2-40B4-BE49-F238E27FC236}">
                <a16:creationId xmlns:a16="http://schemas.microsoft.com/office/drawing/2014/main" id="{29E4C111-A59D-BCD5-901C-DD80FB2A72B9}"/>
              </a:ext>
            </a:extLst>
          </p:cNvPr>
          <p:cNvCxnSpPr>
            <a:cxnSpLocks/>
          </p:cNvCxnSpPr>
          <p:nvPr/>
        </p:nvCxnSpPr>
        <p:spPr bwMode="auto">
          <a:xfrm>
            <a:off x="1263000" y="6172200"/>
            <a:ext cx="470180" cy="0"/>
          </a:xfrm>
          <a:prstGeom prst="straightConnector1">
            <a:avLst/>
          </a:prstGeom>
          <a:solidFill>
            <a:srgbClr val="00B8FF"/>
          </a:solidFill>
          <a:ln w="9525" cap="flat" cmpd="sng" algn="ctr">
            <a:solidFill>
              <a:schemeClr val="tx1"/>
            </a:solidFill>
            <a:prstDash val="dash"/>
            <a:round/>
            <a:headEnd type="none" w="med" len="med"/>
            <a:tailEnd type="triangle"/>
          </a:ln>
          <a:effectLst/>
        </p:spPr>
      </p:cxnSp>
      <p:cxnSp>
        <p:nvCxnSpPr>
          <p:cNvPr id="33" name="Straight Arrow Connector 32">
            <a:extLst>
              <a:ext uri="{FF2B5EF4-FFF2-40B4-BE49-F238E27FC236}">
                <a16:creationId xmlns:a16="http://schemas.microsoft.com/office/drawing/2014/main" id="{AA07FBF4-5019-8B08-A480-770387CB6021}"/>
              </a:ext>
            </a:extLst>
          </p:cNvPr>
          <p:cNvCxnSpPr>
            <a:cxnSpLocks/>
          </p:cNvCxnSpPr>
          <p:nvPr/>
        </p:nvCxnSpPr>
        <p:spPr bwMode="auto">
          <a:xfrm flipH="1">
            <a:off x="1263621" y="5912492"/>
            <a:ext cx="474361"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8" name="TextBox 37">
            <a:extLst>
              <a:ext uri="{FF2B5EF4-FFF2-40B4-BE49-F238E27FC236}">
                <a16:creationId xmlns:a16="http://schemas.microsoft.com/office/drawing/2014/main" id="{EBCFB415-E98F-635D-E91E-8D41DAC56E40}"/>
              </a:ext>
            </a:extLst>
          </p:cNvPr>
          <p:cNvSpPr txBox="1"/>
          <p:nvPr/>
        </p:nvSpPr>
        <p:spPr>
          <a:xfrm>
            <a:off x="1740812" y="5801825"/>
            <a:ext cx="1361464" cy="253916"/>
          </a:xfrm>
          <a:prstGeom prst="rect">
            <a:avLst/>
          </a:prstGeom>
          <a:noFill/>
        </p:spPr>
        <p:txBody>
          <a:bodyPr wrap="square" rtlCol="0">
            <a:spAutoFit/>
          </a:bodyPr>
          <a:lstStyle/>
          <a:p>
            <a:r>
              <a:rPr lang="en-US" sz="1050" dirty="0">
                <a:solidFill>
                  <a:schemeClr val="tx2"/>
                </a:solidFill>
                <a:latin typeface="Intel Clear" panose="020B0604020203020204" pitchFamily="34" charset="0"/>
                <a:cs typeface="Neo Sans Intel"/>
              </a:rPr>
              <a:t>Frame exchanges</a:t>
            </a:r>
          </a:p>
        </p:txBody>
      </p:sp>
      <p:sp>
        <p:nvSpPr>
          <p:cNvPr id="39" name="TextBox 38">
            <a:extLst>
              <a:ext uri="{FF2B5EF4-FFF2-40B4-BE49-F238E27FC236}">
                <a16:creationId xmlns:a16="http://schemas.microsoft.com/office/drawing/2014/main" id="{A448A849-9B83-6571-945E-8DF5A7AC42C7}"/>
              </a:ext>
            </a:extLst>
          </p:cNvPr>
          <p:cNvSpPr txBox="1"/>
          <p:nvPr/>
        </p:nvSpPr>
        <p:spPr>
          <a:xfrm>
            <a:off x="1731917" y="6059118"/>
            <a:ext cx="1451867" cy="253916"/>
          </a:xfrm>
          <a:prstGeom prst="rect">
            <a:avLst/>
          </a:prstGeom>
          <a:noFill/>
        </p:spPr>
        <p:txBody>
          <a:bodyPr wrap="square" rtlCol="0">
            <a:spAutoFit/>
          </a:bodyPr>
          <a:lstStyle/>
          <a:p>
            <a:r>
              <a:rPr lang="en-US" sz="1050" dirty="0">
                <a:solidFill>
                  <a:schemeClr val="tx2"/>
                </a:solidFill>
                <a:latin typeface="Intel Clear" panose="020B0604020203020204" pitchFamily="34" charset="0"/>
                <a:cs typeface="Neo Sans Intel"/>
              </a:rPr>
              <a:t>Frame that sets NAV</a:t>
            </a:r>
          </a:p>
        </p:txBody>
      </p:sp>
    </p:spTree>
    <p:extLst>
      <p:ext uri="{BB962C8B-B14F-4D97-AF65-F5344CB8AC3E}">
        <p14:creationId xmlns:p14="http://schemas.microsoft.com/office/powerpoint/2010/main" val="61113590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802-11-Submission-16-9</Template>
  <TotalTime>21285</TotalTime>
  <Words>2114</Words>
  <Application>Microsoft Office PowerPoint</Application>
  <PresentationFormat>Widescreen</PresentationFormat>
  <Paragraphs>296</Paragraphs>
  <Slides>14</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1" baseType="lpstr">
      <vt:lpstr>Neo Sans Intel</vt:lpstr>
      <vt:lpstr>Arial</vt:lpstr>
      <vt:lpstr>Calibri</vt:lpstr>
      <vt:lpstr>Intel Clear</vt:lpstr>
      <vt:lpstr>Times New Roman</vt:lpstr>
      <vt:lpstr>Office Theme</vt:lpstr>
      <vt:lpstr>Document</vt:lpstr>
      <vt:lpstr>Non-Primary Channel Access (NPCA)</vt:lpstr>
      <vt:lpstr>NPCA discussions so far in UHR SG/TGbn</vt:lpstr>
      <vt:lpstr>Recap: Problem [11-23/961]</vt:lpstr>
      <vt:lpstr>Recap: Goal [11-23/961]</vt:lpstr>
      <vt:lpstr>Recap: Design considerations [11-23/961]</vt:lpstr>
      <vt:lpstr>NPCA Primary Channel and NPCA Channel Bandwidth </vt:lpstr>
      <vt:lpstr>When AP and STA have different views on channel idle/busy  Case 1: AP side is busy, but STA side is idle</vt:lpstr>
      <vt:lpstr>Case 2: AP side is idle, but STA side is busy</vt:lpstr>
      <vt:lpstr>Proposal to address different views of medium busy/idle</vt:lpstr>
      <vt:lpstr>Summary</vt:lpstr>
      <vt:lpstr>SP</vt:lpstr>
      <vt:lpstr>Backup Slides</vt:lpstr>
      <vt:lpstr>Recap: Proposal [11-23/961]</vt:lpstr>
      <vt:lpstr>Recap: When AP and STA have different views on channel idle/busy [11-23/961]</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UHR non-primary channel access</dc:title>
  <dc:creator>Park, Minyoung</dc:creator>
  <cp:lastModifiedBy>Park, Minyoung</cp:lastModifiedBy>
  <cp:revision>8</cp:revision>
  <cp:lastPrinted>1601-01-01T00:00:00Z</cp:lastPrinted>
  <dcterms:created xsi:type="dcterms:W3CDTF">2022-12-13T23:44:21Z</dcterms:created>
  <dcterms:modified xsi:type="dcterms:W3CDTF">2024-01-12T23:04:50Z</dcterms:modified>
</cp:coreProperties>
</file>