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366" r:id="rId3"/>
    <p:sldId id="2367" r:id="rId4"/>
    <p:sldId id="2368" r:id="rId5"/>
    <p:sldId id="2374" r:id="rId6"/>
    <p:sldId id="2376" r:id="rId7"/>
    <p:sldId id="2375" r:id="rId8"/>
    <p:sldId id="2369" r:id="rId9"/>
    <p:sldId id="2377" r:id="rId10"/>
    <p:sldId id="2378" r:id="rId11"/>
    <p:sldId id="237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706" autoAdjust="0"/>
  </p:normalViewPr>
  <p:slideViewPr>
    <p:cSldViewPr>
      <p:cViewPr>
        <p:scale>
          <a:sx n="91" d="100"/>
          <a:sy n="91" d="100"/>
        </p:scale>
        <p:origin x="1723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9D6ED57A-67F7-48D6-8F47-A65F8FC47C2E}"/>
    <pc:docChg chg="undo custSel addSld delSld modSld modMainMaster">
      <pc:chgData name="Cariou, Laurent" userId="4453f93f-2ed2-46e8-bb8c-3237fbfdd40b" providerId="ADAL" clId="{9D6ED57A-67F7-48D6-8F47-A65F8FC47C2E}" dt="2024-01-14T23:24:26.785" v="113"/>
      <pc:docMkLst>
        <pc:docMk/>
      </pc:docMkLst>
      <pc:sldChg chg="modSp mod">
        <pc:chgData name="Cariou, Laurent" userId="4453f93f-2ed2-46e8-bb8c-3237fbfdd40b" providerId="ADAL" clId="{9D6ED57A-67F7-48D6-8F47-A65F8FC47C2E}" dt="2024-01-14T23:24:18.476" v="111" actId="20577"/>
        <pc:sldMkLst>
          <pc:docMk/>
          <pc:sldMk cId="2496911258" sldId="2377"/>
        </pc:sldMkLst>
        <pc:spChg chg="mod">
          <ac:chgData name="Cariou, Laurent" userId="4453f93f-2ed2-46e8-bb8c-3237fbfdd40b" providerId="ADAL" clId="{9D6ED57A-67F7-48D6-8F47-A65F8FC47C2E}" dt="2024-01-14T23:24:18.476" v="111" actId="20577"/>
          <ac:spMkLst>
            <pc:docMk/>
            <pc:sldMk cId="2496911258" sldId="2377"/>
            <ac:spMk id="2" creationId="{C0315234-0119-3B3A-E3CA-46B88EF278E7}"/>
          </ac:spMkLst>
        </pc:spChg>
        <pc:spChg chg="mod">
          <ac:chgData name="Cariou, Laurent" userId="4453f93f-2ed2-46e8-bb8c-3237fbfdd40b" providerId="ADAL" clId="{9D6ED57A-67F7-48D6-8F47-A65F8FC47C2E}" dt="2024-01-14T23:19:42.365" v="26" actId="313"/>
          <ac:spMkLst>
            <pc:docMk/>
            <pc:sldMk cId="2496911258" sldId="2377"/>
            <ac:spMk id="3" creationId="{762D7525-CC68-FE03-C46A-007959FD8227}"/>
          </ac:spMkLst>
        </pc:spChg>
      </pc:sldChg>
      <pc:sldChg chg="modSp mod">
        <pc:chgData name="Cariou, Laurent" userId="4453f93f-2ed2-46e8-bb8c-3237fbfdd40b" providerId="ADAL" clId="{9D6ED57A-67F7-48D6-8F47-A65F8FC47C2E}" dt="2024-01-14T23:24:24.481" v="112"/>
        <pc:sldMkLst>
          <pc:docMk/>
          <pc:sldMk cId="1194664664" sldId="2378"/>
        </pc:sldMkLst>
        <pc:spChg chg="mod">
          <ac:chgData name="Cariou, Laurent" userId="4453f93f-2ed2-46e8-bb8c-3237fbfdd40b" providerId="ADAL" clId="{9D6ED57A-67F7-48D6-8F47-A65F8FC47C2E}" dt="2024-01-14T23:24:24.481" v="112"/>
          <ac:spMkLst>
            <pc:docMk/>
            <pc:sldMk cId="1194664664" sldId="2378"/>
            <ac:spMk id="2" creationId="{C0315234-0119-3B3A-E3CA-46B88EF278E7}"/>
          </ac:spMkLst>
        </pc:spChg>
        <pc:spChg chg="mod">
          <ac:chgData name="Cariou, Laurent" userId="4453f93f-2ed2-46e8-bb8c-3237fbfdd40b" providerId="ADAL" clId="{9D6ED57A-67F7-48D6-8F47-A65F8FC47C2E}" dt="2024-01-14T23:23:18.907" v="99" actId="20577"/>
          <ac:spMkLst>
            <pc:docMk/>
            <pc:sldMk cId="1194664664" sldId="2378"/>
            <ac:spMk id="3" creationId="{762D7525-CC68-FE03-C46A-007959FD8227}"/>
          </ac:spMkLst>
        </pc:spChg>
      </pc:sldChg>
      <pc:sldChg chg="del">
        <pc:chgData name="Cariou, Laurent" userId="4453f93f-2ed2-46e8-bb8c-3237fbfdd40b" providerId="ADAL" clId="{9D6ED57A-67F7-48D6-8F47-A65F8FC47C2E}" dt="2024-01-14T23:21:00.327" v="37" actId="47"/>
        <pc:sldMkLst>
          <pc:docMk/>
          <pc:sldMk cId="4289780796" sldId="2379"/>
        </pc:sldMkLst>
      </pc:sldChg>
      <pc:sldChg chg="modSp new mod">
        <pc:chgData name="Cariou, Laurent" userId="4453f93f-2ed2-46e8-bb8c-3237fbfdd40b" providerId="ADAL" clId="{9D6ED57A-67F7-48D6-8F47-A65F8FC47C2E}" dt="2024-01-14T23:24:26.785" v="113"/>
        <pc:sldMkLst>
          <pc:docMk/>
          <pc:sldMk cId="4294544284" sldId="2379"/>
        </pc:sldMkLst>
        <pc:spChg chg="mod">
          <ac:chgData name="Cariou, Laurent" userId="4453f93f-2ed2-46e8-bb8c-3237fbfdd40b" providerId="ADAL" clId="{9D6ED57A-67F7-48D6-8F47-A65F8FC47C2E}" dt="2024-01-14T23:24:26.785" v="113"/>
          <ac:spMkLst>
            <pc:docMk/>
            <pc:sldMk cId="4294544284" sldId="2379"/>
            <ac:spMk id="2" creationId="{7373D02E-ED1F-8548-9C15-A60185128EB2}"/>
          </ac:spMkLst>
        </pc:spChg>
        <pc:spChg chg="mod">
          <ac:chgData name="Cariou, Laurent" userId="4453f93f-2ed2-46e8-bb8c-3237fbfdd40b" providerId="ADAL" clId="{9D6ED57A-67F7-48D6-8F47-A65F8FC47C2E}" dt="2024-01-14T23:22:44.380" v="75" actId="20577"/>
          <ac:spMkLst>
            <pc:docMk/>
            <pc:sldMk cId="4294544284" sldId="2379"/>
            <ac:spMk id="3" creationId="{EA1DFF06-FE23-B209-4097-EDA0C46F5FCC}"/>
          </ac:spMkLst>
        </pc:spChg>
      </pc:sldChg>
      <pc:sldMasterChg chg="modSp mod">
        <pc:chgData name="Cariou, Laurent" userId="4453f93f-2ed2-46e8-bb8c-3237fbfdd40b" providerId="ADAL" clId="{9D6ED57A-67F7-48D6-8F47-A65F8FC47C2E}" dt="2024-01-14T23:19:08.019" v="0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9D6ED57A-67F7-48D6-8F47-A65F8FC47C2E}" dt="2024-01-14T23:19:08.019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Client power save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49182675-0119-A2B7-6182-D5E4BAB518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887105"/>
              </p:ext>
            </p:extLst>
          </p:nvPr>
        </p:nvGraphicFramePr>
        <p:xfrm>
          <a:off x="474663" y="3048000"/>
          <a:ext cx="815816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71611" progId="Word.Document.8">
                  <p:embed/>
                </p:oleObj>
              </mc:Choice>
              <mc:Fallback>
                <p:oleObj name="Document" r:id="rId3" imgW="8563312" imgH="257161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49182675-0119-A2B7-6182-D5E4BAB518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048000"/>
                        <a:ext cx="8158162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5234-0119-3B3A-E3CA-46B88EF2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7525-CC68-FE03-C46A-007959FD8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2787"/>
            <a:ext cx="7770813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to define a power save mode for a non-AP STA where the STA may transition from a lower capability mode to a higher capability mode upon reception of an initial control frame?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Lower capability mode (e.g., 20 MHz BW, one SS, limited data rates, PPDU format)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Higher capability mode (e.g., operating BW, NSS and MCSs)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Initial Control frame is TBD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Whether that applies for a non-mobile AP is TBD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000" b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F34FC-85FE-FBCB-35F3-E0CACA867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9BC-9691-1412-A898-36CF3E824D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F7390-B02D-DF36-2395-3C62BA5F83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664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3D02E-ED1F-8548-9C15-A6018512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DFF06-FE23-B209-4097-EDA0C46F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•	Do you support that a UHR STA may request a peer UHR STA to initiate frame exchanges, which requires the UHR STA to be in higher operation/capability mode, with an initial control frame?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34627-176B-E7D2-2F43-7E6499251D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EA29C-BF6B-5358-9CE5-62377EFA6C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6B1B9-1AE1-4304-7588-CB37355D6C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54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Non-AP STA and non-AP MLD power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Always important to improve non-AP STA power save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802.11 we have 2 power states: Doze and Awake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But Awake state is evolving with </a:t>
            </a:r>
            <a:r>
              <a:rPr lang="en-US" sz="1800" dirty="0" err="1"/>
              <a:t>eMLSR</a:t>
            </a:r>
            <a:r>
              <a:rPr lang="en-US" sz="1800" dirty="0"/>
              <a:t> into 2 sub-states: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Awake in listen mode (using SMPS or </a:t>
            </a:r>
            <a:r>
              <a:rPr lang="en-US" sz="1400" dirty="0" err="1"/>
              <a:t>eMLSR</a:t>
            </a:r>
            <a:r>
              <a:rPr lang="en-US" sz="1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Awake in receive or transmit mode (full power)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see benefits to reduce further power consumption during listen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see less gains (less priority) for receive full power mode, but open to enhancements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see benefits to improve flexibility in transitions between Doze and Awake with MLO.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CDBF-9A3C-C033-F782-EEFF06B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eMLSR</a:t>
            </a:r>
            <a:r>
              <a:rPr lang="en-US" sz="2800" dirty="0"/>
              <a:t> Listen mode power consumption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130CC-1BEE-0550-BAC7-7D31F5234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STAs can stay for a long time in listen mode and should consume as little power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With </a:t>
            </a:r>
            <a:r>
              <a:rPr lang="en-US" sz="1400" dirty="0" err="1"/>
              <a:t>eMLSR</a:t>
            </a:r>
            <a:r>
              <a:rPr lang="en-US" sz="1400" dirty="0"/>
              <a:t>, STAs can already only enable reception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of some low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of a single NSS with a single antenna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gap is to be able to only enable reception on 20MHz instead of the STA’s operating BW, which would provide significant power gains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This is theoretically possible with </a:t>
            </a:r>
            <a:r>
              <a:rPr lang="en-US" sz="1100" dirty="0" err="1"/>
              <a:t>eMLSR</a:t>
            </a:r>
            <a:r>
              <a:rPr lang="en-US" sz="1100" dirty="0"/>
              <a:t>, but there’s currently no time after the ICF to reconfigure the radio to a larger bandwidth and to check CCA on the </a:t>
            </a:r>
            <a:r>
              <a:rPr lang="en-US" sz="1100" dirty="0" err="1"/>
              <a:t>TxOP</a:t>
            </a:r>
            <a:r>
              <a:rPr lang="en-US" sz="1100" dirty="0"/>
              <a:t> BW before responding with 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CE06-01AF-E521-0F6D-3B357F2A0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1A8DB-CBF6-D4AB-06D9-13E354ABF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C0AFF-E195-FB6C-E14E-7234C57FBE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73E67F6-4E68-FDA4-B160-94FBB1BD6C87}"/>
              </a:ext>
            </a:extLst>
          </p:cNvPr>
          <p:cNvGrpSpPr/>
          <p:nvPr/>
        </p:nvGrpSpPr>
        <p:grpSpPr>
          <a:xfrm>
            <a:off x="990600" y="4495188"/>
            <a:ext cx="7848600" cy="1981812"/>
            <a:chOff x="664233" y="1673817"/>
            <a:chExt cx="10627744" cy="283291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B8B47E9-20D4-CA32-53DC-A2906EAC8006}"/>
                </a:ext>
              </a:extLst>
            </p:cNvPr>
            <p:cNvSpPr txBox="1"/>
            <p:nvPr/>
          </p:nvSpPr>
          <p:spPr>
            <a:xfrm>
              <a:off x="3234903" y="1710644"/>
              <a:ext cx="1426930" cy="3739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ICF </a:t>
              </a: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(e.g. MU-RTS)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207027B-E90A-D93E-E751-F89FD30CD4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2422" y="2073304"/>
              <a:ext cx="10239555" cy="6795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3EF4D1E-0B5E-32A5-6BD7-0892959F3C7C}"/>
                </a:ext>
              </a:extLst>
            </p:cNvPr>
            <p:cNvCxnSpPr/>
            <p:nvPr/>
          </p:nvCxnSpPr>
          <p:spPr>
            <a:xfrm>
              <a:off x="1058178" y="3008875"/>
              <a:ext cx="8471140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4F9F72C-4694-C8B2-9896-DA2A922188DF}"/>
                </a:ext>
              </a:extLst>
            </p:cNvPr>
            <p:cNvSpPr txBox="1"/>
            <p:nvPr/>
          </p:nvSpPr>
          <p:spPr>
            <a:xfrm>
              <a:off x="664233" y="1878119"/>
              <a:ext cx="980891" cy="483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TxOP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owner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FF4C364-F17C-A64F-04B5-C3EF6688863C}"/>
                </a:ext>
              </a:extLst>
            </p:cNvPr>
            <p:cNvSpPr txBox="1"/>
            <p:nvPr/>
          </p:nvSpPr>
          <p:spPr>
            <a:xfrm>
              <a:off x="678613" y="2815524"/>
              <a:ext cx="1210646" cy="483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TxOP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responder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7149F90-234F-FFA5-04AD-D93F4A5567DB}"/>
                </a:ext>
              </a:extLst>
            </p:cNvPr>
            <p:cNvCxnSpPr>
              <a:cxnSpLocks/>
            </p:cNvCxnSpPr>
            <p:nvPr/>
          </p:nvCxnSpPr>
          <p:spPr>
            <a:xfrm>
              <a:off x="4661833" y="1990260"/>
              <a:ext cx="572219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4DEFB14-A6C6-2CE4-6EED-5E8F8BAD0053}"/>
                </a:ext>
              </a:extLst>
            </p:cNvPr>
            <p:cNvSpPr txBox="1"/>
            <p:nvPr/>
          </p:nvSpPr>
          <p:spPr>
            <a:xfrm>
              <a:off x="4756974" y="1795858"/>
              <a:ext cx="496361" cy="30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SIFS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8DD07C6-3DAC-38BE-80A1-63165CFA58E2}"/>
                </a:ext>
              </a:extLst>
            </p:cNvPr>
            <p:cNvCxnSpPr/>
            <p:nvPr/>
          </p:nvCxnSpPr>
          <p:spPr>
            <a:xfrm>
              <a:off x="5234052" y="1673817"/>
              <a:ext cx="0" cy="1552754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D06BCF1-23D7-46C3-24DC-8DE701B9824F}"/>
                </a:ext>
              </a:extLst>
            </p:cNvPr>
            <p:cNvSpPr txBox="1"/>
            <p:nvPr/>
          </p:nvSpPr>
          <p:spPr>
            <a:xfrm>
              <a:off x="5248424" y="2639422"/>
              <a:ext cx="1954630" cy="3739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ICF response </a:t>
              </a: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(e.g. CTS)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ADBABEF-5071-F9EE-0770-E7D9B0A05C98}"/>
                </a:ext>
              </a:extLst>
            </p:cNvPr>
            <p:cNvSpPr/>
            <p:nvPr/>
          </p:nvSpPr>
          <p:spPr>
            <a:xfrm>
              <a:off x="3189184" y="2751826"/>
              <a:ext cx="45719" cy="4571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C1D15EC-2ABC-E9AF-DD44-584A3B1C4837}"/>
                </a:ext>
              </a:extLst>
            </p:cNvPr>
            <p:cNvSpPr/>
            <p:nvPr/>
          </p:nvSpPr>
          <p:spPr>
            <a:xfrm>
              <a:off x="1052421" y="3013205"/>
              <a:ext cx="3609411" cy="213366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20MHz operation: listen mode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E1C8405-486C-03EB-35C9-0492442631ED}"/>
                </a:ext>
              </a:extLst>
            </p:cNvPr>
            <p:cNvSpPr/>
            <p:nvPr/>
          </p:nvSpPr>
          <p:spPr>
            <a:xfrm>
              <a:off x="4934309" y="3003007"/>
              <a:ext cx="5848709" cy="52950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80MHz operation: power mode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81C558C-CF7B-A2A6-990C-5FF78F48F8EC}"/>
                </a:ext>
              </a:extLst>
            </p:cNvPr>
            <p:cNvSpPr txBox="1"/>
            <p:nvPr/>
          </p:nvSpPr>
          <p:spPr>
            <a:xfrm>
              <a:off x="7653415" y="1696640"/>
              <a:ext cx="1219200" cy="3739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5FF663C-7708-3AD6-9E8A-4BC7DCDCC44C}"/>
                </a:ext>
              </a:extLst>
            </p:cNvPr>
            <p:cNvSpPr txBox="1"/>
            <p:nvPr/>
          </p:nvSpPr>
          <p:spPr>
            <a:xfrm>
              <a:off x="4044439" y="3786707"/>
              <a:ext cx="1963601" cy="30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Transition from 20 to 80MHz</a:t>
              </a: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C20B9DE-E9A1-541A-C195-D7272D92528E}"/>
                </a:ext>
              </a:extLst>
            </p:cNvPr>
            <p:cNvCxnSpPr>
              <a:cxnSpLocks/>
            </p:cNvCxnSpPr>
            <p:nvPr/>
          </p:nvCxnSpPr>
          <p:spPr>
            <a:xfrm>
              <a:off x="4661832" y="3712667"/>
              <a:ext cx="272477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54B1931-AD1F-7874-DD37-F783D238C76B}"/>
                </a:ext>
              </a:extLst>
            </p:cNvPr>
            <p:cNvSpPr txBox="1"/>
            <p:nvPr/>
          </p:nvSpPr>
          <p:spPr>
            <a:xfrm>
              <a:off x="4851755" y="4198764"/>
              <a:ext cx="887625" cy="30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Check CCA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76DB063-E700-18FE-B3B7-83D672264D27}"/>
                </a:ext>
              </a:extLst>
            </p:cNvPr>
            <p:cNvCxnSpPr>
              <a:cxnSpLocks/>
            </p:cNvCxnSpPr>
            <p:nvPr/>
          </p:nvCxnSpPr>
          <p:spPr>
            <a:xfrm>
              <a:off x="4934309" y="4133349"/>
              <a:ext cx="299743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964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CDBF-9A3C-C033-F782-EEFF06B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130CC-1BEE-0550-BAC7-7D31F5234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need to give more time for the STA to be able to change BW so that it can check CCA during SIFS between ICF and ICF response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One could thing we can use padding, but actually the padding is included before the FCS in non-HT dup (which has to be used in that case), which forces the STA to wait until the end of the ICF PPDU before being able to switch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propose to add a new Intermediate FCS field (called here FCS2), before the padding so that the STA can use the padding time to change BW and use SIFS to check CCA on </a:t>
            </a:r>
            <a:r>
              <a:rPr lang="en-US" sz="1600" dirty="0" err="1"/>
              <a:t>TxOP</a:t>
            </a:r>
            <a:r>
              <a:rPr lang="en-US" sz="1600" dirty="0"/>
              <a:t> BW.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can exploit the trigger structure as follows: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Note that this is the same issue and solution as for dynamic subchannel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CE06-01AF-E521-0F6D-3B357F2A0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1A8DB-CBF6-D4AB-06D9-13E354ABFF0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524625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C0AFF-E195-FB6C-E14E-7234C57FBE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F682839-9DE1-8196-235F-35451BDD2F6A}"/>
              </a:ext>
            </a:extLst>
          </p:cNvPr>
          <p:cNvGrpSpPr/>
          <p:nvPr/>
        </p:nvGrpSpPr>
        <p:grpSpPr>
          <a:xfrm>
            <a:off x="304800" y="4617969"/>
            <a:ext cx="8616253" cy="1249431"/>
            <a:chOff x="-5653" y="3444802"/>
            <a:chExt cx="12181143" cy="220161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E543731-BCB1-3495-FF60-5069D21F4177}"/>
                </a:ext>
              </a:extLst>
            </p:cNvPr>
            <p:cNvSpPr/>
            <p:nvPr/>
          </p:nvSpPr>
          <p:spPr>
            <a:xfrm>
              <a:off x="-5653" y="3985260"/>
              <a:ext cx="5294502" cy="58269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60A9420-1E27-B475-CA84-ABA159226502}"/>
                </a:ext>
              </a:extLst>
            </p:cNvPr>
            <p:cNvSpPr/>
            <p:nvPr/>
          </p:nvSpPr>
          <p:spPr>
            <a:xfrm>
              <a:off x="16510" y="4076700"/>
              <a:ext cx="876300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Frame control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E96AC94-CF39-0245-789F-7896E9932263}"/>
                </a:ext>
              </a:extLst>
            </p:cNvPr>
            <p:cNvSpPr/>
            <p:nvPr/>
          </p:nvSpPr>
          <p:spPr>
            <a:xfrm>
              <a:off x="892810" y="4076700"/>
              <a:ext cx="876300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Duration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EF8B37D-E6E8-DDB5-2E34-16837E331575}"/>
                </a:ext>
              </a:extLst>
            </p:cNvPr>
            <p:cNvSpPr/>
            <p:nvPr/>
          </p:nvSpPr>
          <p:spPr>
            <a:xfrm>
              <a:off x="1769110" y="4076626"/>
              <a:ext cx="456504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28ADB31-3E30-B418-2905-1AA1304403DC}"/>
                </a:ext>
              </a:extLst>
            </p:cNvPr>
            <p:cNvSpPr/>
            <p:nvPr/>
          </p:nvSpPr>
          <p:spPr>
            <a:xfrm>
              <a:off x="2218690" y="4076626"/>
              <a:ext cx="456504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TA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914762F-A73C-99AE-006F-A96BF076A3EF}"/>
                </a:ext>
              </a:extLst>
            </p:cNvPr>
            <p:cNvSpPr/>
            <p:nvPr/>
          </p:nvSpPr>
          <p:spPr>
            <a:xfrm>
              <a:off x="2667573" y="4076626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Common info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672B567-C403-AA44-C2FA-E4CCD70BB4E0}"/>
                </a:ext>
              </a:extLst>
            </p:cNvPr>
            <p:cNvSpPr/>
            <p:nvPr/>
          </p:nvSpPr>
          <p:spPr>
            <a:xfrm>
              <a:off x="3536253" y="4076626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info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A36E148-9808-CD01-B783-8BDE2B53A37C}"/>
                </a:ext>
              </a:extLst>
            </p:cNvPr>
            <p:cNvSpPr/>
            <p:nvPr/>
          </p:nvSpPr>
          <p:spPr>
            <a:xfrm>
              <a:off x="4412552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info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STA2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3277E7E-83A7-E00D-EB8B-7AF2438808FB}"/>
                </a:ext>
              </a:extLst>
            </p:cNvPr>
            <p:cNvSpPr/>
            <p:nvPr/>
          </p:nvSpPr>
          <p:spPr>
            <a:xfrm>
              <a:off x="5281232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FCS2 User Info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0E02312-A27D-50AD-2796-E5B2FC364B6C}"/>
                </a:ext>
              </a:extLst>
            </p:cNvPr>
            <p:cNvSpPr/>
            <p:nvPr/>
          </p:nvSpPr>
          <p:spPr>
            <a:xfrm>
              <a:off x="6157531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FCS2 User Info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0122CE7-564B-24C7-F92E-C74D98CBB4FA}"/>
                </a:ext>
              </a:extLst>
            </p:cNvPr>
            <p:cNvSpPr/>
            <p:nvPr/>
          </p:nvSpPr>
          <p:spPr>
            <a:xfrm>
              <a:off x="7037639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Padding User Info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180DFDE-1342-04F6-76C7-AA611D41088D}"/>
                </a:ext>
              </a:extLst>
            </p:cNvPr>
            <p:cNvSpPr txBox="1"/>
            <p:nvPr/>
          </p:nvSpPr>
          <p:spPr>
            <a:xfrm>
              <a:off x="8082280" y="4198620"/>
              <a:ext cx="399311" cy="460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5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…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CC613B5-0948-0BE5-AA09-442D9B1B44F4}"/>
                </a:ext>
              </a:extLst>
            </p:cNvPr>
            <p:cNvSpPr/>
            <p:nvPr/>
          </p:nvSpPr>
          <p:spPr>
            <a:xfrm>
              <a:off x="8550214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Padding User Info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B15EC87-6CEF-9710-30CC-1C22E479A0B1}"/>
                </a:ext>
              </a:extLst>
            </p:cNvPr>
            <p:cNvCxnSpPr/>
            <p:nvPr/>
          </p:nvCxnSpPr>
          <p:spPr>
            <a:xfrm>
              <a:off x="7033830" y="3992880"/>
              <a:ext cx="0" cy="165354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DC9F737F-9AB9-0035-4BFE-15CA730E4106}"/>
                </a:ext>
              </a:extLst>
            </p:cNvPr>
            <p:cNvCxnSpPr/>
            <p:nvPr/>
          </p:nvCxnSpPr>
          <p:spPr>
            <a:xfrm>
              <a:off x="10064688" y="3985260"/>
              <a:ext cx="0" cy="165354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9D053A7-763D-2CFA-BD21-8DEC5D5BB571}"/>
                </a:ext>
              </a:extLst>
            </p:cNvPr>
            <p:cNvSpPr txBox="1"/>
            <p:nvPr/>
          </p:nvSpPr>
          <p:spPr>
            <a:xfrm>
              <a:off x="7311491" y="5107125"/>
              <a:ext cx="1754515" cy="352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7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Transition from 20 to 80MHz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237E178-83F6-9CB5-84F0-ACB0AE054B7E}"/>
                </a:ext>
              </a:extLst>
            </p:cNvPr>
            <p:cNvCxnSpPr>
              <a:cxnSpLocks/>
            </p:cNvCxnSpPr>
            <p:nvPr/>
          </p:nvCxnSpPr>
          <p:spPr>
            <a:xfrm>
              <a:off x="7033830" y="5104395"/>
              <a:ext cx="3028959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66657FC-1AF0-34D0-7831-A4B28142DA95}"/>
                </a:ext>
              </a:extLst>
            </p:cNvPr>
            <p:cNvSpPr/>
            <p:nvPr/>
          </p:nvSpPr>
          <p:spPr>
            <a:xfrm>
              <a:off x="16511" y="5148574"/>
              <a:ext cx="7017320" cy="213366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20MHz operation: listen mode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849BB9B1-9B1D-8420-AAA1-0FBD071D691A}"/>
                </a:ext>
              </a:extLst>
            </p:cNvPr>
            <p:cNvSpPr/>
            <p:nvPr/>
          </p:nvSpPr>
          <p:spPr>
            <a:xfrm>
              <a:off x="10062790" y="5103980"/>
              <a:ext cx="2112700" cy="52950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80MHz operation: power mode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D93B1C0-C1D0-74E4-ACE9-6C409AAD9E96}"/>
                </a:ext>
              </a:extLst>
            </p:cNvPr>
            <p:cNvSpPr/>
            <p:nvPr/>
          </p:nvSpPr>
          <p:spPr>
            <a:xfrm>
              <a:off x="9426513" y="4076478"/>
              <a:ext cx="636276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FCS</a:t>
              </a:r>
            </a:p>
          </p:txBody>
        </p:sp>
        <p:cxnSp>
          <p:nvCxnSpPr>
            <p:cNvPr id="67" name="Connector: Elbow 66">
              <a:extLst>
                <a:ext uri="{FF2B5EF4-FFF2-40B4-BE49-F238E27FC236}">
                  <a16:creationId xmlns:a16="http://schemas.microsoft.com/office/drawing/2014/main" id="{D377A3F8-0E1E-773B-63EC-11F030000F12}"/>
                </a:ext>
              </a:extLst>
            </p:cNvPr>
            <p:cNvCxnSpPr>
              <a:stCxn id="38" idx="0"/>
              <a:endCxn id="29" idx="0"/>
            </p:cNvCxnSpPr>
            <p:nvPr/>
          </p:nvCxnSpPr>
          <p:spPr>
            <a:xfrm rot="16200000" flipV="1">
              <a:off x="4573031" y="2053827"/>
              <a:ext cx="91218" cy="3954083"/>
            </a:xfrm>
            <a:prstGeom prst="bentConnector3">
              <a:avLst>
                <a:gd name="adj1" fmla="val 350608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402D5BF-07E0-8DCD-9F63-F40F15C3E862}"/>
                </a:ext>
              </a:extLst>
            </p:cNvPr>
            <p:cNvSpPr txBox="1"/>
            <p:nvPr/>
          </p:nvSpPr>
          <p:spPr>
            <a:xfrm>
              <a:off x="2795249" y="3444802"/>
              <a:ext cx="3528973" cy="352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7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FCS calculated on whole data portion up to FCS2 User Info field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687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560D-6BCC-792B-11B2-761C9D16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 on inclusion of FCS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737FA-54AB-A110-FFD9-1CD223196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 a special User Info field to include the intermediate FCS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Just one intermediate FCS for all STAs that can exploit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Special User Info field using an AID12 value that is unique and defined in spec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Otherwise, keep same frame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will ignore this field and look for the FCS field at the 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STAs will be able to terminate processing of the ICF at the end of the intermediate FCS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we do trigger frame protection: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Protection signaling needs to be included before this intermediate FCS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22490-6D8D-D699-BB43-0710F83478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F1593-BB87-D9E6-FB77-8F8A9AA3E2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0EED72-F443-9A8D-1117-865B4E20C4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84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3BA1-9180-AEB0-A162-FC6E5B3C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Allowing more flexibility in using </a:t>
            </a:r>
            <a:r>
              <a:rPr lang="en-US" dirty="0" err="1"/>
              <a:t>eMLSR</a:t>
            </a:r>
            <a:r>
              <a:rPr lang="en-US" dirty="0"/>
              <a:t> Power save on each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7C11D-D65A-863E-7158-39B534090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discussed in previous slides, we see potential for some power save enhancements with </a:t>
            </a:r>
            <a:r>
              <a:rPr lang="en-US" sz="1800" dirty="0" err="1"/>
              <a:t>eMLSR</a:t>
            </a:r>
            <a:r>
              <a:rPr lang="en-US" sz="1800" dirty="0"/>
              <a:t> during the listen mode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These benefits come from the </a:t>
            </a:r>
            <a:r>
              <a:rPr lang="en-US" sz="1800" dirty="0" err="1"/>
              <a:t>TxOP</a:t>
            </a:r>
            <a:r>
              <a:rPr lang="en-US" sz="1800" dirty="0"/>
              <a:t> sequence defined for </a:t>
            </a:r>
            <a:r>
              <a:rPr lang="en-US" sz="1800" dirty="0" err="1"/>
              <a:t>eMLSR</a:t>
            </a:r>
            <a:r>
              <a:rPr lang="en-US" sz="1800" dirty="0"/>
              <a:t>, which mandates inclusion of ICF/ICF response at the beginning of the </a:t>
            </a:r>
            <a:r>
              <a:rPr lang="en-US" sz="1800" dirty="0" err="1"/>
              <a:t>TxOP</a:t>
            </a:r>
            <a:r>
              <a:rPr lang="en-US" sz="1800" dirty="0"/>
              <a:t>, and includes padding for transitions between listen mode and full-power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</a:t>
            </a:r>
            <a:r>
              <a:rPr lang="en-US" sz="1800" dirty="0" err="1"/>
              <a:t>TxOP</a:t>
            </a:r>
            <a:r>
              <a:rPr lang="en-US" sz="1800" dirty="0"/>
              <a:t> sequence defined and used for </a:t>
            </a:r>
            <a:r>
              <a:rPr lang="en-US" sz="1800" dirty="0" err="1"/>
              <a:t>eMLSR</a:t>
            </a:r>
            <a:r>
              <a:rPr lang="en-US" sz="1800" dirty="0"/>
              <a:t> can be used as a power save mechanism on each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Single link </a:t>
            </a:r>
            <a:r>
              <a:rPr lang="en-US" sz="1400" dirty="0" err="1"/>
              <a:t>eMLSR</a:t>
            </a:r>
            <a:r>
              <a:rPr lang="en-US" sz="1400" dirty="0"/>
              <a:t> (where the </a:t>
            </a:r>
            <a:r>
              <a:rPr lang="en-US" sz="1400" dirty="0" err="1"/>
              <a:t>eMLSR</a:t>
            </a:r>
            <a:r>
              <a:rPr lang="en-US" sz="1400" dirty="0"/>
              <a:t> link set is made of a single link) is actually such a power save mode that applies at the link level.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Same as SMPS (which is per link), but with additional power saving benefits and more widespread support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55A0E-D70E-C144-FA4B-551309895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9C06E-AD2C-010D-C208-34CDF2A5E2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3A5C01-20DC-3B0E-1935-51E3CE756C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89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3BA1-9180-AEB0-A162-FC6E5B3C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link </a:t>
            </a:r>
            <a:r>
              <a:rPr lang="en-US" dirty="0" err="1"/>
              <a:t>eMLSR</a:t>
            </a:r>
            <a:r>
              <a:rPr lang="en-US" dirty="0"/>
              <a:t>-like dynamic power save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7C11D-D65A-863E-7158-39B534090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828800"/>
            <a:ext cx="77597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allow to use such </a:t>
            </a:r>
            <a:r>
              <a:rPr lang="en-US" sz="1800" dirty="0" err="1"/>
              <a:t>TxOP</a:t>
            </a:r>
            <a:r>
              <a:rPr lang="en-US" sz="1800" dirty="0"/>
              <a:t> sequence (ICF with padding/ICF response) on each link, even when </a:t>
            </a:r>
            <a:r>
              <a:rPr lang="en-US" sz="1800" dirty="0" err="1"/>
              <a:t>eMLSR</a:t>
            </a:r>
            <a:r>
              <a:rPr lang="en-US" sz="1800" dirty="0"/>
              <a:t> is not used on this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Ex: dual radio non-AP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Can do </a:t>
            </a:r>
            <a:r>
              <a:rPr lang="en-US" sz="1200" dirty="0" err="1"/>
              <a:t>eMLSR</a:t>
            </a:r>
            <a:r>
              <a:rPr lang="en-US" sz="1200" dirty="0"/>
              <a:t>-like power save on each link (as an SMPS replacement to be able to transition from listen mode to full power mode on each link independently from the other links)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define this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Adapting SMPS so that it includes the </a:t>
            </a:r>
            <a:r>
              <a:rPr lang="en-US" sz="1400" dirty="0" err="1"/>
              <a:t>TxOP</a:t>
            </a:r>
            <a:r>
              <a:rPr lang="en-US" sz="1400" dirty="0"/>
              <a:t> sequence used for </a:t>
            </a:r>
            <a:r>
              <a:rPr lang="en-US" sz="1400" dirty="0" err="1"/>
              <a:t>eMLSR</a:t>
            </a:r>
            <a:r>
              <a:rPr lang="en-US" sz="1400" dirty="0"/>
              <a:t> (ICF with padding/ICF response)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Allowing a non-AP MLD to negotiate multiple </a:t>
            </a:r>
            <a:r>
              <a:rPr lang="en-US" sz="1400" dirty="0" err="1"/>
              <a:t>eMLSR</a:t>
            </a:r>
            <a:r>
              <a:rPr lang="en-US" sz="1400" dirty="0"/>
              <a:t> agreements with the AP MLD and especially have multiple single link </a:t>
            </a:r>
            <a:r>
              <a:rPr lang="en-US" sz="1400" dirty="0" err="1"/>
              <a:t>eMLSR</a:t>
            </a:r>
            <a:r>
              <a:rPr lang="en-US" sz="1400" dirty="0"/>
              <a:t> agreements (fully reusing in this case the single link </a:t>
            </a:r>
            <a:r>
              <a:rPr lang="en-US" sz="1400" dirty="0" err="1"/>
              <a:t>eMLSR</a:t>
            </a:r>
            <a:r>
              <a:rPr lang="en-US" sz="1400" dirty="0"/>
              <a:t> concept as a replacement of SMPS)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Define negotiation for a new per-link power save mechanism that uses the exact same sequence as </a:t>
            </a:r>
            <a:r>
              <a:rPr lang="en-US" sz="1400" dirty="0" err="1"/>
              <a:t>eMLSR</a:t>
            </a:r>
            <a:r>
              <a:rPr lang="en-US" sz="1400" dirty="0"/>
              <a:t> (ICF with padding/ICF response)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Extract </a:t>
            </a:r>
            <a:r>
              <a:rPr lang="en-US" sz="1200" dirty="0" err="1"/>
              <a:t>eMLSR</a:t>
            </a:r>
            <a:r>
              <a:rPr lang="en-US" sz="1200" dirty="0"/>
              <a:t> </a:t>
            </a:r>
            <a:r>
              <a:rPr lang="en-US" sz="1200" dirty="0" err="1"/>
              <a:t>TxOP</a:t>
            </a:r>
            <a:r>
              <a:rPr lang="en-US" sz="1200" dirty="0"/>
              <a:t> sequence rules into a generic procedure that can evolve and be used by </a:t>
            </a:r>
            <a:r>
              <a:rPr lang="en-US" sz="1200" dirty="0" err="1"/>
              <a:t>eMLSR</a:t>
            </a:r>
            <a:r>
              <a:rPr lang="en-US" sz="1200" dirty="0"/>
              <a:t> across links and by this per-link power save mode at the link level.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could use that also for a mobile AP MLD, but need to </a:t>
            </a:r>
            <a:r>
              <a:rPr lang="en-US" sz="1800" dirty="0" err="1"/>
              <a:t>analyse</a:t>
            </a:r>
            <a:r>
              <a:rPr lang="en-US" sz="1800" dirty="0"/>
              <a:t> this to see if the gains envisioned are sufficient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55A0E-D70E-C144-FA4B-551309895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9C06E-AD2C-010D-C208-34CDF2A5E2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3A5C01-20DC-3B0E-1935-51E3CE756C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49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7BA57-A228-3F59-D703-64F6A191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3587"/>
            <a:ext cx="7770813" cy="1065213"/>
          </a:xfrm>
        </p:spPr>
        <p:txBody>
          <a:bodyPr/>
          <a:lstStyle/>
          <a:p>
            <a:r>
              <a:rPr lang="en-US" dirty="0"/>
              <a:t>Power save enhancements with MLO:</a:t>
            </a:r>
            <a:br>
              <a:rPr lang="en-US" dirty="0"/>
            </a:br>
            <a:r>
              <a:rPr lang="en-US" dirty="0"/>
              <a:t>Cross-link 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4FE38-2414-FF91-4654-08027683D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2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First priority for us regarding power save exploiting MLO dimension is to finally enable cross link power save: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Allowing to indicate power save mode changes and/or power state changes from one link for the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Really lacking in current MLO framework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a non-AP MLD wants to go in doze state, it has to access medium on both links to change PM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Beneficial for all types of non-AP MLDs (</a:t>
            </a:r>
            <a:r>
              <a:rPr lang="en-US" sz="1800" dirty="0" err="1"/>
              <a:t>eMLSR</a:t>
            </a:r>
            <a:r>
              <a:rPr lang="en-US" sz="1800" dirty="0"/>
              <a:t>, multi-radio, …)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77ABA-B6FF-8709-1F79-515AF0AA47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D0E87-B9DE-CD4B-D2B2-3A00594C4A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C97F4-455E-20FF-6ABA-B6EC32A61E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33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5234-0119-3B3A-E3CA-46B88EF2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7525-CC68-FE03-C46A-007959FD8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define a way to include in an initial control frame an intermediate FCS for UHR STA(s) that precedes padding and the FCS field?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F34FC-85FE-FBCB-35F3-E0CACA867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9BC-9691-1412-A898-36CF3E824D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F7390-B02D-DF36-2395-3C62BA5F83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1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119614</TotalTime>
  <Words>1268</Words>
  <Application>Microsoft Office PowerPoint</Application>
  <PresentationFormat>On-screen Show (4:3)</PresentationFormat>
  <Paragraphs>147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Client power save</vt:lpstr>
      <vt:lpstr>Non-AP STA and non-AP MLD power save</vt:lpstr>
      <vt:lpstr>eMLSR Listen mode power consumption reduction</vt:lpstr>
      <vt:lpstr>Proposal</vt:lpstr>
      <vt:lpstr>More details on inclusion of FCS</vt:lpstr>
      <vt:lpstr>Allowing more flexibility in using eMLSR Power save on each link</vt:lpstr>
      <vt:lpstr>Per link eMLSR-like dynamic power save </vt:lpstr>
      <vt:lpstr>Power save enhancements with MLO: Cross-link PS</vt:lpstr>
      <vt:lpstr>Straw Poll 1</vt:lpstr>
      <vt:lpstr>Straw Poll 2</vt:lpstr>
      <vt:lpstr>Straw Poll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1428</cp:revision>
  <cp:lastPrinted>1601-01-01T00:00:00Z</cp:lastPrinted>
  <dcterms:created xsi:type="dcterms:W3CDTF">2017-01-26T15:28:16Z</dcterms:created>
  <dcterms:modified xsi:type="dcterms:W3CDTF">2024-01-14T23:24:28Z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