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86" r:id="rId3"/>
    <p:sldId id="2381" r:id="rId4"/>
    <p:sldId id="2382" r:id="rId5"/>
    <p:sldId id="2383" r:id="rId6"/>
    <p:sldId id="2393" r:id="rId7"/>
    <p:sldId id="2384" r:id="rId8"/>
    <p:sldId id="2385" r:id="rId9"/>
    <p:sldId id="2389" r:id="rId10"/>
    <p:sldId id="2392" r:id="rId11"/>
    <p:sldId id="2390" r:id="rId12"/>
    <p:sldId id="2399" r:id="rId13"/>
    <p:sldId id="2394" r:id="rId14"/>
    <p:sldId id="2395" r:id="rId15"/>
    <p:sldId id="2398" r:id="rId16"/>
    <p:sldId id="2388" r:id="rId17"/>
    <p:sldId id="2375" r:id="rId18"/>
    <p:sldId id="2378" r:id="rId19"/>
    <p:sldId id="2379" r:id="rId20"/>
    <p:sldId id="2387" r:id="rId21"/>
    <p:sldId id="2366" r:id="rId22"/>
    <p:sldId id="2370" r:id="rId23"/>
    <p:sldId id="2367" r:id="rId24"/>
    <p:sldId id="236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46DC3D-829B-4BE3-9669-8BCAF17ECD3D}" v="1" dt="2024-03-12T14:39:09.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3" autoAdjust="0"/>
    <p:restoredTop sz="90282" autoAdjust="0"/>
  </p:normalViewPr>
  <p:slideViewPr>
    <p:cSldViewPr>
      <p:cViewPr>
        <p:scale>
          <a:sx n="81" d="100"/>
          <a:sy n="81" d="100"/>
        </p:scale>
        <p:origin x="1963" y="173"/>
      </p:cViewPr>
      <p:guideLst>
        <p:guide orient="horz" pos="2160"/>
        <p:guide pos="2880"/>
      </p:guideLst>
    </p:cSldViewPr>
  </p:slideViewPr>
  <p:outlineViewPr>
    <p:cViewPr varScale="1">
      <p:scale>
        <a:sx n="170" d="200"/>
        <a:sy n="170" d="200"/>
      </p:scale>
      <p:origin x="0" y="-149669"/>
    </p:cViewPr>
  </p:outlineViewPr>
  <p:notesTextViewPr>
    <p:cViewPr>
      <p:scale>
        <a:sx n="3" d="2"/>
        <a:sy n="3" d="2"/>
      </p:scale>
      <p:origin x="0" y="0"/>
    </p:cViewPr>
  </p:notesTextViewPr>
  <p:sorterViewPr>
    <p:cViewPr>
      <p:scale>
        <a:sx n="100" d="100"/>
        <a:sy n="100" d="100"/>
      </p:scale>
      <p:origin x="0" y="-2856"/>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A46DC3D-829B-4BE3-9669-8BCAF17ECD3D}"/>
    <pc:docChg chg="undo custSel delSld modSld modMainMaster">
      <pc:chgData name="Cariou, Laurent" userId="4453f93f-2ed2-46e8-bb8c-3237fbfdd40b" providerId="ADAL" clId="{4A46DC3D-829B-4BE3-9669-8BCAF17ECD3D}" dt="2024-03-12T14:49:25.761" v="171" actId="20577"/>
      <pc:docMkLst>
        <pc:docMk/>
      </pc:docMkLst>
      <pc:sldChg chg="modSp mod">
        <pc:chgData name="Cariou, Laurent" userId="4453f93f-2ed2-46e8-bb8c-3237fbfdd40b" providerId="ADAL" clId="{4A46DC3D-829B-4BE3-9669-8BCAF17ECD3D}" dt="2024-03-12T14:49:25.761" v="171" actId="20577"/>
        <pc:sldMkLst>
          <pc:docMk/>
          <pc:sldMk cId="0" sldId="256"/>
        </pc:sldMkLst>
        <pc:spChg chg="mod">
          <ac:chgData name="Cariou, Laurent" userId="4453f93f-2ed2-46e8-bb8c-3237fbfdd40b" providerId="ADAL" clId="{4A46DC3D-829B-4BE3-9669-8BCAF17ECD3D}" dt="2024-03-12T14:49:25.761" v="171" actId="20577"/>
          <ac:spMkLst>
            <pc:docMk/>
            <pc:sldMk cId="0" sldId="256"/>
            <ac:spMk id="3074" creationId="{00000000-0000-0000-0000-000000000000}"/>
          </ac:spMkLst>
        </pc:spChg>
      </pc:sldChg>
      <pc:sldChg chg="modSp mod">
        <pc:chgData name="Cariou, Laurent" userId="4453f93f-2ed2-46e8-bb8c-3237fbfdd40b" providerId="ADAL" clId="{4A46DC3D-829B-4BE3-9669-8BCAF17ECD3D}" dt="2024-03-12T14:42:25.460" v="66" actId="20577"/>
        <pc:sldMkLst>
          <pc:docMk/>
          <pc:sldMk cId="1352398854" sldId="2381"/>
        </pc:sldMkLst>
        <pc:spChg chg="mod">
          <ac:chgData name="Cariou, Laurent" userId="4453f93f-2ed2-46e8-bb8c-3237fbfdd40b" providerId="ADAL" clId="{4A46DC3D-829B-4BE3-9669-8BCAF17ECD3D}" dt="2024-03-12T14:42:25.460" v="66" actId="20577"/>
          <ac:spMkLst>
            <pc:docMk/>
            <pc:sldMk cId="1352398854" sldId="2381"/>
            <ac:spMk id="3" creationId="{467779A9-D46D-B27E-CDB9-754773C334C8}"/>
          </ac:spMkLst>
        </pc:spChg>
      </pc:sldChg>
      <pc:sldChg chg="modSp mod">
        <pc:chgData name="Cariou, Laurent" userId="4453f93f-2ed2-46e8-bb8c-3237fbfdd40b" providerId="ADAL" clId="{4A46DC3D-829B-4BE3-9669-8BCAF17ECD3D}" dt="2024-03-12T14:41:15.833" v="7" actId="20577"/>
        <pc:sldMkLst>
          <pc:docMk/>
          <pc:sldMk cId="308431418" sldId="2384"/>
        </pc:sldMkLst>
        <pc:spChg chg="mod">
          <ac:chgData name="Cariou, Laurent" userId="4453f93f-2ed2-46e8-bb8c-3237fbfdd40b" providerId="ADAL" clId="{4A46DC3D-829B-4BE3-9669-8BCAF17ECD3D}" dt="2024-03-12T14:41:15.833" v="7" actId="20577"/>
          <ac:spMkLst>
            <pc:docMk/>
            <pc:sldMk cId="308431418" sldId="2384"/>
            <ac:spMk id="3" creationId="{467779A9-D46D-B27E-CDB9-754773C334C8}"/>
          </ac:spMkLst>
        </pc:spChg>
      </pc:sldChg>
      <pc:sldChg chg="modSp mod">
        <pc:chgData name="Cariou, Laurent" userId="4453f93f-2ed2-46e8-bb8c-3237fbfdd40b" providerId="ADAL" clId="{4A46DC3D-829B-4BE3-9669-8BCAF17ECD3D}" dt="2024-03-12T14:42:05.817" v="39" actId="20577"/>
        <pc:sldMkLst>
          <pc:docMk/>
          <pc:sldMk cId="1580653094" sldId="2385"/>
        </pc:sldMkLst>
        <pc:spChg chg="mod">
          <ac:chgData name="Cariou, Laurent" userId="4453f93f-2ed2-46e8-bb8c-3237fbfdd40b" providerId="ADAL" clId="{4A46DC3D-829B-4BE3-9669-8BCAF17ECD3D}" dt="2024-03-12T14:42:05.817" v="39" actId="20577"/>
          <ac:spMkLst>
            <pc:docMk/>
            <pc:sldMk cId="1580653094" sldId="2385"/>
            <ac:spMk id="3" creationId="{467779A9-D46D-B27E-CDB9-754773C334C8}"/>
          </ac:spMkLst>
        </pc:spChg>
      </pc:sldChg>
      <pc:sldChg chg="modSp mod">
        <pc:chgData name="Cariou, Laurent" userId="4453f93f-2ed2-46e8-bb8c-3237fbfdd40b" providerId="ADAL" clId="{4A46DC3D-829B-4BE3-9669-8BCAF17ECD3D}" dt="2024-03-12T14:39:44.848" v="3"/>
        <pc:sldMkLst>
          <pc:docMk/>
          <pc:sldMk cId="3087607607" sldId="2386"/>
        </pc:sldMkLst>
        <pc:spChg chg="mod">
          <ac:chgData name="Cariou, Laurent" userId="4453f93f-2ed2-46e8-bb8c-3237fbfdd40b" providerId="ADAL" clId="{4A46DC3D-829B-4BE3-9669-8BCAF17ECD3D}" dt="2024-03-12T14:39:44.848" v="3"/>
          <ac:spMkLst>
            <pc:docMk/>
            <pc:sldMk cId="3087607607" sldId="2386"/>
            <ac:spMk id="3" creationId="{5BFF350C-B1BC-4DB1-A6BA-66421ECEC33E}"/>
          </ac:spMkLst>
        </pc:spChg>
      </pc:sldChg>
      <pc:sldChg chg="del">
        <pc:chgData name="Cariou, Laurent" userId="4453f93f-2ed2-46e8-bb8c-3237fbfdd40b" providerId="ADAL" clId="{4A46DC3D-829B-4BE3-9669-8BCAF17ECD3D}" dt="2024-03-12T14:45:16.507" v="168" actId="47"/>
        <pc:sldMkLst>
          <pc:docMk/>
          <pc:sldMk cId="961319162" sldId="2391"/>
        </pc:sldMkLst>
      </pc:sldChg>
      <pc:sldChg chg="addSp delSp modSp mod">
        <pc:chgData name="Cariou, Laurent" userId="4453f93f-2ed2-46e8-bb8c-3237fbfdd40b" providerId="ADAL" clId="{4A46DC3D-829B-4BE3-9669-8BCAF17ECD3D}" dt="2024-03-12T14:44:08.331" v="167" actId="11529"/>
        <pc:sldMkLst>
          <pc:docMk/>
          <pc:sldMk cId="269704436" sldId="2392"/>
        </pc:sldMkLst>
        <pc:spChg chg="mod">
          <ac:chgData name="Cariou, Laurent" userId="4453f93f-2ed2-46e8-bb8c-3237fbfdd40b" providerId="ADAL" clId="{4A46DC3D-829B-4BE3-9669-8BCAF17ECD3D}" dt="2024-03-12T14:43:41.601" v="165" actId="20577"/>
          <ac:spMkLst>
            <pc:docMk/>
            <pc:sldMk cId="269704436" sldId="2392"/>
            <ac:spMk id="3" creationId="{C10A15E4-6853-4F50-8229-3400156FD863}"/>
          </ac:spMkLst>
        </pc:spChg>
        <pc:spChg chg="add del">
          <ac:chgData name="Cariou, Laurent" userId="4453f93f-2ed2-46e8-bb8c-3237fbfdd40b" providerId="ADAL" clId="{4A46DC3D-829B-4BE3-9669-8BCAF17ECD3D}" dt="2024-03-12T14:44:08.331" v="167" actId="11529"/>
          <ac:spMkLst>
            <pc:docMk/>
            <pc:sldMk cId="269704436" sldId="2392"/>
            <ac:spMk id="8" creationId="{EA0CF99D-C26E-DC28-1511-CEA10CEEE63C}"/>
          </ac:spMkLst>
        </pc:spChg>
      </pc:sldChg>
      <pc:sldMasterChg chg="modSp mod modSldLayout">
        <pc:chgData name="Cariou, Laurent" userId="4453f93f-2ed2-46e8-bb8c-3237fbfdd40b" providerId="ADAL" clId="{4A46DC3D-829B-4BE3-9669-8BCAF17ECD3D}" dt="2024-03-12T14:39:13.653" v="1" actId="20577"/>
        <pc:sldMasterMkLst>
          <pc:docMk/>
          <pc:sldMasterMk cId="0" sldId="2147483648"/>
        </pc:sldMasterMkLst>
        <pc:spChg chg="mod">
          <ac:chgData name="Cariou, Laurent" userId="4453f93f-2ed2-46e8-bb8c-3237fbfdd40b" providerId="ADAL" clId="{4A46DC3D-829B-4BE3-9669-8BCAF17ECD3D}" dt="2024-03-12T14:39:13.653" v="1" actId="20577"/>
          <ac:spMkLst>
            <pc:docMk/>
            <pc:sldMasterMk cId="0" sldId="2147483648"/>
            <ac:spMk id="10" creationId="{00000000-0000-0000-0000-000000000000}"/>
          </ac:spMkLst>
        </pc:spChg>
        <pc:sldLayoutChg chg="addSp delSp modSp">
          <pc:chgData name="Cariou, Laurent" userId="4453f93f-2ed2-46e8-bb8c-3237fbfdd40b" providerId="ADAL" clId="{4A46DC3D-829B-4BE3-9669-8BCAF17ECD3D}" dt="2024-03-12T14:39:09.749" v="0" actId="11529"/>
          <pc:sldLayoutMkLst>
            <pc:docMk/>
            <pc:sldMasterMk cId="0" sldId="2147483648"/>
            <pc:sldLayoutMk cId="0" sldId="2147483650"/>
          </pc:sldLayoutMkLst>
          <pc:spChg chg="add del">
            <ac:chgData name="Cariou, Laurent" userId="4453f93f-2ed2-46e8-bb8c-3237fbfdd40b" providerId="ADAL" clId="{4A46DC3D-829B-4BE3-9669-8BCAF17ECD3D}" dt="2024-03-12T14:39:09.749" v="0" actId="11529"/>
            <ac:spMkLst>
              <pc:docMk/>
              <pc:sldMasterMk cId="0" sldId="2147483648"/>
              <pc:sldLayoutMk cId="0" sldId="2147483650"/>
              <ac:spMk id="4" creationId="{8F141BF6-54CD-241B-B827-872D423D14A5}"/>
            </ac:spMkLst>
          </pc:spChg>
          <pc:spChg chg="add mod">
            <ac:chgData name="Cariou, Laurent" userId="4453f93f-2ed2-46e8-bb8c-3237fbfdd40b" providerId="ADAL" clId="{4A46DC3D-829B-4BE3-9669-8BCAF17ECD3D}" dt="2024-03-12T14:39:09.749" v="0" actId="11529"/>
            <ac:spMkLst>
              <pc:docMk/>
              <pc:sldMasterMk cId="0" sldId="2147483648"/>
              <pc:sldLayoutMk cId="0" sldId="2147483650"/>
              <ac:spMk id="5" creationId="{4DE3DBC0-C287-E4CE-CC0E-0CFB47539E0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714508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18297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013531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462851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46930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5" name="Content Placeholder 4">
            <a:extLst>
              <a:ext uri="{FF2B5EF4-FFF2-40B4-BE49-F238E27FC236}">
                <a16:creationId xmlns:a16="http://schemas.microsoft.com/office/drawing/2014/main" id="{4DE3DBC0-C287-E4CE-CC0E-0CFB47539E0C}"/>
              </a:ext>
            </a:extLst>
          </p:cNvPr>
          <p:cNvSpPr>
            <a:spLocks noGrp="1"/>
          </p:cNvSpPr>
          <p:nvPr>
            <p:ph sz="quarter" idx="16"/>
          </p:nvPr>
        </p:nvSpPr>
        <p:spPr>
          <a:xfrm>
            <a:off x="1066800" y="1371600"/>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802.11-23/2002r2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In-device Coexistence and P2P – follow-up</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4183156460"/>
              </p:ext>
            </p:extLst>
          </p:nvPr>
        </p:nvGraphicFramePr>
        <p:xfrm>
          <a:off x="472911" y="2971800"/>
          <a:ext cx="8331200" cy="2462213"/>
        </p:xfrm>
        <a:graphic>
          <a:graphicData uri="http://schemas.openxmlformats.org/presentationml/2006/ole">
            <mc:AlternateContent xmlns:mc="http://schemas.openxmlformats.org/markup-compatibility/2006">
              <mc:Choice xmlns:v="urn:schemas-microsoft-com:vml" Requires="v">
                <p:oleObj name="Document" r:id="rId3" imgW="8563312" imgH="2533385" progId="Word.Document.8">
                  <p:embed/>
                </p:oleObj>
              </mc:Choice>
              <mc:Fallback>
                <p:oleObj name="Document" r:id="rId3" imgW="8563312" imgH="2533385"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2911" y="2971800"/>
                        <a:ext cx="8331200" cy="24622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a:xfrm>
            <a:off x="685800" y="915987"/>
            <a:ext cx="7770813" cy="1065213"/>
          </a:xfrm>
        </p:spPr>
        <p:txBody>
          <a:bodyPr/>
          <a:lstStyle/>
          <a:p>
            <a:r>
              <a:rPr lang="en-US" dirty="0"/>
              <a:t>2) a) </a:t>
            </a:r>
            <a:r>
              <a:rPr lang="en-US" dirty="0" err="1"/>
              <a:t>TxOP</a:t>
            </a:r>
            <a:r>
              <a:rPr lang="en-US" dirty="0"/>
              <a:t> shortening/truncation and short term indication of an upcoming unavailability period</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2362200"/>
            <a:ext cx="8458200" cy="4343400"/>
          </a:xfrm>
        </p:spPr>
        <p:txBody>
          <a:bodyPr>
            <a:noAutofit/>
          </a:bodyPr>
          <a:lstStyle/>
          <a:p>
            <a:pPr>
              <a:buFont typeface="Arial" panose="020B0604020202020204" pitchFamily="34" charset="0"/>
              <a:buChar char="•"/>
            </a:pPr>
            <a:r>
              <a:rPr lang="en-US" sz="2000" dirty="0">
                <a:latin typeface="+mj-lt"/>
              </a:rPr>
              <a:t>Define a mechanism so that a non-AP STA recipient of a PPDU transmission can indicate, at the beginning of the </a:t>
            </a:r>
            <a:r>
              <a:rPr lang="en-US" sz="2000" dirty="0" err="1">
                <a:latin typeface="+mj-lt"/>
              </a:rPr>
              <a:t>TxOP</a:t>
            </a:r>
            <a:r>
              <a:rPr lang="en-US" sz="2000" dirty="0">
                <a:latin typeface="+mj-lt"/>
              </a:rPr>
              <a:t> that it will be available only until a specific point in time, and not after because it knows an interferer will be present at that time</a:t>
            </a:r>
          </a:p>
          <a:p>
            <a:pPr lvl="1">
              <a:buFont typeface="Arial" panose="020B0604020202020204" pitchFamily="34" charset="0"/>
              <a:buChar char="•"/>
            </a:pPr>
            <a:r>
              <a:rPr lang="en-US" sz="1600" dirty="0">
                <a:latin typeface="+mj-lt"/>
              </a:rPr>
              <a:t>That would be in an initial control frame response</a:t>
            </a:r>
          </a:p>
          <a:p>
            <a:pPr lvl="1">
              <a:buFont typeface="Arial" panose="020B0604020202020204" pitchFamily="34" charset="0"/>
              <a:buChar char="•"/>
            </a:pPr>
            <a:r>
              <a:rPr lang="en-US" sz="1600" dirty="0">
                <a:latin typeface="+mj-lt"/>
              </a:rPr>
              <a:t>Similar feedback can be provided in a BA frame during a </a:t>
            </a:r>
            <a:r>
              <a:rPr lang="en-US" sz="1600" dirty="0" err="1">
                <a:latin typeface="+mj-lt"/>
              </a:rPr>
              <a:t>TxOP</a:t>
            </a:r>
            <a:r>
              <a:rPr lang="en-US" sz="1600" dirty="0">
                <a:latin typeface="+mj-lt"/>
              </a:rPr>
              <a:t> for completeness</a:t>
            </a:r>
          </a:p>
          <a:p>
            <a:pPr lvl="1">
              <a:buFont typeface="Arial" panose="020B0604020202020204" pitchFamily="34" charset="0"/>
              <a:buChar char="•"/>
            </a:pPr>
            <a:r>
              <a:rPr lang="en-US" sz="1600" dirty="0">
                <a:latin typeface="+mj-lt"/>
              </a:rPr>
              <a:t>If the STA is aware of the duration of the unavailability period, that can also be included </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r>
              <a:rPr lang="en-US" sz="2000" dirty="0">
                <a:latin typeface="+mj-lt"/>
              </a:rPr>
              <a:t>We also propose to allow a non-AP STA to send such information in an unsolicited manner (so as a </a:t>
            </a:r>
            <a:r>
              <a:rPr lang="en-US" sz="2000" dirty="0" err="1">
                <a:latin typeface="+mj-lt"/>
              </a:rPr>
              <a:t>TxOP</a:t>
            </a:r>
            <a:r>
              <a:rPr lang="en-US" sz="2000" dirty="0">
                <a:latin typeface="+mj-lt"/>
              </a:rPr>
              <a:t> holder in the Initial Control Frame)</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endParaRPr lang="en-US" sz="2000" dirty="0">
              <a:latin typeface="+mj-lt"/>
            </a:endParaRPr>
          </a:p>
        </p:txBody>
      </p:sp>
      <p:pic>
        <p:nvPicPr>
          <p:cNvPr id="4" name="Picture 3">
            <a:extLst>
              <a:ext uri="{FF2B5EF4-FFF2-40B4-BE49-F238E27FC236}">
                <a16:creationId xmlns:a16="http://schemas.microsoft.com/office/drawing/2014/main" id="{CE8C533C-4DEE-4966-A935-92D6B438B151}"/>
              </a:ext>
            </a:extLst>
          </p:cNvPr>
          <p:cNvPicPr>
            <a:picLocks noChangeAspect="1"/>
          </p:cNvPicPr>
          <p:nvPr/>
        </p:nvPicPr>
        <p:blipFill>
          <a:blip r:embed="rId3"/>
          <a:stretch>
            <a:fillRect/>
          </a:stretch>
        </p:blipFill>
        <p:spPr>
          <a:xfrm>
            <a:off x="3325484" y="4561650"/>
            <a:ext cx="5285116" cy="1381950"/>
          </a:xfrm>
          <a:prstGeom prst="rect">
            <a:avLst/>
          </a:prstGeom>
        </p:spPr>
      </p:pic>
      <p:sp>
        <p:nvSpPr>
          <p:cNvPr id="5" name="Slide Number Placeholder 3">
            <a:extLst>
              <a:ext uri="{FF2B5EF4-FFF2-40B4-BE49-F238E27FC236}">
                <a16:creationId xmlns:a16="http://schemas.microsoft.com/office/drawing/2014/main" id="{D71C0FA4-5D06-43F5-9231-CD33D616ABA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6" name="Footer Placeholder 4">
            <a:extLst>
              <a:ext uri="{FF2B5EF4-FFF2-40B4-BE49-F238E27FC236}">
                <a16:creationId xmlns:a16="http://schemas.microsoft.com/office/drawing/2014/main" id="{EAB05C02-6560-4FB6-9D16-11A5F6FF9532}"/>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7" name="Date Placeholder 5">
            <a:extLst>
              <a:ext uri="{FF2B5EF4-FFF2-40B4-BE49-F238E27FC236}">
                <a16:creationId xmlns:a16="http://schemas.microsoft.com/office/drawing/2014/main" id="{197E9C16-3D39-76F6-D305-7EDBEF92484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69704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We propose to add a signaling indication in a </a:t>
            </a:r>
            <a:r>
              <a:rPr lang="en-US" sz="2000" dirty="0" err="1">
                <a:latin typeface="+mj-lt"/>
                <a:ea typeface="MS Mincho" panose="02020609040205080304" pitchFamily="49" charset="-128"/>
                <a:cs typeface="Calibri" panose="020F0502020204030204" pitchFamily="34" charset="0"/>
              </a:rPr>
              <a:t>BlockAck</a:t>
            </a:r>
            <a:r>
              <a:rPr lang="en-US" sz="2000" dirty="0">
                <a:latin typeface="+mj-lt"/>
                <a:ea typeface="MS Mincho" panose="02020609040205080304" pitchFamily="49" charset="-128"/>
                <a:cs typeface="Calibri" panose="020F0502020204030204" pitchFamily="34" charset="0"/>
              </a:rPr>
              <a:t> frame that is sent (by a responder) as immediate response to a PPDU transmission (sent by an initiator) in order to indicate to the initiator of the PPDU that the PPDU reception suffered from an unusual interference, which was the main cause of packet losses. </a:t>
            </a:r>
          </a:p>
          <a:p>
            <a:pPr marL="800100" lvl="1" indent="-342900">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Could be a simple 1-bit field to indicate that the PPDU reception suffered from interference or not or it could be more advanced to locate more accurately the interference impact if needed</a:t>
            </a:r>
            <a:endParaRPr lang="en-US" sz="2400" dirty="0">
              <a:latin typeface="+mj-lt"/>
              <a:ea typeface="MS Mincho" panose="02020609040205080304" pitchFamily="49" charset="-128"/>
              <a:cs typeface="Calibri" panose="020F0502020204030204" pitchFamily="34" charset="0"/>
            </a:endParaRPr>
          </a:p>
          <a:p>
            <a:pPr marL="400050">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Expected behavior: Initiator will not take into account statistics of this PPDU for updating its rate selection algorithm</a:t>
            </a:r>
          </a:p>
          <a:p>
            <a:pPr marL="800100" lvl="1">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Note that this could fit in the more general Link adaptation mechanism (rate selection based on feedbacks in the BA) if we define one in UHR</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E6B859-58F4-D230-F8FD-52E7FB9FCF59}"/>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260062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5412E-A747-E455-EC22-BD38E138836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54A966A1-4608-49D4-412F-639F485D4316}"/>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to allow a STA to optionally indicate or update a periodic unavailability in time to its peer STA?</a:t>
            </a:r>
          </a:p>
          <a:p>
            <a:pPr lvl="1">
              <a:buFont typeface="Arial" panose="020B0604020202020204" pitchFamily="34" charset="0"/>
              <a:buChar char="•"/>
            </a:pPr>
            <a:r>
              <a:rPr lang="en-US" sz="1800" dirty="0"/>
              <a:t>Expectation is to use existing protocols</a:t>
            </a:r>
          </a:p>
          <a:p>
            <a:endParaRPr lang="en-US" sz="2000" dirty="0"/>
          </a:p>
        </p:txBody>
      </p:sp>
      <p:sp>
        <p:nvSpPr>
          <p:cNvPr id="4" name="Slide Number Placeholder 3">
            <a:extLst>
              <a:ext uri="{FF2B5EF4-FFF2-40B4-BE49-F238E27FC236}">
                <a16:creationId xmlns:a16="http://schemas.microsoft.com/office/drawing/2014/main" id="{D7824D20-FCCF-383D-3564-7A472008E12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583358-F653-AF43-4769-ED562496071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F02CC3E-D0D5-EFC1-00DD-69C8E344361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632075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so that a non AP STA that is a TXOP responder can indicate in a response frame 1) for how long it will be available, if known and/or 2) whether it will be unavailable after a specific point in time and, if known, for how long</a:t>
            </a:r>
          </a:p>
          <a:p>
            <a:pPr lvl="1">
              <a:buFont typeface="Arial" panose="020B0604020202020204" pitchFamily="34" charset="0"/>
              <a:buChar char="•"/>
            </a:pPr>
            <a:r>
              <a:rPr lang="en-US" sz="1800" dirty="0"/>
              <a:t>Which response frame to use is TBD (control frame, …)</a:t>
            </a:r>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37501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800" dirty="0"/>
              <a:t>Which frame to use is TBD (initial control frame, …)</a:t>
            </a:r>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780749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sz="2000" dirty="0"/>
              <a:t>Do you agree do define a long term signaling to allow a STA to request its peer associated STA to limit the range of transmit parameters (e.g. Max MCS, Max NSS, Max PPDU size, Disabled Subchannel bitmap) used by the peer STA for PPDUs addressed to the STA</a:t>
            </a:r>
          </a:p>
          <a:p>
            <a:pPr lvl="1">
              <a:buFont typeface="Arial" panose="020B0604020202020204" pitchFamily="34" charset="0"/>
              <a:buChar char="•"/>
            </a:pPr>
            <a:r>
              <a:rPr lang="en-US" sz="1600" b="1" dirty="0"/>
              <a:t>goal is to be more resilient to possible interference on STA Rx side</a:t>
            </a:r>
          </a:p>
          <a:p>
            <a:endParaRPr lang="en-US" sz="2000" dirty="0"/>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36350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1841-FFDB-7945-E445-8530A569801F}"/>
              </a:ext>
            </a:extLst>
          </p:cNvPr>
          <p:cNvSpPr>
            <a:spLocks noGrp="1"/>
          </p:cNvSpPr>
          <p:nvPr>
            <p:ph type="title"/>
          </p:nvPr>
        </p:nvSpPr>
        <p:spPr>
          <a:xfrm>
            <a:off x="685800" y="685800"/>
            <a:ext cx="7770813" cy="1065213"/>
          </a:xfrm>
        </p:spPr>
        <p:txBody>
          <a:bodyPr/>
          <a:lstStyle/>
          <a:p>
            <a:r>
              <a:rPr lang="en-US" dirty="0"/>
              <a:t>Annex 1</a:t>
            </a:r>
          </a:p>
        </p:txBody>
      </p:sp>
      <p:sp>
        <p:nvSpPr>
          <p:cNvPr id="3" name="Content Placeholder 2">
            <a:extLst>
              <a:ext uri="{FF2B5EF4-FFF2-40B4-BE49-F238E27FC236}">
                <a16:creationId xmlns:a16="http://schemas.microsoft.com/office/drawing/2014/main" id="{7DF7EE7E-BBC6-DAE0-FAFC-41B5D016362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587850D-EACC-107A-88ED-377E8CA90D4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E525D-857F-AB68-8A68-3BC10D2FC90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0D6A5B8-80D0-509A-2F5B-53D89ABAF6E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41623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C1A0-5CCA-4A15-8585-6453B03EB0CE}"/>
              </a:ext>
            </a:extLst>
          </p:cNvPr>
          <p:cNvSpPr>
            <a:spLocks noGrp="1"/>
          </p:cNvSpPr>
          <p:nvPr>
            <p:ph type="title"/>
          </p:nvPr>
        </p:nvSpPr>
        <p:spPr>
          <a:xfrm>
            <a:off x="609600" y="685800"/>
            <a:ext cx="8001000"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618C2E1B-42CF-4D86-A75E-4CB299C0E73B}"/>
              </a:ext>
            </a:extLst>
          </p:cNvPr>
          <p:cNvSpPr>
            <a:spLocks noGrp="1"/>
          </p:cNvSpPr>
          <p:nvPr>
            <p:ph idx="1"/>
          </p:nvPr>
        </p:nvSpPr>
        <p:spPr>
          <a:xfrm>
            <a:off x="687387" y="1752600"/>
            <a:ext cx="7770813" cy="4113213"/>
          </a:xfrm>
        </p:spPr>
        <p:txBody>
          <a:bodyPr/>
          <a:lstStyle/>
          <a:p>
            <a:pPr>
              <a:buFont typeface="Arial" panose="020B0604020202020204" pitchFamily="34" charset="0"/>
              <a:buChar char="•"/>
            </a:pPr>
            <a:r>
              <a:rPr lang="en-US" sz="1800" dirty="0"/>
              <a:t>STA informs the infrastructure AP of its unavailability period(s) with a Peer-to-Peer TWT agreement</a:t>
            </a:r>
          </a:p>
          <a:p>
            <a:pPr lvl="1">
              <a:buFont typeface="Arial" panose="020B0604020202020204" pitchFamily="34" charset="0"/>
              <a:buChar char="•"/>
            </a:pPr>
            <a:r>
              <a:rPr lang="en-US" sz="1600" dirty="0"/>
              <a:t>This is not a regular TWT agreement, TWT procedure is ignored and TWT element is just used here just to define the timing parameters of the service period</a:t>
            </a:r>
          </a:p>
          <a:p>
            <a:pPr lvl="1">
              <a:buFont typeface="Arial" panose="020B0604020202020204" pitchFamily="34" charset="0"/>
              <a:buChar char="•"/>
            </a:pPr>
            <a:r>
              <a:rPr lang="en-US" sz="1600" dirty="0"/>
              <a:t>Mode where the AP shall accept the Peer-to-peer TWT agreement (this is an advertisement from the STA)</a:t>
            </a:r>
          </a:p>
          <a:p>
            <a:pPr lvl="1">
              <a:buFont typeface="Arial" panose="020B0604020202020204" pitchFamily="34" charset="0"/>
              <a:buChar char="•"/>
            </a:pPr>
            <a:r>
              <a:rPr lang="en-US" sz="1600" dirty="0"/>
              <a:t>The only rule that applies is as follows</a:t>
            </a:r>
          </a:p>
          <a:p>
            <a:pPr lvl="2">
              <a:buFont typeface="Arial" panose="020B0604020202020204" pitchFamily="34" charset="0"/>
              <a:buChar char="•"/>
            </a:pPr>
            <a:r>
              <a:rPr lang="en-US" sz="1600" dirty="0"/>
              <a:t>The AP shall consider the STA in doze state during the Peer-to-peer TWT Service Period(s), and therefore not transmit to the STA during that time, unless if it receives an explicit indication that the STA is awake and available</a:t>
            </a:r>
          </a:p>
          <a:p>
            <a:pPr>
              <a:buFont typeface="Arial" panose="020B0604020202020204" pitchFamily="34" charset="0"/>
              <a:buChar char="•"/>
            </a:pPr>
            <a:r>
              <a:rPr lang="en-US" sz="1800" dirty="0"/>
              <a:t>This way:</a:t>
            </a:r>
          </a:p>
          <a:p>
            <a:pPr lvl="1">
              <a:buFont typeface="Arial" panose="020B0604020202020204" pitchFamily="34" charset="0"/>
              <a:buChar char="•"/>
            </a:pPr>
            <a:r>
              <a:rPr lang="en-US" sz="1600" dirty="0"/>
              <a:t>The client device can easily multiplex the time used for operating with the BSS and for operating with P2P Group </a:t>
            </a:r>
          </a:p>
          <a:p>
            <a:pPr lvl="1">
              <a:buFont typeface="Arial" panose="020B0604020202020204" pitchFamily="34" charset="0"/>
              <a:buChar char="•"/>
            </a:pPr>
            <a:r>
              <a:rPr lang="en-US" sz="1600" dirty="0"/>
              <a:t>The infra AP is aware of the time during which the STA is unavailable and schedules it outside of these period(s)</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A2538E2-4D0A-4031-988A-EA77486E6EB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0594DB18-7984-4DA1-A664-1E8AC006220F}"/>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A15C97B-4D95-B517-7E2C-8D59925C72E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79365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9A33-68CB-5733-88C3-0CCAB05B001F}"/>
              </a:ext>
            </a:extLst>
          </p:cNvPr>
          <p:cNvSpPr>
            <a:spLocks noGrp="1"/>
          </p:cNvSpPr>
          <p:nvPr>
            <p:ph type="title"/>
          </p:nvPr>
        </p:nvSpPr>
        <p:spPr>
          <a:xfrm>
            <a:off x="685800" y="533400"/>
            <a:ext cx="7770813"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DABB75E5-41DE-4CDA-BDC4-394F2A2C3B6B}"/>
              </a:ext>
            </a:extLst>
          </p:cNvPr>
          <p:cNvSpPr>
            <a:spLocks noGrp="1"/>
          </p:cNvSpPr>
          <p:nvPr>
            <p:ph idx="1"/>
          </p:nvPr>
        </p:nvSpPr>
        <p:spPr>
          <a:xfrm>
            <a:off x="609600" y="1600200"/>
            <a:ext cx="7770813" cy="4113213"/>
          </a:xfrm>
        </p:spPr>
        <p:txBody>
          <a:bodyPr/>
          <a:lstStyle/>
          <a:p>
            <a:pPr>
              <a:buFont typeface="Arial" panose="020B0604020202020204" pitchFamily="34" charset="0"/>
              <a:buChar char="•"/>
            </a:pPr>
            <a:r>
              <a:rPr lang="en-US" sz="1800" dirty="0"/>
              <a:t>STA sends a Channel Usage Request frame to its associated infrastructure AP, which includes </a:t>
            </a:r>
          </a:p>
          <a:p>
            <a:pPr lvl="1">
              <a:buFont typeface="Arial" panose="020B0604020202020204" pitchFamily="34" charset="0"/>
              <a:buChar char="•"/>
            </a:pPr>
            <a:r>
              <a:rPr lang="en-US" sz="1600" dirty="0"/>
              <a:t>a TWT element describing the service period(s) during which the STA will be unavailable, and with</a:t>
            </a:r>
          </a:p>
          <a:p>
            <a:pPr lvl="1">
              <a:buFont typeface="Arial" panose="020B0604020202020204" pitchFamily="34" charset="0"/>
              <a:buChar char="•"/>
            </a:pPr>
            <a:r>
              <a:rPr lang="en-US" sz="1600" dirty="0"/>
              <a:t>The Usage Mode field in the Channel Usage element set to 3 for “Peer-to-Peer link”</a:t>
            </a:r>
          </a:p>
          <a:p>
            <a:pPr lvl="1">
              <a:buFont typeface="Arial" panose="020B0604020202020204" pitchFamily="34" charset="0"/>
              <a:buChar char="•"/>
            </a:pPr>
            <a:r>
              <a:rPr lang="en-US" sz="1600" dirty="0"/>
              <a:t>No Channel Entry field included in the Channel Usage element</a:t>
            </a:r>
          </a:p>
          <a:p>
            <a:pPr>
              <a:buFont typeface="Arial" panose="020B0604020202020204" pitchFamily="34" charset="0"/>
              <a:buChar char="•"/>
            </a:pPr>
            <a:r>
              <a:rPr lang="en-US" sz="1800" dirty="0"/>
              <a:t>Infra AP shall respond with a Channel Usage Response frame with “Accept TWT” to provide a TWT Flow ID for the corresponding P2P TWT agreement</a:t>
            </a:r>
          </a:p>
          <a:p>
            <a:pPr>
              <a:buFont typeface="Arial" panose="020B0604020202020204" pitchFamily="34" charset="0"/>
              <a:buChar char="•"/>
            </a:pPr>
            <a:r>
              <a:rPr lang="en-US" sz="1800" dirty="0"/>
              <a:t>Following this exchange, the Peer-to-peer TWT agreement is active and the only following rule applies:</a:t>
            </a:r>
          </a:p>
          <a:p>
            <a:pPr lvl="1">
              <a:buFont typeface="Arial" panose="020B0604020202020204" pitchFamily="34" charset="0"/>
              <a:buChar char="•"/>
            </a:pPr>
            <a:r>
              <a:rPr lang="en-GB" sz="1600" dirty="0">
                <a:effectLst/>
                <a:ea typeface="Times New Roman" panose="02020603050405020304" pitchFamily="18" charset="0"/>
              </a:rPr>
              <a:t>The AP shall consider the non-AP STA to be in power save mode and doze state at the start of the peer-to-peer TWT SP and back to its original power management mode at the end of the peer-to-peer TWT SP unless the AP receives a frame addressed to it from the non-AP STA within the time that overlaps with the peer-to-peer TWT SP. </a:t>
            </a:r>
            <a:endParaRPr lang="en-US" sz="1600" dirty="0">
              <a:effectLst/>
              <a:ea typeface="Times New Roman" panose="02020603050405020304" pitchFamily="18" charset="0"/>
            </a:endParaRPr>
          </a:p>
          <a:p>
            <a:pPr lvl="1"/>
            <a:endParaRPr lang="en-US" sz="2000" dirty="0"/>
          </a:p>
          <a:p>
            <a:endParaRPr lang="en-US" dirty="0"/>
          </a:p>
        </p:txBody>
      </p:sp>
      <p:sp>
        <p:nvSpPr>
          <p:cNvPr id="4" name="Slide Number Placeholder 3">
            <a:extLst>
              <a:ext uri="{FF2B5EF4-FFF2-40B4-BE49-F238E27FC236}">
                <a16:creationId xmlns:a16="http://schemas.microsoft.com/office/drawing/2014/main" id="{8191E6A0-BDE4-6A44-3C0A-35E08883654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B38E7EA-43D9-0E5F-B9F7-90AB18A3FE9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C76DB4B-F546-C10D-915F-3A20E07A1BB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4907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DA570-0FB3-E557-0B13-6C2D49E404E0}"/>
              </a:ext>
            </a:extLst>
          </p:cNvPr>
          <p:cNvSpPr>
            <a:spLocks noGrp="1"/>
          </p:cNvSpPr>
          <p:nvPr>
            <p:ph type="title"/>
          </p:nvPr>
        </p:nvSpPr>
        <p:spPr/>
        <p:txBody>
          <a:bodyPr/>
          <a:lstStyle/>
          <a:p>
            <a:r>
              <a:rPr lang="en-US" dirty="0"/>
              <a:t>P2P TWT as defined in current spec</a:t>
            </a:r>
          </a:p>
        </p:txBody>
      </p:sp>
      <p:sp>
        <p:nvSpPr>
          <p:cNvPr id="4" name="Slide Number Placeholder 3">
            <a:extLst>
              <a:ext uri="{FF2B5EF4-FFF2-40B4-BE49-F238E27FC236}">
                <a16:creationId xmlns:a16="http://schemas.microsoft.com/office/drawing/2014/main" id="{EAAF44D2-77ED-94EC-9D8F-C69D475C92B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6C1F896-B94F-8246-AAF3-E5D1D9D6C2A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9F6DEE-1424-34F9-D3BD-62CB9DCB549B}"/>
              </a:ext>
            </a:extLst>
          </p:cNvPr>
          <p:cNvSpPr>
            <a:spLocks noGrp="1"/>
          </p:cNvSpPr>
          <p:nvPr>
            <p:ph type="dt" idx="15"/>
          </p:nvPr>
        </p:nvSpPr>
        <p:spPr/>
        <p:txBody>
          <a:bodyPr/>
          <a:lstStyle/>
          <a:p>
            <a:r>
              <a:rPr lang="en-US" dirty="0"/>
              <a:t>January 2024</a:t>
            </a:r>
            <a:endParaRPr lang="en-GB" dirty="0"/>
          </a:p>
        </p:txBody>
      </p:sp>
      <p:pic>
        <p:nvPicPr>
          <p:cNvPr id="7" name="Picture 6">
            <a:extLst>
              <a:ext uri="{FF2B5EF4-FFF2-40B4-BE49-F238E27FC236}">
                <a16:creationId xmlns:a16="http://schemas.microsoft.com/office/drawing/2014/main" id="{B7E16A4C-FB8E-4404-588F-20544FFFBB9D}"/>
              </a:ext>
            </a:extLst>
          </p:cNvPr>
          <p:cNvPicPr>
            <a:picLocks noChangeAspect="1"/>
          </p:cNvPicPr>
          <p:nvPr/>
        </p:nvPicPr>
        <p:blipFill>
          <a:blip r:embed="rId2"/>
          <a:stretch>
            <a:fillRect/>
          </a:stretch>
        </p:blipFill>
        <p:spPr>
          <a:xfrm>
            <a:off x="1219200" y="2070372"/>
            <a:ext cx="6400800" cy="1101852"/>
          </a:xfrm>
          <a:prstGeom prst="rect">
            <a:avLst/>
          </a:prstGeom>
        </p:spPr>
      </p:pic>
      <p:pic>
        <p:nvPicPr>
          <p:cNvPr id="8" name="Picture 7">
            <a:extLst>
              <a:ext uri="{FF2B5EF4-FFF2-40B4-BE49-F238E27FC236}">
                <a16:creationId xmlns:a16="http://schemas.microsoft.com/office/drawing/2014/main" id="{549CA4D1-8762-E524-A98D-A392125F8854}"/>
              </a:ext>
            </a:extLst>
          </p:cNvPr>
          <p:cNvPicPr>
            <a:picLocks noChangeAspect="1"/>
          </p:cNvPicPr>
          <p:nvPr/>
        </p:nvPicPr>
        <p:blipFill>
          <a:blip r:embed="rId3"/>
          <a:stretch>
            <a:fillRect/>
          </a:stretch>
        </p:blipFill>
        <p:spPr>
          <a:xfrm>
            <a:off x="1721766" y="4281247"/>
            <a:ext cx="6351164" cy="1763204"/>
          </a:xfrm>
          <a:prstGeom prst="rect">
            <a:avLst/>
          </a:prstGeom>
        </p:spPr>
      </p:pic>
      <p:pic>
        <p:nvPicPr>
          <p:cNvPr id="9" name="table" descr="Graphical user interface, text, application&#10;&#10;Description automatically generated">
            <a:extLst>
              <a:ext uri="{FF2B5EF4-FFF2-40B4-BE49-F238E27FC236}">
                <a16:creationId xmlns:a16="http://schemas.microsoft.com/office/drawing/2014/main" id="{D462F225-E177-A306-2C38-E47BE806DA6D}"/>
              </a:ext>
            </a:extLst>
          </p:cNvPr>
          <p:cNvPicPr>
            <a:picLocks noChangeAspect="1"/>
          </p:cNvPicPr>
          <p:nvPr/>
        </p:nvPicPr>
        <p:blipFill>
          <a:blip r:embed="rId4"/>
          <a:stretch>
            <a:fillRect/>
          </a:stretch>
        </p:blipFill>
        <p:spPr>
          <a:xfrm>
            <a:off x="2328699" y="3231178"/>
            <a:ext cx="2908300" cy="930275"/>
          </a:xfrm>
          <a:prstGeom prst="rect">
            <a:avLst/>
          </a:prstGeom>
        </p:spPr>
      </p:pic>
      <p:cxnSp>
        <p:nvCxnSpPr>
          <p:cNvPr id="10" name="Straight Connector 9">
            <a:extLst>
              <a:ext uri="{FF2B5EF4-FFF2-40B4-BE49-F238E27FC236}">
                <a16:creationId xmlns:a16="http://schemas.microsoft.com/office/drawing/2014/main" id="{D047CE12-5B24-9499-796A-645B8609A780}"/>
              </a:ext>
            </a:extLst>
          </p:cNvPr>
          <p:cNvCxnSpPr/>
          <p:nvPr/>
        </p:nvCxnSpPr>
        <p:spPr>
          <a:xfrm flipH="1">
            <a:off x="2785241" y="2732689"/>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CD173E7-E649-64AC-0F11-8541198CD805}"/>
              </a:ext>
            </a:extLst>
          </p:cNvPr>
          <p:cNvCxnSpPr/>
          <p:nvPr/>
        </p:nvCxnSpPr>
        <p:spPr>
          <a:xfrm>
            <a:off x="4656082" y="2754462"/>
            <a:ext cx="251776" cy="805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0649C9-10CB-B712-2D45-D6018A662BA8}"/>
              </a:ext>
            </a:extLst>
          </p:cNvPr>
          <p:cNvCxnSpPr/>
          <p:nvPr/>
        </p:nvCxnSpPr>
        <p:spPr>
          <a:xfrm flipH="1">
            <a:off x="2538248" y="3773378"/>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56C999C-8A84-909C-15E4-CCCDE2DB5CE8}"/>
              </a:ext>
            </a:extLst>
          </p:cNvPr>
          <p:cNvCxnSpPr>
            <a:cxnSpLocks/>
          </p:cNvCxnSpPr>
          <p:nvPr/>
        </p:nvCxnSpPr>
        <p:spPr>
          <a:xfrm>
            <a:off x="4199009" y="3777881"/>
            <a:ext cx="2580163" cy="7522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3F69B85-CE55-DD9E-B238-DB4BECD067FD}"/>
              </a:ext>
            </a:extLst>
          </p:cNvPr>
          <p:cNvCxnSpPr>
            <a:cxnSpLocks/>
          </p:cNvCxnSpPr>
          <p:nvPr/>
        </p:nvCxnSpPr>
        <p:spPr>
          <a:xfrm flipH="1">
            <a:off x="4199009" y="3533971"/>
            <a:ext cx="708849" cy="239407"/>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D2C1E622-EE3D-12D5-2705-9B31C4C35B29}"/>
              </a:ext>
            </a:extLst>
          </p:cNvPr>
          <p:cNvCxnSpPr>
            <a:cxnSpLocks/>
          </p:cNvCxnSpPr>
          <p:nvPr/>
        </p:nvCxnSpPr>
        <p:spPr>
          <a:xfrm flipH="1" flipV="1">
            <a:off x="4235672" y="3530721"/>
            <a:ext cx="687954" cy="23723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6217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p:txBody>
          <a:bodyPr/>
          <a:lstStyle/>
          <a:p>
            <a:r>
              <a:rPr lang="en-US" dirty="0"/>
              <a:t>Summary of proposals</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p:txBody>
          <a:bodyPr/>
          <a:lstStyle/>
          <a:p>
            <a:pPr>
              <a:buFont typeface="Arial" panose="020B0604020202020204" pitchFamily="34" charset="0"/>
              <a:buChar char="•"/>
            </a:pPr>
            <a:r>
              <a:rPr lang="en-US" altLang="en-US" sz="2000" dirty="0"/>
              <a:t>UHR is the opportunity to improve reliability in presence of interference or other device activities</a:t>
            </a:r>
          </a:p>
          <a:p>
            <a:pPr>
              <a:buFont typeface="Arial" panose="020B0604020202020204" pitchFamily="34" charset="0"/>
              <a:buChar char="•"/>
            </a:pPr>
            <a:r>
              <a:rPr lang="en-US" sz="2000" dirty="0"/>
              <a:t>We propose several solutions, for predictable or unpredictable interferences/activities</a:t>
            </a:r>
          </a:p>
          <a:p>
            <a:pPr lvl="1">
              <a:buFont typeface="Arial" panose="020B0604020202020204" pitchFamily="34" charset="0"/>
              <a:buChar char="•"/>
            </a:pPr>
            <a:r>
              <a:rPr lang="en-US" sz="1600" dirty="0"/>
              <a:t>Long term indication of periodic service periods during which a STA shall be considered in doze (unavailable)</a:t>
            </a:r>
          </a:p>
          <a:p>
            <a:pPr lvl="1">
              <a:buFont typeface="Arial" panose="020B0604020202020204" pitchFamily="34" charset="0"/>
              <a:buChar char="•"/>
            </a:pPr>
            <a:r>
              <a:rPr lang="en-US" sz="1600" dirty="0"/>
              <a:t>Long term indication of interference in frequency domain</a:t>
            </a:r>
          </a:p>
          <a:p>
            <a:pPr lvl="1">
              <a:buFont typeface="Arial" panose="020B0604020202020204" pitchFamily="34" charset="0"/>
              <a:buChar char="•"/>
            </a:pPr>
            <a:r>
              <a:rPr lang="en-US" sz="1600" dirty="0"/>
              <a:t>Long term expected behaviors</a:t>
            </a:r>
          </a:p>
          <a:p>
            <a:pPr lvl="1">
              <a:buFont typeface="Arial" panose="020B0604020202020204" pitchFamily="34" charset="0"/>
              <a:buChar char="•"/>
            </a:pPr>
            <a:r>
              <a:rPr lang="en-US" sz="1600" dirty="0"/>
              <a:t>Short term shortening/truncation of a </a:t>
            </a:r>
            <a:r>
              <a:rPr lang="en-US" sz="1600" dirty="0" err="1"/>
              <a:t>TxOP</a:t>
            </a:r>
            <a:r>
              <a:rPr lang="en-US" sz="1600" dirty="0"/>
              <a:t> due to upcoming interference, as a </a:t>
            </a:r>
            <a:r>
              <a:rPr lang="en-US" sz="1600" dirty="0" err="1"/>
              <a:t>TxOP</a:t>
            </a:r>
            <a:r>
              <a:rPr lang="en-US" sz="1600" dirty="0"/>
              <a:t> responder or </a:t>
            </a:r>
            <a:r>
              <a:rPr lang="en-US" sz="1600" dirty="0" err="1"/>
              <a:t>TxOP</a:t>
            </a:r>
            <a:r>
              <a:rPr lang="en-US" sz="1600" dirty="0"/>
              <a:t> holder in CTS or BA…</a:t>
            </a:r>
          </a:p>
          <a:p>
            <a:pPr lvl="1">
              <a:buFont typeface="Arial" panose="020B0604020202020204" pitchFamily="34" charset="0"/>
              <a:buChar char="•"/>
            </a:pPr>
            <a:r>
              <a:rPr lang="en-US" sz="1600" dirty="0"/>
              <a:t>Short term signaling in BA in case of unexpected interference to ensure no double punishment (unfavorable rate adaptation)</a:t>
            </a:r>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8760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D6DB-7DB3-4830-4191-9364F9D21F8C}"/>
              </a:ext>
            </a:extLst>
          </p:cNvPr>
          <p:cNvSpPr>
            <a:spLocks noGrp="1"/>
          </p:cNvSpPr>
          <p:nvPr>
            <p:ph type="title"/>
          </p:nvPr>
        </p:nvSpPr>
        <p:spPr/>
        <p:txBody>
          <a:bodyPr/>
          <a:lstStyle/>
          <a:p>
            <a:r>
              <a:rPr lang="en-US" dirty="0"/>
              <a:t>Annex 2 </a:t>
            </a:r>
          </a:p>
        </p:txBody>
      </p:sp>
      <p:sp>
        <p:nvSpPr>
          <p:cNvPr id="3" name="Content Placeholder 2">
            <a:extLst>
              <a:ext uri="{FF2B5EF4-FFF2-40B4-BE49-F238E27FC236}">
                <a16:creationId xmlns:a16="http://schemas.microsoft.com/office/drawing/2014/main" id="{9F2FCC02-46D9-13C5-2205-296EAB00C4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C1DC59-4935-6B9B-4946-AF0C9BB2FBC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E807A89-D715-4396-5DAC-CA8DDC36B71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B9671A6-2C59-03EF-7FE5-68FBF138174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20230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In-device coexistence issue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device coexistence with Bluetooth (BT) has always been an issue.</a:t>
            </a:r>
          </a:p>
          <a:p>
            <a:pPr lvl="1">
              <a:buFont typeface="Arial" panose="020B0604020202020204" pitchFamily="34" charset="0"/>
              <a:buChar char="•"/>
            </a:pPr>
            <a:r>
              <a:rPr lang="en-US" sz="1400" dirty="0"/>
              <a:t>So far, this was contained in the 2.4 GHz band only.</a:t>
            </a:r>
          </a:p>
          <a:p>
            <a:pPr lvl="1">
              <a:buFont typeface="Arial" panose="020B0604020202020204" pitchFamily="34" charset="0"/>
              <a:buChar char="•"/>
            </a:pPr>
            <a:r>
              <a:rPr lang="en-US" sz="1400" dirty="0"/>
              <a:t>BT will now be able to operate at both 5 and 6 GHz, which makes the problem bigger than it was before. </a:t>
            </a:r>
          </a:p>
          <a:p>
            <a:pPr lvl="1">
              <a:buFont typeface="Arial" panose="020B0604020202020204" pitchFamily="34" charset="0"/>
              <a:buChar char="•"/>
            </a:pPr>
            <a:r>
              <a:rPr lang="en-US" sz="1400" dirty="0"/>
              <a:t>EU Regulatory is already in process of enabling Bluetooth, ZigBee and BLE operation in 5 and 6 GHz band.</a:t>
            </a:r>
            <a:endParaRPr lang="en-US" sz="1800" dirty="0"/>
          </a:p>
          <a:p>
            <a:pPr>
              <a:buFont typeface="Arial" panose="020B0604020202020204" pitchFamily="34" charset="0"/>
              <a:buChar char="•"/>
            </a:pPr>
            <a:r>
              <a:rPr lang="en-US" sz="1800" dirty="0"/>
              <a:t>There are other sources of interference 	</a:t>
            </a:r>
            <a:endParaRPr lang="en-US" sz="1800" dirty="0">
              <a:solidFill>
                <a:srgbClr val="FF0000"/>
              </a:solidFill>
            </a:endParaRPr>
          </a:p>
          <a:p>
            <a:pPr lvl="1">
              <a:buFont typeface="Arial" panose="020B0604020202020204" pitchFamily="34" charset="0"/>
              <a:buChar char="•"/>
            </a:pPr>
            <a:r>
              <a:rPr lang="en-US" sz="1400" dirty="0"/>
              <a:t>other wireless technologies</a:t>
            </a:r>
          </a:p>
          <a:p>
            <a:pPr lvl="1">
              <a:buFont typeface="Arial" panose="020B0604020202020204" pitchFamily="34" charset="0"/>
              <a:buChar char="•"/>
            </a:pPr>
            <a:r>
              <a:rPr lang="en-US" sz="1400" dirty="0"/>
              <a:t>with multi-link operation, we have other sorts of interference that can arise, and that may be sometimes difficult to predict.</a:t>
            </a:r>
          </a:p>
          <a:p>
            <a:pPr lvl="2">
              <a:buFont typeface="Arial" panose="020B0604020202020204" pitchFamily="34" charset="0"/>
              <a:buChar char="•"/>
            </a:pPr>
            <a:r>
              <a:rPr lang="en-US" sz="1200" dirty="0"/>
              <a:t>Multilink NSTR operation is a good example where a transmission on one link by a STA of a non-AP MLD may impact the reception of a collocated STA of the same non-AP MLD by generating some cross-link interference, …</a:t>
            </a:r>
          </a:p>
          <a:p>
            <a:pPr lvl="1">
              <a:buFont typeface="Arial" panose="020B0604020202020204" pitchFamily="34" charset="0"/>
              <a:buChar char="•"/>
            </a:pPr>
            <a:r>
              <a:rPr lang="en-US" sz="1400" dirty="0"/>
              <a:t>In-device coexistence (spurs, modulation between components, …)</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2A96-43C2-4571-A668-1127A652B90F}"/>
              </a:ext>
            </a:extLst>
          </p:cNvPr>
          <p:cNvSpPr>
            <a:spLocks noGrp="1"/>
          </p:cNvSpPr>
          <p:nvPr>
            <p:ph type="title"/>
          </p:nvPr>
        </p:nvSpPr>
        <p:spPr/>
        <p:txBody>
          <a:bodyPr/>
          <a:lstStyle/>
          <a:p>
            <a:r>
              <a:rPr lang="en-US" dirty="0"/>
              <a:t>Other activities</a:t>
            </a:r>
          </a:p>
        </p:txBody>
      </p:sp>
      <p:sp>
        <p:nvSpPr>
          <p:cNvPr id="3" name="Content Placeholder 2">
            <a:extLst>
              <a:ext uri="{FF2B5EF4-FFF2-40B4-BE49-F238E27FC236}">
                <a16:creationId xmlns:a16="http://schemas.microsoft.com/office/drawing/2014/main" id="{07E0E1AD-3DEB-4878-B00A-9304A278E4B8}"/>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2000" dirty="0"/>
              <a:t>A STA can be associated to an infrastructure AP and have P2P or mobile AP operation at the same time, …</a:t>
            </a:r>
          </a:p>
          <a:p>
            <a:pPr>
              <a:buFont typeface="Arial" panose="020B0604020202020204" pitchFamily="34" charset="0"/>
              <a:buChar char="•"/>
            </a:pPr>
            <a:r>
              <a:rPr lang="en-US" sz="2000" dirty="0"/>
              <a:t>Such STA typically needs to multiplex in time its operation for infrastructure AP and for P2P</a:t>
            </a:r>
          </a:p>
          <a:p>
            <a:pPr lvl="1">
              <a:buFont typeface="Arial" panose="020B0604020202020204" pitchFamily="34" charset="0"/>
              <a:buChar char="•"/>
            </a:pPr>
            <a:r>
              <a:rPr lang="en-US" sz="1600" dirty="0"/>
              <a:t>A STA currently uses power mode changes with infra AP in order to signal </a:t>
            </a:r>
            <a:r>
              <a:rPr lang="en-US" sz="1600" dirty="0" err="1"/>
              <a:t>unavailabilities</a:t>
            </a:r>
            <a:r>
              <a:rPr lang="en-US" sz="1600" dirty="0"/>
              <a:t> (very inefficient) </a:t>
            </a:r>
          </a:p>
          <a:p>
            <a:pPr lvl="1">
              <a:buFont typeface="Arial" panose="020B0604020202020204" pitchFamily="34" charset="0"/>
              <a:buChar char="•"/>
            </a:pPr>
            <a:r>
              <a:rPr lang="en-US" sz="1600" dirty="0"/>
              <a:t>Negotiation of TWT SP operation could help, but difficult to describe properly the client constraints, which makes negotiation difficult or impossible</a:t>
            </a:r>
          </a:p>
          <a:p>
            <a:pPr>
              <a:buFont typeface="Arial" panose="020B0604020202020204" pitchFamily="34" charset="0"/>
              <a:buChar char="•"/>
            </a:pPr>
            <a:endParaRPr lang="en-US" sz="2000" dirty="0"/>
          </a:p>
          <a:p>
            <a:pPr>
              <a:buFont typeface="Arial" panose="020B0604020202020204" pitchFamily="34" charset="0"/>
              <a:buChar char="•"/>
            </a:pPr>
            <a:r>
              <a:rPr lang="en-US" sz="2000" dirty="0"/>
              <a:t>Lack of a clear mechanism for a STA to inform an infrastructure AP of its constraints for P2P operation, especially a clear indication of a Service Period or Period of Time during which the STA shall be considered as in doze state and unavailable</a:t>
            </a:r>
          </a:p>
        </p:txBody>
      </p:sp>
      <p:sp>
        <p:nvSpPr>
          <p:cNvPr id="4" name="Slide Number Placeholder 3">
            <a:extLst>
              <a:ext uri="{FF2B5EF4-FFF2-40B4-BE49-F238E27FC236}">
                <a16:creationId xmlns:a16="http://schemas.microsoft.com/office/drawing/2014/main" id="{0CBD332C-39B1-40E4-B015-A7358F2EB1D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3C719BF-D75A-4F2B-909A-7B39663E361B}"/>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799B28B-F402-436A-8140-DABC43E9133F}"/>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876642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BCEA-3EE7-42A5-81D6-DEF7C02C7C5C}"/>
              </a:ext>
            </a:extLst>
          </p:cNvPr>
          <p:cNvSpPr>
            <a:spLocks noGrp="1"/>
          </p:cNvSpPr>
          <p:nvPr>
            <p:ph type="title"/>
          </p:nvPr>
        </p:nvSpPr>
        <p:spPr/>
        <p:txBody>
          <a:bodyPr/>
          <a:lstStyle/>
          <a:p>
            <a:r>
              <a:rPr lang="en-US" dirty="0"/>
              <a:t>Predictable/unpredictable interference</a:t>
            </a:r>
          </a:p>
        </p:txBody>
      </p:sp>
      <p:sp>
        <p:nvSpPr>
          <p:cNvPr id="3" name="Content Placeholder 2">
            <a:extLst>
              <a:ext uri="{FF2B5EF4-FFF2-40B4-BE49-F238E27FC236}">
                <a16:creationId xmlns:a16="http://schemas.microsoft.com/office/drawing/2014/main" id="{9D1DAE15-DC00-4E4E-A031-E5B61E7A2FB9}"/>
              </a:ext>
            </a:extLst>
          </p:cNvPr>
          <p:cNvSpPr>
            <a:spLocks noGrp="1"/>
          </p:cNvSpPr>
          <p:nvPr>
            <p:ph idx="1"/>
          </p:nvPr>
        </p:nvSpPr>
        <p:spPr/>
        <p:txBody>
          <a:bodyPr/>
          <a:lstStyle/>
          <a:p>
            <a:pPr>
              <a:buFont typeface="Arial" panose="020B0604020202020204" pitchFamily="34" charset="0"/>
              <a:buChar char="•"/>
            </a:pPr>
            <a:r>
              <a:rPr lang="en-US" sz="2000" dirty="0"/>
              <a:t>1 Some interference may be predictable</a:t>
            </a:r>
          </a:p>
          <a:p>
            <a:pPr lvl="1">
              <a:buFont typeface="Arial" panose="020B0604020202020204" pitchFamily="34" charset="0"/>
              <a:buChar char="•"/>
            </a:pPr>
            <a:r>
              <a:rPr lang="en-US" sz="1800" dirty="0"/>
              <a:t>For such interference, tools are needed in order to define properly the period during which the interference occurs, and possibly characterize the interference</a:t>
            </a:r>
          </a:p>
          <a:p>
            <a:pPr lvl="2">
              <a:buFont typeface="Arial" panose="020B0604020202020204" pitchFamily="34" charset="0"/>
              <a:buChar char="•"/>
            </a:pPr>
            <a:r>
              <a:rPr lang="en-US" sz="1600" dirty="0">
                <a:solidFill>
                  <a:schemeClr val="tx1"/>
                </a:solidFill>
              </a:rPr>
              <a:t>Some BT can be scheduled in some cases</a:t>
            </a:r>
          </a:p>
          <a:p>
            <a:pPr>
              <a:buFont typeface="Arial" panose="020B0604020202020204" pitchFamily="34" charset="0"/>
              <a:buChar char="•"/>
            </a:pPr>
            <a:r>
              <a:rPr lang="en-US" sz="2000" dirty="0"/>
              <a:t>2 Other interference are difficult to predict long in advance</a:t>
            </a:r>
          </a:p>
          <a:p>
            <a:pPr lvl="1">
              <a:buFont typeface="Arial" panose="020B0604020202020204" pitchFamily="34" charset="0"/>
              <a:buChar char="•"/>
            </a:pPr>
            <a:r>
              <a:rPr lang="en-US" sz="1800" dirty="0"/>
              <a:t>This is often the case for BT interference </a:t>
            </a:r>
          </a:p>
          <a:p>
            <a:pPr lvl="1">
              <a:buFont typeface="Arial" panose="020B0604020202020204" pitchFamily="34" charset="0"/>
              <a:buChar char="•"/>
            </a:pPr>
            <a:r>
              <a:rPr lang="en-US" sz="1800" dirty="0"/>
              <a:t>We therefore need solutions in order to react properly when interference occurs, and not have reactions that impact even more a Wi-Fi connection. </a:t>
            </a:r>
          </a:p>
          <a:p>
            <a:pPr>
              <a:buFont typeface="Arial" panose="020B0604020202020204" pitchFamily="34" charset="0"/>
              <a:buChar char="•"/>
            </a:pPr>
            <a:r>
              <a:rPr lang="en-US" sz="2000" dirty="0">
                <a:solidFill>
                  <a:schemeClr val="tx1"/>
                </a:solidFill>
              </a:rPr>
              <a:t>3 Other possible interference situation</a:t>
            </a:r>
          </a:p>
          <a:p>
            <a:pPr lvl="1">
              <a:buFont typeface="Arial" panose="020B0604020202020204" pitchFamily="34" charset="0"/>
              <a:buChar char="•"/>
            </a:pPr>
            <a:r>
              <a:rPr lang="en-US" sz="1800" dirty="0">
                <a:solidFill>
                  <a:schemeClr val="tx1"/>
                </a:solidFill>
              </a:rPr>
              <a:t>Some interference are in the middle</a:t>
            </a:r>
          </a:p>
          <a:p>
            <a:pPr lvl="2">
              <a:buFont typeface="Arial" panose="020B0604020202020204" pitchFamily="34" charset="0"/>
              <a:buChar char="•"/>
            </a:pPr>
            <a:r>
              <a:rPr lang="en-US" sz="1600" dirty="0">
                <a:solidFill>
                  <a:schemeClr val="tx1"/>
                </a:solidFill>
              </a:rPr>
              <a:t>For instance, periodicity for interference period is known, but interference may not always occur during such period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91606DB0-B181-49DB-9CB3-0BAD40300E7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93E431E-854F-4881-A1A9-D5BF49622834}"/>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7D860C36-DE8E-4A38-9A56-86124D51DDE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529847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7624-7562-488E-87B8-D18A22A4FFC4}"/>
              </a:ext>
            </a:extLst>
          </p:cNvPr>
          <p:cNvSpPr>
            <a:spLocks noGrp="1"/>
          </p:cNvSpPr>
          <p:nvPr>
            <p:ph type="title"/>
          </p:nvPr>
        </p:nvSpPr>
        <p:spPr/>
        <p:txBody>
          <a:bodyPr/>
          <a:lstStyle/>
          <a:p>
            <a:r>
              <a:rPr lang="en-US" dirty="0"/>
              <a:t>Interference impact</a:t>
            </a:r>
          </a:p>
        </p:txBody>
      </p:sp>
      <p:sp>
        <p:nvSpPr>
          <p:cNvPr id="3" name="Content Placeholder 2">
            <a:extLst>
              <a:ext uri="{FF2B5EF4-FFF2-40B4-BE49-F238E27FC236}">
                <a16:creationId xmlns:a16="http://schemas.microsoft.com/office/drawing/2014/main" id="{50E59FBA-EFDE-449B-8DC9-DC2E07F1867C}"/>
              </a:ext>
            </a:extLst>
          </p:cNvPr>
          <p:cNvSpPr>
            <a:spLocks noGrp="1"/>
          </p:cNvSpPr>
          <p:nvPr>
            <p:ph idx="1"/>
          </p:nvPr>
        </p:nvSpPr>
        <p:spPr>
          <a:xfrm>
            <a:off x="457200" y="1981200"/>
            <a:ext cx="8229600" cy="4113213"/>
          </a:xfrm>
        </p:spPr>
        <p:txBody>
          <a:bodyPr/>
          <a:lstStyle/>
          <a:p>
            <a:pPr>
              <a:buFont typeface="Arial" panose="020B0604020202020204" pitchFamily="34" charset="0"/>
              <a:buChar char="•"/>
            </a:pPr>
            <a:r>
              <a:rPr lang="en-US" sz="2000" dirty="0"/>
              <a:t>Obviously, when interference occurs, it impacts ongoing transmissions/receptions</a:t>
            </a:r>
          </a:p>
          <a:p>
            <a:pPr lvl="1">
              <a:buFont typeface="Arial" panose="020B0604020202020204" pitchFamily="34" charset="0"/>
              <a:buChar char="•"/>
            </a:pPr>
            <a:r>
              <a:rPr lang="en-US" sz="1800" dirty="0"/>
              <a:t>Reducing SINR if interference occurs during reception, often leading to packet losses</a:t>
            </a:r>
          </a:p>
          <a:p>
            <a:pPr lvl="1">
              <a:buFont typeface="Arial" panose="020B0604020202020204" pitchFamily="34" charset="0"/>
              <a:buChar char="•"/>
            </a:pPr>
            <a:r>
              <a:rPr lang="en-US" sz="1800" dirty="0"/>
              <a:t>Or forcing unavailability of the STA with very short notice</a:t>
            </a:r>
          </a:p>
          <a:p>
            <a:pPr lvl="2">
              <a:buFont typeface="Arial" panose="020B0604020202020204" pitchFamily="34" charset="0"/>
              <a:buChar char="•"/>
            </a:pPr>
            <a:r>
              <a:rPr lang="en-US" sz="1600" dirty="0"/>
              <a:t>Stopping ongoing transmission if priority is given within the device for another wireless technology, …</a:t>
            </a:r>
            <a:endParaRPr lang="en-US" sz="1800" dirty="0"/>
          </a:p>
          <a:p>
            <a:pPr>
              <a:buFont typeface="Arial" panose="020B0604020202020204" pitchFamily="34" charset="0"/>
              <a:buChar char="•"/>
            </a:pPr>
            <a:r>
              <a:rPr lang="en-US" sz="2000" dirty="0"/>
              <a:t>Double punishment:</a:t>
            </a:r>
          </a:p>
          <a:p>
            <a:pPr lvl="1">
              <a:buFont typeface="Arial" panose="020B0604020202020204" pitchFamily="34" charset="0"/>
              <a:buChar char="•"/>
            </a:pPr>
            <a:r>
              <a:rPr lang="en-US" sz="1600" dirty="0"/>
              <a:t>When interference occurs to a received PPDU and causes packet losses, not only can some packets be lost, but the rate selection mechanisms on the transmitter side may get adjusted to lower the rate of subsequent transmissions, as the transmitter does not know that the packet losses was not due to the channel conditions but was due to unexpected and infrequent interference.</a:t>
            </a:r>
          </a:p>
          <a:p>
            <a:pPr lvl="1">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422F0EE7-506C-49EA-82D5-595C5BFEBD6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AC5693-56CF-4478-B9AF-B04F21B86E71}"/>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8B20574-F885-4A6B-AAA8-E6FD392139A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981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b="0" dirty="0"/>
              <a:t>1) Identification of periods of time during which the STA is completely unavailable</a:t>
            </a:r>
          </a:p>
          <a:p>
            <a:pPr>
              <a:buFontTx/>
              <a:buChar char="-"/>
            </a:pPr>
            <a:r>
              <a:rPr lang="en-US" sz="1800" b="0" dirty="0"/>
              <a:t>2) Identification of interference levels on specific 20 MHz subchannels (all the time or possibly only during specific SPs)</a:t>
            </a:r>
          </a:p>
          <a:p>
            <a:pPr>
              <a:buFontTx/>
              <a:buChar char="-"/>
            </a:pPr>
            <a:r>
              <a:rPr lang="en-US" sz="1800" b="0" dirty="0"/>
              <a:t>3) Description of reduced Tx/Rx parameters in possible presence of interference (all the time or possibly only during specific SPs)</a:t>
            </a:r>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5239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81200"/>
            <a:ext cx="7770813" cy="4113213"/>
          </a:xfrm>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AP side, such information is similar to long term AP power save schedule, so we can use this mechanism</a:t>
            </a:r>
          </a:p>
          <a:p>
            <a:pPr lvl="2">
              <a:buFontTx/>
              <a:buChar char="-"/>
            </a:pPr>
            <a:r>
              <a:rPr lang="en-US" sz="1400" dirty="0"/>
              <a:t>We can use Broadcast TWT with TWT ID=0 (for all STAs) and Responder PM=1 to indicate the time during which the AP is available (and therefore unavailable outside)</a:t>
            </a:r>
          </a:p>
          <a:p>
            <a:pPr lvl="2">
              <a:buFontTx/>
              <a:buChar char="-"/>
            </a:pPr>
            <a:r>
              <a:rPr lang="en-US" sz="1400" dirty="0"/>
              <a:t>Unavailability field in TWT element can be set to 1 to clarify that unavailability takes precedence (even if there’s an </a:t>
            </a:r>
            <a:r>
              <a:rPr lang="en-US" sz="1400" dirty="0" err="1"/>
              <a:t>iTWT</a:t>
            </a:r>
            <a:r>
              <a:rPr lang="en-US" sz="1400" dirty="0"/>
              <a:t> SP that happens to exist within the unavailability period)</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7284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STA side, there is the P2P TWT mechanism defined in 802.11</a:t>
            </a:r>
          </a:p>
          <a:p>
            <a:pPr lvl="2">
              <a:buFontTx/>
              <a:buChar char="-"/>
            </a:pPr>
            <a:r>
              <a:rPr lang="en-US" sz="1400" dirty="0"/>
              <a:t>STA informs the AP of its unavailability period(s) with a Channel Usage Request frame containing a TWT element</a:t>
            </a:r>
          </a:p>
          <a:p>
            <a:pPr lvl="2">
              <a:buFontTx/>
              <a:buChar char="-"/>
            </a:pPr>
            <a:r>
              <a:rPr lang="en-US" sz="1400" dirty="0"/>
              <a:t>Following AP’s successful response, P2P TWT is created during which the AP shall consider the STA as unavailable or in doze</a:t>
            </a:r>
          </a:p>
          <a:p>
            <a:pPr lvl="2">
              <a:buFontTx/>
              <a:buChar char="-"/>
            </a:pPr>
            <a:r>
              <a:rPr lang="en-US" sz="1400" dirty="0"/>
              <a:t>Not a TWT agreement: TWT element just used as container to define service period, this is really an announcement</a:t>
            </a:r>
          </a:p>
          <a:p>
            <a:pPr lvl="1">
              <a:buFontTx/>
              <a:buChar char="-"/>
            </a:pPr>
            <a:r>
              <a:rPr lang="en-US" sz="1600" dirty="0"/>
              <a:t>Proposal can be as simple as mandating support for P2P TWT on AP side</a:t>
            </a:r>
          </a:p>
          <a:p>
            <a:pPr lvl="1">
              <a:buFontTx/>
              <a:buChar char="-"/>
            </a:pPr>
            <a:r>
              <a:rPr lang="en-US" sz="1600" dirty="0"/>
              <a:t>Alternatively: use </a:t>
            </a:r>
            <a:r>
              <a:rPr lang="en-US" sz="1600" dirty="0" err="1"/>
              <a:t>Colocated</a:t>
            </a:r>
            <a:r>
              <a:rPr lang="en-US" sz="1600" dirty="0"/>
              <a:t> Interference Report and add normative behaviors</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7708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2286000"/>
            <a:ext cx="7770813" cy="3914821"/>
          </a:xfrm>
        </p:spPr>
        <p:txBody>
          <a:bodyPr/>
          <a:lstStyle/>
          <a:p>
            <a:r>
              <a:rPr lang="en-US" sz="1800" dirty="0"/>
              <a:t>Example of usage of P2P TWT notification (unavailability notification)</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grpSp>
        <p:nvGrpSpPr>
          <p:cNvPr id="7" name="Group 6">
            <a:extLst>
              <a:ext uri="{FF2B5EF4-FFF2-40B4-BE49-F238E27FC236}">
                <a16:creationId xmlns:a16="http://schemas.microsoft.com/office/drawing/2014/main" id="{4CD1362B-6641-B8FC-7B07-D1FDA2EEDF36}"/>
              </a:ext>
            </a:extLst>
          </p:cNvPr>
          <p:cNvGrpSpPr/>
          <p:nvPr/>
        </p:nvGrpSpPr>
        <p:grpSpPr>
          <a:xfrm>
            <a:off x="5045080" y="2895600"/>
            <a:ext cx="3184520" cy="3210633"/>
            <a:chOff x="572797" y="1223617"/>
            <a:chExt cx="4515439" cy="4841607"/>
          </a:xfrm>
        </p:grpSpPr>
        <p:sp>
          <p:nvSpPr>
            <p:cNvPr id="8" name="Rectangle 7">
              <a:extLst>
                <a:ext uri="{FF2B5EF4-FFF2-40B4-BE49-F238E27FC236}">
                  <a16:creationId xmlns:a16="http://schemas.microsoft.com/office/drawing/2014/main" id="{0D989D69-FAD5-CAAD-84FC-982AA128E04F}"/>
                </a:ext>
              </a:extLst>
            </p:cNvPr>
            <p:cNvSpPr/>
            <p:nvPr/>
          </p:nvSpPr>
          <p:spPr>
            <a:xfrm>
              <a:off x="3391094" y="1661684"/>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1</a:t>
              </a:r>
            </a:p>
          </p:txBody>
        </p:sp>
        <p:sp>
          <p:nvSpPr>
            <p:cNvPr id="9" name="Rectangle 8">
              <a:extLst>
                <a:ext uri="{FF2B5EF4-FFF2-40B4-BE49-F238E27FC236}">
                  <a16:creationId xmlns:a16="http://schemas.microsoft.com/office/drawing/2014/main" id="{5BC58506-17FD-09C7-0012-9F2E3BB88653}"/>
                </a:ext>
              </a:extLst>
            </p:cNvPr>
            <p:cNvSpPr/>
            <p:nvPr/>
          </p:nvSpPr>
          <p:spPr>
            <a:xfrm>
              <a:off x="2040395" y="2722887"/>
              <a:ext cx="724479" cy="36295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AP </a:t>
              </a:r>
            </a:p>
          </p:txBody>
        </p:sp>
        <p:sp>
          <p:nvSpPr>
            <p:cNvPr id="10" name="Rectangle 9">
              <a:extLst>
                <a:ext uri="{FF2B5EF4-FFF2-40B4-BE49-F238E27FC236}">
                  <a16:creationId xmlns:a16="http://schemas.microsoft.com/office/drawing/2014/main" id="{B771ABE3-AF51-B0FF-2884-4CE3200DC72F}"/>
                </a:ext>
              </a:extLst>
            </p:cNvPr>
            <p:cNvSpPr/>
            <p:nvPr/>
          </p:nvSpPr>
          <p:spPr>
            <a:xfrm>
              <a:off x="1205204" y="3984233"/>
              <a:ext cx="784029" cy="36527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Client</a:t>
              </a:r>
            </a:p>
          </p:txBody>
        </p:sp>
        <p:sp>
          <p:nvSpPr>
            <p:cNvPr id="11" name="Rectangle 10">
              <a:extLst>
                <a:ext uri="{FF2B5EF4-FFF2-40B4-BE49-F238E27FC236}">
                  <a16:creationId xmlns:a16="http://schemas.microsoft.com/office/drawing/2014/main" id="{B00D4519-02A8-0C63-A3B3-EFA7DFD688B3}"/>
                </a:ext>
              </a:extLst>
            </p:cNvPr>
            <p:cNvSpPr/>
            <p:nvPr/>
          </p:nvSpPr>
          <p:spPr>
            <a:xfrm>
              <a:off x="2778487" y="2722887"/>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2" name="Oval 11">
              <a:extLst>
                <a:ext uri="{FF2B5EF4-FFF2-40B4-BE49-F238E27FC236}">
                  <a16:creationId xmlns:a16="http://schemas.microsoft.com/office/drawing/2014/main" id="{3FE5661C-0C49-97E1-4F99-ACC1FBB8E0F0}"/>
                </a:ext>
              </a:extLst>
            </p:cNvPr>
            <p:cNvSpPr/>
            <p:nvPr/>
          </p:nvSpPr>
          <p:spPr>
            <a:xfrm>
              <a:off x="2703615" y="1223617"/>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Oval 12">
              <a:extLst>
                <a:ext uri="{FF2B5EF4-FFF2-40B4-BE49-F238E27FC236}">
                  <a16:creationId xmlns:a16="http://schemas.microsoft.com/office/drawing/2014/main" id="{B5F639B3-2AE9-9F74-8176-1B785CCC8E66}"/>
                </a:ext>
              </a:extLst>
            </p:cNvPr>
            <p:cNvSpPr/>
            <p:nvPr/>
          </p:nvSpPr>
          <p:spPr>
            <a:xfrm>
              <a:off x="572797" y="2196574"/>
              <a:ext cx="2384621" cy="2265671"/>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B5036D51-98C8-19C7-C471-EA204E2FD530}"/>
                </a:ext>
              </a:extLst>
            </p:cNvPr>
            <p:cNvSpPr/>
            <p:nvPr/>
          </p:nvSpPr>
          <p:spPr>
            <a:xfrm>
              <a:off x="3391094" y="1252943"/>
              <a:ext cx="1052707"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sp>
          <p:nvSpPr>
            <p:cNvPr id="15" name="Rectangle 14">
              <a:extLst>
                <a:ext uri="{FF2B5EF4-FFF2-40B4-BE49-F238E27FC236}">
                  <a16:creationId xmlns:a16="http://schemas.microsoft.com/office/drawing/2014/main" id="{16EFF0B5-A852-DAAF-33BC-97408C3688CF}"/>
                </a:ext>
              </a:extLst>
            </p:cNvPr>
            <p:cNvSpPr/>
            <p:nvPr/>
          </p:nvSpPr>
          <p:spPr>
            <a:xfrm>
              <a:off x="1184367" y="2322565"/>
              <a:ext cx="1161480"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accent5"/>
                  </a:solidFill>
                </a:rPr>
                <a:t>P2P</a:t>
              </a:r>
            </a:p>
          </p:txBody>
        </p:sp>
        <p:sp>
          <p:nvSpPr>
            <p:cNvPr id="16" name="Rectangle 15">
              <a:extLst>
                <a:ext uri="{FF2B5EF4-FFF2-40B4-BE49-F238E27FC236}">
                  <a16:creationId xmlns:a16="http://schemas.microsoft.com/office/drawing/2014/main" id="{4F2610E3-4213-DE25-7EAC-FD087BEEAE31}"/>
                </a:ext>
              </a:extLst>
            </p:cNvPr>
            <p:cNvSpPr/>
            <p:nvPr/>
          </p:nvSpPr>
          <p:spPr>
            <a:xfrm>
              <a:off x="1989233" y="3984233"/>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7" name="Oval 16">
              <a:extLst>
                <a:ext uri="{FF2B5EF4-FFF2-40B4-BE49-F238E27FC236}">
                  <a16:creationId xmlns:a16="http://schemas.microsoft.com/office/drawing/2014/main" id="{52524285-F248-EC99-251F-29FD430A59B1}"/>
                </a:ext>
              </a:extLst>
            </p:cNvPr>
            <p:cNvSpPr/>
            <p:nvPr/>
          </p:nvSpPr>
          <p:spPr>
            <a:xfrm>
              <a:off x="1865414" y="3651572"/>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8FE055FF-CDDC-6744-7F77-6CCEECCA6151}"/>
                </a:ext>
              </a:extLst>
            </p:cNvPr>
            <p:cNvSpPr/>
            <p:nvPr/>
          </p:nvSpPr>
          <p:spPr>
            <a:xfrm>
              <a:off x="2642805" y="5253367"/>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2</a:t>
              </a:r>
            </a:p>
          </p:txBody>
        </p:sp>
        <p:sp>
          <p:nvSpPr>
            <p:cNvPr id="19" name="Rectangle 18">
              <a:extLst>
                <a:ext uri="{FF2B5EF4-FFF2-40B4-BE49-F238E27FC236}">
                  <a16:creationId xmlns:a16="http://schemas.microsoft.com/office/drawing/2014/main" id="{FB2C66C7-C00E-C608-0976-1A36A2DAD8CE}"/>
                </a:ext>
              </a:extLst>
            </p:cNvPr>
            <p:cNvSpPr/>
            <p:nvPr/>
          </p:nvSpPr>
          <p:spPr>
            <a:xfrm>
              <a:off x="2642805" y="5634679"/>
              <a:ext cx="1033220" cy="360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grpSp>
          <p:nvGrpSpPr>
            <p:cNvPr id="20" name="Group 19">
              <a:extLst>
                <a:ext uri="{FF2B5EF4-FFF2-40B4-BE49-F238E27FC236}">
                  <a16:creationId xmlns:a16="http://schemas.microsoft.com/office/drawing/2014/main" id="{036712AE-492F-4892-9569-B090B42487ED}"/>
                </a:ext>
              </a:extLst>
            </p:cNvPr>
            <p:cNvGrpSpPr/>
            <p:nvPr/>
          </p:nvGrpSpPr>
          <p:grpSpPr>
            <a:xfrm>
              <a:off x="2619436" y="1932392"/>
              <a:ext cx="2276256" cy="3263924"/>
              <a:chOff x="9576155" y="1786711"/>
              <a:chExt cx="2276256" cy="3263924"/>
            </a:xfrm>
          </p:grpSpPr>
          <p:cxnSp>
            <p:nvCxnSpPr>
              <p:cNvPr id="21" name="Straight Connector 20">
                <a:extLst>
                  <a:ext uri="{FF2B5EF4-FFF2-40B4-BE49-F238E27FC236}">
                    <a16:creationId xmlns:a16="http://schemas.microsoft.com/office/drawing/2014/main" id="{DD11641C-BD48-5134-784E-88F15612D270}"/>
                  </a:ext>
                </a:extLst>
              </p:cNvPr>
              <p:cNvCxnSpPr>
                <a:cxnSpLocks/>
              </p:cNvCxnSpPr>
              <p:nvPr/>
            </p:nvCxnSpPr>
            <p:spPr>
              <a:xfrm flipV="1">
                <a:off x="10366598" y="1786711"/>
                <a:ext cx="612396" cy="792819"/>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1ACAB13-86EC-DCB7-66AF-1EF6AC80E2FC}"/>
                  </a:ext>
                </a:extLst>
              </p:cNvPr>
              <p:cNvSpPr/>
              <p:nvPr/>
            </p:nvSpPr>
            <p:spPr>
              <a:xfrm>
                <a:off x="10558694" y="2111110"/>
                <a:ext cx="1293717"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cxnSp>
            <p:nvCxnSpPr>
              <p:cNvPr id="23" name="Straight Connector 22">
                <a:extLst>
                  <a:ext uri="{FF2B5EF4-FFF2-40B4-BE49-F238E27FC236}">
                    <a16:creationId xmlns:a16="http://schemas.microsoft.com/office/drawing/2014/main" id="{5370A61A-A331-3060-757C-95F4078E9254}"/>
                  </a:ext>
                </a:extLst>
              </p:cNvPr>
              <p:cNvCxnSpPr>
                <a:cxnSpLocks/>
              </p:cNvCxnSpPr>
              <p:nvPr/>
            </p:nvCxnSpPr>
            <p:spPr>
              <a:xfrm>
                <a:off x="9576155" y="4255594"/>
                <a:ext cx="606758" cy="795041"/>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643FD1E-E96C-6D62-EE1F-06639931B42D}"/>
                  </a:ext>
                </a:extLst>
              </p:cNvPr>
              <p:cNvSpPr/>
              <p:nvPr/>
            </p:nvSpPr>
            <p:spPr>
              <a:xfrm>
                <a:off x="9828871" y="4473885"/>
                <a:ext cx="1506991"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grpSp>
      </p:grpSp>
    </p:spTree>
    <p:extLst>
      <p:ext uri="{BB962C8B-B14F-4D97-AF65-F5344CB8AC3E}">
        <p14:creationId xmlns:p14="http://schemas.microsoft.com/office/powerpoint/2010/main" val="172082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sz="2000" dirty="0"/>
              <a:t>Long term indication can be split into 3 different parts:</a:t>
            </a:r>
          </a:p>
          <a:p>
            <a:pPr>
              <a:buFontTx/>
              <a:buChar char="-"/>
            </a:pPr>
            <a:r>
              <a:rPr lang="en-US" sz="1800" dirty="0"/>
              <a:t>2) Identification of interference levels on specific 20 MHz subchannels (all the time or possibly only during specific SPs)</a:t>
            </a:r>
          </a:p>
          <a:p>
            <a:pPr lvl="1">
              <a:buFontTx/>
              <a:buChar char="-"/>
            </a:pPr>
            <a:r>
              <a:rPr lang="en-US" sz="1600" dirty="0"/>
              <a:t>If a 20 MHz subchannel is identified as being at a level of interference that is so high that no communication is possible, this subchannel shall not be used between the STA and the AP</a:t>
            </a:r>
          </a:p>
          <a:p>
            <a:pPr lvl="2">
              <a:buFontTx/>
              <a:buChar char="-"/>
            </a:pPr>
            <a:r>
              <a:rPr lang="en-US" sz="1400" dirty="0"/>
              <a:t>This can become a sort of per-STA static puncturing negotiation for SU PPDUs between AP and STA</a:t>
            </a:r>
          </a:p>
          <a:p>
            <a:pPr lvl="2">
              <a:buFontTx/>
              <a:buChar char="-"/>
            </a:pPr>
            <a:r>
              <a:rPr lang="en-US" sz="1400" dirty="0"/>
              <a:t>For MU transmissions, the STA shall not be scheduled on RUs overlapping with the interfered subchannel</a:t>
            </a:r>
          </a:p>
          <a:p>
            <a:pPr lvl="1">
              <a:buFontTx/>
              <a:buChar char="-"/>
            </a:pPr>
            <a:r>
              <a:rPr lang="en-US" sz="1600" dirty="0"/>
              <a:t>Otherwise, rate selection would need to be adjusted to account for the interference</a:t>
            </a:r>
          </a:p>
          <a:p>
            <a:pPr lvl="1">
              <a:buFontTx/>
              <a:buChar char="-"/>
            </a:pPr>
            <a:r>
              <a:rPr lang="en-US" sz="1600" dirty="0"/>
              <a:t>We can use </a:t>
            </a:r>
            <a:r>
              <a:rPr lang="en-US" sz="1600" dirty="0" err="1"/>
              <a:t>Colocated</a:t>
            </a:r>
            <a:r>
              <a:rPr lang="en-US" sz="1600" dirty="0"/>
              <a:t> interference report or define new signaling</a:t>
            </a:r>
          </a:p>
          <a:p>
            <a:pPr>
              <a:buFontTx/>
              <a:buChar char="-"/>
            </a:pPr>
            <a:endParaRPr lang="en-US" sz="2000"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843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05000"/>
            <a:ext cx="7770813" cy="4113213"/>
          </a:xfrm>
        </p:spPr>
        <p:txBody>
          <a:bodyPr/>
          <a:lstStyle/>
          <a:p>
            <a:r>
              <a:rPr lang="en-US" dirty="0"/>
              <a:t>Long term indication can be split into 3 different parts:</a:t>
            </a:r>
          </a:p>
          <a:p>
            <a:pPr>
              <a:buFontTx/>
              <a:buChar char="-"/>
            </a:pPr>
            <a:r>
              <a:rPr lang="en-US" sz="1800" dirty="0"/>
              <a:t>3) Description of reduced Tx/Rx parameters in possible presence of interference (all the time or possibly only during specific SPs)</a:t>
            </a:r>
          </a:p>
          <a:p>
            <a:pPr lvl="1">
              <a:buFontTx/>
              <a:buChar char="-"/>
            </a:pPr>
            <a:r>
              <a:rPr lang="en-US" sz="1600" dirty="0"/>
              <a:t>Sometimes difficult to react fast enough in presence of interference and long term preventive behaviors can be a good tool to have</a:t>
            </a:r>
          </a:p>
          <a:p>
            <a:pPr lvl="1">
              <a:buFontTx/>
              <a:buChar char="-"/>
            </a:pPr>
            <a:r>
              <a:rPr lang="en-US" sz="1600" dirty="0"/>
              <a:t>Behaviors that can be requested: Maximum PHY rate, Max NSS, </a:t>
            </a:r>
            <a:r>
              <a:rPr lang="en-US" sz="1600" dirty="0" err="1"/>
              <a:t>TxOP</a:t>
            </a:r>
            <a:r>
              <a:rPr lang="en-US" sz="1600" dirty="0"/>
              <a:t> or PPDU duration limits</a:t>
            </a:r>
          </a:p>
          <a:p>
            <a:pPr lvl="2">
              <a:buFontTx/>
              <a:buChar char="-"/>
            </a:pPr>
            <a:r>
              <a:rPr lang="en-US" sz="1400" dirty="0"/>
              <a:t>This is useful if applying these constraints help ensure some level of detections when the interference is present, while not harm too much performance when interference is not present</a:t>
            </a:r>
          </a:p>
          <a:p>
            <a:pPr lvl="1">
              <a:buFontTx/>
              <a:buChar char="-"/>
            </a:pPr>
            <a:r>
              <a:rPr lang="en-US" sz="1600" dirty="0"/>
              <a:t>Similarly, these constraints can be applied all the time or within a specific service period and signaling has to be defined accordingly</a:t>
            </a:r>
          </a:p>
          <a:p>
            <a:pPr lvl="1">
              <a:buFontTx/>
              <a:buChar char="-"/>
            </a:pPr>
            <a:endParaRPr lang="en-US" sz="1600" dirty="0"/>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8065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2974A-C837-4435-B2E3-424515BC4F0E}"/>
              </a:ext>
            </a:extLst>
          </p:cNvPr>
          <p:cNvSpPr>
            <a:spLocks noGrp="1"/>
          </p:cNvSpPr>
          <p:nvPr>
            <p:ph type="title"/>
          </p:nvPr>
        </p:nvSpPr>
        <p:spPr/>
        <p:txBody>
          <a:bodyPr/>
          <a:lstStyle/>
          <a:p>
            <a:r>
              <a:rPr lang="en-US" dirty="0"/>
              <a:t>Proposals for 2) unpredictable interference</a:t>
            </a:r>
          </a:p>
        </p:txBody>
      </p:sp>
      <p:sp>
        <p:nvSpPr>
          <p:cNvPr id="3" name="Content Placeholder 2">
            <a:extLst>
              <a:ext uri="{FF2B5EF4-FFF2-40B4-BE49-F238E27FC236}">
                <a16:creationId xmlns:a16="http://schemas.microsoft.com/office/drawing/2014/main" id="{371A3B50-5EFA-4C26-95B6-95FDEB69E9E2}"/>
              </a:ext>
            </a:extLst>
          </p:cNvPr>
          <p:cNvSpPr>
            <a:spLocks noGrp="1"/>
          </p:cNvSpPr>
          <p:nvPr>
            <p:ph idx="1"/>
          </p:nvPr>
        </p:nvSpPr>
        <p:spPr>
          <a:xfrm>
            <a:off x="457200" y="1981200"/>
            <a:ext cx="7999413" cy="4113213"/>
          </a:xfrm>
        </p:spPr>
        <p:txBody>
          <a:bodyPr/>
          <a:lstStyle/>
          <a:p>
            <a:pPr>
              <a:buFont typeface="Arial" panose="020B0604020202020204" pitchFamily="34" charset="0"/>
              <a:buChar char="•"/>
            </a:pPr>
            <a:r>
              <a:rPr lang="en-US" sz="2000" dirty="0"/>
              <a:t>a) Shortening/truncation of a </a:t>
            </a:r>
            <a:r>
              <a:rPr lang="en-US" sz="2000" dirty="0" err="1"/>
              <a:t>TxOP</a:t>
            </a:r>
            <a:r>
              <a:rPr lang="en-US" sz="2000" dirty="0"/>
              <a:t> due to upcoming interference, as a </a:t>
            </a:r>
            <a:r>
              <a:rPr lang="en-US" sz="2000" dirty="0" err="1"/>
              <a:t>TxOP</a:t>
            </a:r>
            <a:r>
              <a:rPr lang="en-US" sz="2000" dirty="0"/>
              <a:t> responder or </a:t>
            </a:r>
            <a:r>
              <a:rPr lang="en-US" sz="2000" dirty="0" err="1"/>
              <a:t>TxOP</a:t>
            </a:r>
            <a:r>
              <a:rPr lang="en-US" sz="2000" dirty="0"/>
              <a:t> holder, and information about an upcoming unavailability period</a:t>
            </a:r>
          </a:p>
          <a:p>
            <a:pPr>
              <a:buFont typeface="Arial" panose="020B0604020202020204" pitchFamily="34" charset="0"/>
              <a:buChar char="•"/>
            </a:pPr>
            <a:r>
              <a:rPr lang="en-US" sz="2000" dirty="0"/>
              <a:t>b) Add signaling in BA in case of unexpected interference to ensure no double punishment (explained before)</a:t>
            </a:r>
          </a:p>
          <a:p>
            <a:endParaRPr lang="en-US" sz="2000" dirty="0"/>
          </a:p>
        </p:txBody>
      </p:sp>
      <p:sp>
        <p:nvSpPr>
          <p:cNvPr id="4" name="Slide Number Placeholder 3">
            <a:extLst>
              <a:ext uri="{FF2B5EF4-FFF2-40B4-BE49-F238E27FC236}">
                <a16:creationId xmlns:a16="http://schemas.microsoft.com/office/drawing/2014/main" id="{6416AEC8-6748-4530-A6FE-63BCA1F95E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71B8057-7B9B-45D5-87D4-A0FC50FF624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E24E31CD-D112-4DBF-A8C9-966FC210560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383669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129517</TotalTime>
  <Words>2524</Words>
  <Application>Microsoft Office PowerPoint</Application>
  <PresentationFormat>On-screen Show (4:3)</PresentationFormat>
  <Paragraphs>243</Paragraphs>
  <Slides>24</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Arial</vt:lpstr>
      <vt:lpstr>Arial Unicode MS</vt:lpstr>
      <vt:lpstr>Times New Roman</vt:lpstr>
      <vt:lpstr>Office Theme</vt:lpstr>
      <vt:lpstr>Document</vt:lpstr>
      <vt:lpstr>In-device Coexistence and P2P – follow-up</vt:lpstr>
      <vt:lpstr>Summary of proposals</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Proposals for 2) unpredictable interference</vt:lpstr>
      <vt:lpstr>2) a) TxOP shortening/truncation and short term indication of an upcoming unavailability period</vt:lpstr>
      <vt:lpstr>2) b) Rate selection in case of interference</vt:lpstr>
      <vt:lpstr>Straw Poll 1</vt:lpstr>
      <vt:lpstr>Straw Poll 2</vt:lpstr>
      <vt:lpstr>Straw Poll 3</vt:lpstr>
      <vt:lpstr>Straw Poll 4</vt:lpstr>
      <vt:lpstr>Annex 1</vt:lpstr>
      <vt:lpstr>P2P TWT as defined in current spec</vt:lpstr>
      <vt:lpstr>P2P TWT as defined in current spec</vt:lpstr>
      <vt:lpstr>P2P TWT as defined in current spec</vt:lpstr>
      <vt:lpstr>Annex 2 </vt:lpstr>
      <vt:lpstr>In-device coexistence issue</vt:lpstr>
      <vt:lpstr>Other activities</vt:lpstr>
      <vt:lpstr>Predictable/unpredictable interference</vt:lpstr>
      <vt:lpstr>Interference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2024-03-12T14:49:27Z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