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3" r:id="rId3"/>
    <p:sldId id="332" r:id="rId4"/>
    <p:sldId id="329" r:id="rId5"/>
    <p:sldId id="330" r:id="rId6"/>
    <p:sldId id="328" r:id="rId7"/>
    <p:sldId id="326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ziyang" initials="g" lastIdx="3" clrIdx="0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14D2"/>
    <a:srgbClr val="EAEFF7"/>
    <a:srgbClr val="E70502"/>
    <a:srgbClr val="5BFCFE"/>
    <a:srgbClr val="180FBA"/>
    <a:srgbClr val="79E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1" autoAdjust="0"/>
    <p:restoredTop sz="88484" autoAdjust="0"/>
  </p:normalViewPr>
  <p:slideViewPr>
    <p:cSldViewPr>
      <p:cViewPr varScale="1">
        <p:scale>
          <a:sx n="97" d="100"/>
          <a:sy n="97" d="100"/>
        </p:scale>
        <p:origin x="176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3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Ziyang Guo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Ziyang Guo (Huawei)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Ziyang Guo (Huawei)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Ziyang Guo (Huawei)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32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Ziyang Guo (Huawei)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98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Ziyang Guo (Huawei)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11-23-1993-00-aiml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Complexity Reduction for AI CSI Compression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968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329646"/>
              </p:ext>
            </p:extLst>
          </p:nvPr>
        </p:nvGraphicFramePr>
        <p:xfrm>
          <a:off x="1043608" y="3172829"/>
          <a:ext cx="7315200" cy="304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6" name="Document" r:id="rId4" imgW="8243994" imgH="3436847" progId="Word.Document.8">
                  <p:embed/>
                </p:oleObj>
              </mc:Choice>
              <mc:Fallback>
                <p:oleObj name="Document" r:id="rId4" imgW="8243994" imgH="343684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172829"/>
                        <a:ext cx="7315200" cy="3041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255188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Background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70607" y="1752600"/>
            <a:ext cx="7971731" cy="4556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In the AIML TIG technical report draft [1], two sub-cases are considered for the </a:t>
            </a:r>
            <a:r>
              <a:rPr lang="en-US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CSI feedback compression use case</a:t>
            </a:r>
            <a:endParaRPr lang="en-US" altLang="zh-CN" sz="1800" kern="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 marL="1028700"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Sub-case A: System throughput improvement</a:t>
            </a:r>
            <a:endParaRPr lang="en-GB" altLang="zh-CN" sz="1800" dirty="0">
              <a:solidFill>
                <a:schemeClr val="tx1"/>
              </a:solidFill>
              <a:latin typeface="Times New Roman" pitchFamily="16" charset="0"/>
              <a:ea typeface="MS Gothic" charset="-128"/>
              <a:sym typeface="Times New Roman"/>
            </a:endParaRPr>
          </a:p>
          <a:p>
            <a:pPr marL="1028700"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Sub-case B: Compression complexity reduction compared with Givens Rotation operation</a:t>
            </a: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S Gothic" charset="-128"/>
              <a:sym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For sub-case A,</a:t>
            </a: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GB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we studied </a:t>
            </a: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an</a:t>
            </a:r>
            <a:r>
              <a:rPr lang="zh-CN" altLang="en-US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GB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autoencoder-based CSI feedback scheme </a:t>
            </a:r>
            <a:r>
              <a:rPr lang="en-GB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in [2]. It adopts a</a:t>
            </a:r>
            <a:r>
              <a:rPr lang="en-GB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CNN-based encoder (CNN-ENC)</a:t>
            </a: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and achieves ~95% times feedback bits reduction and ~200% system throughput improvement</a:t>
            </a:r>
            <a:r>
              <a:rPr lang="en-US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In this contribution, we focus on sub-case B and study the technical feasibility of reusing a CNN-ENC structure, i.e., cutting out several blocks of CNN-ENC to reduce the computational complexity of CSI compression.</a:t>
            </a:r>
          </a:p>
        </p:txBody>
      </p:sp>
    </p:spTree>
    <p:extLst>
      <p:ext uri="{BB962C8B-B14F-4D97-AF65-F5344CB8AC3E}">
        <p14:creationId xmlns:p14="http://schemas.microsoft.com/office/powerpoint/2010/main" val="1111711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17CD6-1291-4FAC-A915-1753A672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CSI feedback compression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932AF4-908E-4CD8-8D6F-13D5F04B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996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</a:t>
            </a:r>
            <a:r>
              <a:rPr lang="en-GB" altLang="zh-CN" sz="1800" dirty="0">
                <a:solidFill>
                  <a:schemeClr val="tx1"/>
                </a:solidFill>
                <a:cs typeface="Times New Roman"/>
                <a:sym typeface="Times New Roman"/>
              </a:rPr>
              <a:t> CSI feedback scheme </a:t>
            </a:r>
            <a:r>
              <a:rPr lang="en-US" altLang="zh-CN" sz="1800" dirty="0">
                <a:solidFill>
                  <a:schemeClr val="tx1"/>
                </a:solidFill>
                <a:cs typeface="Times New Roman"/>
                <a:sym typeface="Times New Roman"/>
              </a:rPr>
              <a:t>proposed in [2] adopts a structure with concatenated CNN blocks (CNN-ENC).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cs typeface="Times New Roman"/>
                <a:sym typeface="Times New Roman"/>
              </a:rPr>
              <a:t>To reuse the structure in sub-case B, we simply bypass some of the CNN blocks (CNN-ENC-T: a tailored version of CNN-ENC), which reduces computational complexity but has a larger number of feedback bits.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D52CD-577E-40F1-A7EF-2BB0CB37D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2C4FC1-1788-4ECF-8535-FE31749458E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60810" y="6534292"/>
            <a:ext cx="3184520" cy="180975"/>
          </a:xfrm>
        </p:spPr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047E48-3791-41F2-AD12-1B6B39914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20" name="文本框 19"/>
          <p:cNvSpPr txBox="1"/>
          <p:nvPr/>
        </p:nvSpPr>
        <p:spPr>
          <a:xfrm>
            <a:off x="7571797" y="4296027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(1280 bits)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7664132" y="5865352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(4096 bits)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22852" y="3532946"/>
            <a:ext cx="13276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  <a:cs typeface="Times New Roman"/>
                <a:sym typeface="Times New Roman"/>
              </a:rPr>
              <a:t>CNN-ENC</a:t>
            </a:r>
            <a:endParaRPr lang="zh-CN" altLang="en-US" sz="2000" dirty="0"/>
          </a:p>
        </p:txBody>
      </p:sp>
      <p:sp>
        <p:nvSpPr>
          <p:cNvPr id="70" name="矩形 69"/>
          <p:cNvSpPr/>
          <p:nvPr/>
        </p:nvSpPr>
        <p:spPr>
          <a:xfrm>
            <a:off x="142842" y="5045114"/>
            <a:ext cx="1569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  <a:cs typeface="Times New Roman"/>
                <a:sym typeface="Times New Roman"/>
              </a:rPr>
              <a:t>CNN-ENC-T</a:t>
            </a:r>
            <a:endParaRPr lang="zh-CN" altLang="en-US" sz="2000" dirty="0"/>
          </a:p>
        </p:txBody>
      </p: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D70BB134-413D-4E9C-8717-C0FD125D16FA}"/>
              </a:ext>
            </a:extLst>
          </p:cNvPr>
          <p:cNvGrpSpPr/>
          <p:nvPr/>
        </p:nvGrpSpPr>
        <p:grpSpPr>
          <a:xfrm rot="16200000">
            <a:off x="2687603" y="3781649"/>
            <a:ext cx="648072" cy="576064"/>
            <a:chOff x="2411760" y="3789040"/>
            <a:chExt cx="648072" cy="576064"/>
          </a:xfrm>
        </p:grpSpPr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5269EE71-59BD-4966-9C96-7F84C18E88D7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69752A54-E1AC-4C1B-AD30-5943881B8DC0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组合 74">
            <a:extLst>
              <a:ext uri="{FF2B5EF4-FFF2-40B4-BE49-F238E27FC236}">
                <a16:creationId xmlns:a16="http://schemas.microsoft.com/office/drawing/2014/main" id="{83FE540F-2AE6-461D-83F0-DC77B32A1312}"/>
              </a:ext>
            </a:extLst>
          </p:cNvPr>
          <p:cNvGrpSpPr/>
          <p:nvPr/>
        </p:nvGrpSpPr>
        <p:grpSpPr>
          <a:xfrm rot="16200000">
            <a:off x="3479691" y="3781649"/>
            <a:ext cx="648072" cy="576064"/>
            <a:chOff x="2411760" y="3789040"/>
            <a:chExt cx="648072" cy="576064"/>
          </a:xfrm>
        </p:grpSpPr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2BCE5E8F-401A-4305-88E9-8EB37B18B82E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文本框 77">
              <a:extLst>
                <a:ext uri="{FF2B5EF4-FFF2-40B4-BE49-F238E27FC236}">
                  <a16:creationId xmlns:a16="http://schemas.microsoft.com/office/drawing/2014/main" id="{78B39CA0-1F56-45D7-A2CF-85D491B52E06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组合 105">
            <a:extLst>
              <a:ext uri="{FF2B5EF4-FFF2-40B4-BE49-F238E27FC236}">
                <a16:creationId xmlns:a16="http://schemas.microsoft.com/office/drawing/2014/main" id="{C80980D6-BD0E-4068-9BA3-54F902FA53ED}"/>
              </a:ext>
            </a:extLst>
          </p:cNvPr>
          <p:cNvGrpSpPr/>
          <p:nvPr/>
        </p:nvGrpSpPr>
        <p:grpSpPr>
          <a:xfrm rot="16200000">
            <a:off x="4271779" y="3781649"/>
            <a:ext cx="648072" cy="576064"/>
            <a:chOff x="2411760" y="3789040"/>
            <a:chExt cx="648072" cy="576064"/>
          </a:xfrm>
        </p:grpSpPr>
        <p:sp>
          <p:nvSpPr>
            <p:cNvPr id="107" name="矩形 106">
              <a:extLst>
                <a:ext uri="{FF2B5EF4-FFF2-40B4-BE49-F238E27FC236}">
                  <a16:creationId xmlns:a16="http://schemas.microsoft.com/office/drawing/2014/main" id="{DC0D5D8B-D9EB-4C75-A78D-7C540802E1D6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E7730D29-A8DC-40A6-9AF7-69E41D65800E}"/>
                </a:ext>
              </a:extLst>
            </p:cNvPr>
            <p:cNvSpPr txBox="1"/>
            <p:nvPr/>
          </p:nvSpPr>
          <p:spPr>
            <a:xfrm>
              <a:off x="2411760" y="378904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组合 108">
            <a:extLst>
              <a:ext uri="{FF2B5EF4-FFF2-40B4-BE49-F238E27FC236}">
                <a16:creationId xmlns:a16="http://schemas.microsoft.com/office/drawing/2014/main" id="{ECA13073-8EB5-4405-A574-26AC63D8FEC4}"/>
              </a:ext>
            </a:extLst>
          </p:cNvPr>
          <p:cNvGrpSpPr/>
          <p:nvPr/>
        </p:nvGrpSpPr>
        <p:grpSpPr>
          <a:xfrm rot="16200000">
            <a:off x="5063867" y="3781649"/>
            <a:ext cx="648072" cy="576064"/>
            <a:chOff x="2411760" y="3789040"/>
            <a:chExt cx="648072" cy="576064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D7FA970D-17B6-4F24-A2FF-6E7B53D7DB6A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1" name="文本框 110">
              <a:extLst>
                <a:ext uri="{FF2B5EF4-FFF2-40B4-BE49-F238E27FC236}">
                  <a16:creationId xmlns:a16="http://schemas.microsoft.com/office/drawing/2014/main" id="{9791E320-0A5D-4E4F-9092-77867F02FA69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2" name="直接箭头连接符 111">
            <a:extLst>
              <a:ext uri="{FF2B5EF4-FFF2-40B4-BE49-F238E27FC236}">
                <a16:creationId xmlns:a16="http://schemas.microsoft.com/office/drawing/2014/main" id="{C7CBEDAE-C978-4E88-BBA6-AAFD14AE09FA}"/>
              </a:ext>
            </a:extLst>
          </p:cNvPr>
          <p:cNvCxnSpPr>
            <a:cxnSpLocks/>
            <a:stCxn id="72" idx="2"/>
            <a:endCxn id="77" idx="0"/>
          </p:cNvCxnSpPr>
          <p:nvPr/>
        </p:nvCxnSpPr>
        <p:spPr bwMode="auto">
          <a:xfrm>
            <a:off x="3299671" y="4069681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直接箭头连接符 112">
            <a:extLst>
              <a:ext uri="{FF2B5EF4-FFF2-40B4-BE49-F238E27FC236}">
                <a16:creationId xmlns:a16="http://schemas.microsoft.com/office/drawing/2014/main" id="{D62EF09D-C035-4B96-88EB-73F551AB5796}"/>
              </a:ext>
            </a:extLst>
          </p:cNvPr>
          <p:cNvCxnSpPr>
            <a:cxnSpLocks/>
            <a:stCxn id="77" idx="2"/>
            <a:endCxn id="107" idx="0"/>
          </p:cNvCxnSpPr>
          <p:nvPr/>
        </p:nvCxnSpPr>
        <p:spPr bwMode="auto">
          <a:xfrm>
            <a:off x="4091759" y="4069681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4" name="直接箭头连接符 113">
            <a:extLst>
              <a:ext uri="{FF2B5EF4-FFF2-40B4-BE49-F238E27FC236}">
                <a16:creationId xmlns:a16="http://schemas.microsoft.com/office/drawing/2014/main" id="{E1B84E98-BF4B-4D9B-B616-1DA3F2E00C1E}"/>
              </a:ext>
            </a:extLst>
          </p:cNvPr>
          <p:cNvCxnSpPr>
            <a:cxnSpLocks/>
            <a:stCxn id="107" idx="2"/>
            <a:endCxn id="110" idx="0"/>
          </p:cNvCxnSpPr>
          <p:nvPr/>
        </p:nvCxnSpPr>
        <p:spPr bwMode="auto">
          <a:xfrm>
            <a:off x="4883847" y="4069681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15" name="组合 114">
            <a:extLst>
              <a:ext uri="{FF2B5EF4-FFF2-40B4-BE49-F238E27FC236}">
                <a16:creationId xmlns:a16="http://schemas.microsoft.com/office/drawing/2014/main" id="{2475A5AA-35B3-458D-8FC4-671BBE6DCA35}"/>
              </a:ext>
            </a:extLst>
          </p:cNvPr>
          <p:cNvGrpSpPr/>
          <p:nvPr/>
        </p:nvGrpSpPr>
        <p:grpSpPr>
          <a:xfrm rot="16200000">
            <a:off x="1719785" y="3781649"/>
            <a:ext cx="999532" cy="576064"/>
            <a:chOff x="2411760" y="3789040"/>
            <a:chExt cx="999532" cy="576064"/>
          </a:xfrm>
        </p:grpSpPr>
        <p:sp>
          <p:nvSpPr>
            <p:cNvPr id="116" name="矩形 115">
              <a:extLst>
                <a:ext uri="{FF2B5EF4-FFF2-40B4-BE49-F238E27FC236}">
                  <a16:creationId xmlns:a16="http://schemas.microsoft.com/office/drawing/2014/main" id="{95403987-0154-4581-A73E-C9E716778100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文本框 116">
              <a:extLst>
                <a:ext uri="{FF2B5EF4-FFF2-40B4-BE49-F238E27FC236}">
                  <a16:creationId xmlns:a16="http://schemas.microsoft.com/office/drawing/2014/main" id="{70FBD734-79BC-4161-8026-D7D5CBB7479D}"/>
                </a:ext>
              </a:extLst>
            </p:cNvPr>
            <p:cNvSpPr txBox="1"/>
            <p:nvPr/>
          </p:nvSpPr>
          <p:spPr>
            <a:xfrm>
              <a:off x="2411760" y="3815462"/>
              <a:ext cx="9995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Pre-processing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8" name="直接箭头连接符 117">
            <a:extLst>
              <a:ext uri="{FF2B5EF4-FFF2-40B4-BE49-F238E27FC236}">
                <a16:creationId xmlns:a16="http://schemas.microsoft.com/office/drawing/2014/main" id="{FE248225-3779-4A54-873C-667A97B7B72E}"/>
              </a:ext>
            </a:extLst>
          </p:cNvPr>
          <p:cNvCxnSpPr>
            <a:cxnSpLocks/>
            <a:stCxn id="116" idx="2"/>
            <a:endCxn id="72" idx="0"/>
          </p:cNvCxnSpPr>
          <p:nvPr/>
        </p:nvCxnSpPr>
        <p:spPr bwMode="auto">
          <a:xfrm>
            <a:off x="2507583" y="4069681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19" name="组合 118">
            <a:extLst>
              <a:ext uri="{FF2B5EF4-FFF2-40B4-BE49-F238E27FC236}">
                <a16:creationId xmlns:a16="http://schemas.microsoft.com/office/drawing/2014/main" id="{B2F7C3AE-430A-4B87-967D-69267D655094}"/>
              </a:ext>
            </a:extLst>
          </p:cNvPr>
          <p:cNvGrpSpPr/>
          <p:nvPr/>
        </p:nvGrpSpPr>
        <p:grpSpPr>
          <a:xfrm rot="16200000">
            <a:off x="6468035" y="3781649"/>
            <a:ext cx="1152104" cy="576064"/>
            <a:chOff x="2339728" y="3789040"/>
            <a:chExt cx="1152104" cy="576064"/>
          </a:xfrm>
        </p:grpSpPr>
        <p:sp>
          <p:nvSpPr>
            <p:cNvPr id="120" name="矩形 119">
              <a:extLst>
                <a:ext uri="{FF2B5EF4-FFF2-40B4-BE49-F238E27FC236}">
                  <a16:creationId xmlns:a16="http://schemas.microsoft.com/office/drawing/2014/main" id="{6F6FC877-4716-4C93-958C-EA804243426F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1" name="文本框 120">
              <a:extLst>
                <a:ext uri="{FF2B5EF4-FFF2-40B4-BE49-F238E27FC236}">
                  <a16:creationId xmlns:a16="http://schemas.microsoft.com/office/drawing/2014/main" id="{0DC90B79-1B60-4C7C-904A-0DCF6DCE8D71}"/>
                </a:ext>
              </a:extLst>
            </p:cNvPr>
            <p:cNvSpPr txBox="1"/>
            <p:nvPr/>
          </p:nvSpPr>
          <p:spPr>
            <a:xfrm>
              <a:off x="2339728" y="3907795"/>
              <a:ext cx="1152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Quantization 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22" name="直接箭头连接符 121">
            <a:extLst>
              <a:ext uri="{FF2B5EF4-FFF2-40B4-BE49-F238E27FC236}">
                <a16:creationId xmlns:a16="http://schemas.microsoft.com/office/drawing/2014/main" id="{6E1DABA3-5A71-473D-B837-A6E9594AF696}"/>
              </a:ext>
            </a:extLst>
          </p:cNvPr>
          <p:cNvCxnSpPr>
            <a:cxnSpLocks/>
            <a:stCxn id="163" idx="2"/>
            <a:endCxn id="120" idx="0"/>
          </p:cNvCxnSpPr>
          <p:nvPr/>
        </p:nvCxnSpPr>
        <p:spPr bwMode="auto">
          <a:xfrm flipV="1">
            <a:off x="6468023" y="4073935"/>
            <a:ext cx="28803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3" name="直接箭头连接符 122">
            <a:extLst>
              <a:ext uri="{FF2B5EF4-FFF2-40B4-BE49-F238E27FC236}">
                <a16:creationId xmlns:a16="http://schemas.microsoft.com/office/drawing/2014/main" id="{7A53F204-6555-4DD3-A790-D5136B8A6FC1}"/>
              </a:ext>
            </a:extLst>
          </p:cNvPr>
          <p:cNvCxnSpPr>
            <a:cxnSpLocks/>
            <a:stCxn id="124" idx="3"/>
            <a:endCxn id="116" idx="0"/>
          </p:cNvCxnSpPr>
          <p:nvPr/>
        </p:nvCxnSpPr>
        <p:spPr bwMode="auto">
          <a:xfrm>
            <a:off x="1643487" y="4069681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4" name="文本框 123">
            <a:extLst>
              <a:ext uri="{FF2B5EF4-FFF2-40B4-BE49-F238E27FC236}">
                <a16:creationId xmlns:a16="http://schemas.microsoft.com/office/drawing/2014/main" id="{FE0DEAA0-96D7-495D-98F8-4E05DC52A920}"/>
              </a:ext>
            </a:extLst>
          </p:cNvPr>
          <p:cNvSpPr txBox="1"/>
          <p:nvPr/>
        </p:nvSpPr>
        <p:spPr>
          <a:xfrm>
            <a:off x="1306915" y="3900404"/>
            <a:ext cx="336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V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70D3480C-4B71-4C28-A988-A43303FADDFC}"/>
              </a:ext>
            </a:extLst>
          </p:cNvPr>
          <p:cNvSpPr txBox="1"/>
          <p:nvPr/>
        </p:nvSpPr>
        <p:spPr>
          <a:xfrm>
            <a:off x="7602390" y="3781649"/>
            <a:ext cx="1169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compressed feedback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126" name="直接箭头连接符 125">
            <a:extLst>
              <a:ext uri="{FF2B5EF4-FFF2-40B4-BE49-F238E27FC236}">
                <a16:creationId xmlns:a16="http://schemas.microsoft.com/office/drawing/2014/main" id="{C8A1F623-C727-4B90-9AFF-58D6AF0D9498}"/>
              </a:ext>
            </a:extLst>
          </p:cNvPr>
          <p:cNvCxnSpPr>
            <a:cxnSpLocks/>
            <a:stCxn id="120" idx="2"/>
            <a:endCxn id="125" idx="1"/>
          </p:cNvCxnSpPr>
          <p:nvPr/>
        </p:nvCxnSpPr>
        <p:spPr bwMode="auto">
          <a:xfrm>
            <a:off x="7332119" y="4073935"/>
            <a:ext cx="270271" cy="1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7" name="组合 126">
            <a:extLst>
              <a:ext uri="{FF2B5EF4-FFF2-40B4-BE49-F238E27FC236}">
                <a16:creationId xmlns:a16="http://schemas.microsoft.com/office/drawing/2014/main" id="{F02C06BD-2590-4043-87BA-ABD1BFC9C594}"/>
              </a:ext>
            </a:extLst>
          </p:cNvPr>
          <p:cNvGrpSpPr/>
          <p:nvPr/>
        </p:nvGrpSpPr>
        <p:grpSpPr>
          <a:xfrm rot="16200000">
            <a:off x="2687603" y="5383040"/>
            <a:ext cx="648072" cy="576064"/>
            <a:chOff x="2411760" y="3789040"/>
            <a:chExt cx="648072" cy="576064"/>
          </a:xfrm>
        </p:grpSpPr>
        <p:sp>
          <p:nvSpPr>
            <p:cNvPr id="128" name="矩形 127">
              <a:extLst>
                <a:ext uri="{FF2B5EF4-FFF2-40B4-BE49-F238E27FC236}">
                  <a16:creationId xmlns:a16="http://schemas.microsoft.com/office/drawing/2014/main" id="{9ABD01EA-7D37-49EA-9BF4-5BE33D3E1EEB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9" name="文本框 128">
              <a:extLst>
                <a:ext uri="{FF2B5EF4-FFF2-40B4-BE49-F238E27FC236}">
                  <a16:creationId xmlns:a16="http://schemas.microsoft.com/office/drawing/2014/main" id="{AA1C2C2B-9B7D-483B-B6CA-F5BCB79525C0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组合 129">
            <a:extLst>
              <a:ext uri="{FF2B5EF4-FFF2-40B4-BE49-F238E27FC236}">
                <a16:creationId xmlns:a16="http://schemas.microsoft.com/office/drawing/2014/main" id="{DB6AEAE0-FCF2-4598-9AEE-316189483C73}"/>
              </a:ext>
            </a:extLst>
          </p:cNvPr>
          <p:cNvGrpSpPr/>
          <p:nvPr/>
        </p:nvGrpSpPr>
        <p:grpSpPr>
          <a:xfrm rot="16200000">
            <a:off x="3479691" y="5383040"/>
            <a:ext cx="648072" cy="576064"/>
            <a:chOff x="2411760" y="3789040"/>
            <a:chExt cx="648072" cy="576064"/>
          </a:xfrm>
        </p:grpSpPr>
        <p:sp>
          <p:nvSpPr>
            <p:cNvPr id="131" name="矩形 130">
              <a:extLst>
                <a:ext uri="{FF2B5EF4-FFF2-40B4-BE49-F238E27FC236}">
                  <a16:creationId xmlns:a16="http://schemas.microsoft.com/office/drawing/2014/main" id="{C73FC486-DEB9-44E7-AE64-C6C4B7CCAAD1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文本框 131">
              <a:extLst>
                <a:ext uri="{FF2B5EF4-FFF2-40B4-BE49-F238E27FC236}">
                  <a16:creationId xmlns:a16="http://schemas.microsoft.com/office/drawing/2014/main" id="{6E425E70-30B1-4C7C-8AF4-4A7CF063BBF4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组合 132">
            <a:extLst>
              <a:ext uri="{FF2B5EF4-FFF2-40B4-BE49-F238E27FC236}">
                <a16:creationId xmlns:a16="http://schemas.microsoft.com/office/drawing/2014/main" id="{95334B1A-2E4B-4DB7-93E0-2189492EE876}"/>
              </a:ext>
            </a:extLst>
          </p:cNvPr>
          <p:cNvGrpSpPr/>
          <p:nvPr/>
        </p:nvGrpSpPr>
        <p:grpSpPr>
          <a:xfrm rot="16200000">
            <a:off x="4271779" y="5383040"/>
            <a:ext cx="648072" cy="576064"/>
            <a:chOff x="2411760" y="3789040"/>
            <a:chExt cx="648072" cy="576064"/>
          </a:xfrm>
        </p:grpSpPr>
        <p:sp>
          <p:nvSpPr>
            <p:cNvPr id="134" name="矩形 133">
              <a:extLst>
                <a:ext uri="{FF2B5EF4-FFF2-40B4-BE49-F238E27FC236}">
                  <a16:creationId xmlns:a16="http://schemas.microsoft.com/office/drawing/2014/main" id="{65E40225-F342-4A1A-BB98-FAFA304EA973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5" name="文本框 134">
              <a:extLst>
                <a:ext uri="{FF2B5EF4-FFF2-40B4-BE49-F238E27FC236}">
                  <a16:creationId xmlns:a16="http://schemas.microsoft.com/office/drawing/2014/main" id="{C3F7B2E4-6E59-41F4-BFBD-8011AF3B7095}"/>
                </a:ext>
              </a:extLst>
            </p:cNvPr>
            <p:cNvSpPr txBox="1"/>
            <p:nvPr/>
          </p:nvSpPr>
          <p:spPr>
            <a:xfrm>
              <a:off x="2411760" y="378904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6" name="组合 135">
            <a:extLst>
              <a:ext uri="{FF2B5EF4-FFF2-40B4-BE49-F238E27FC236}">
                <a16:creationId xmlns:a16="http://schemas.microsoft.com/office/drawing/2014/main" id="{A64FBD81-0545-45AB-8AAD-56E318F83DE5}"/>
              </a:ext>
            </a:extLst>
          </p:cNvPr>
          <p:cNvGrpSpPr/>
          <p:nvPr/>
        </p:nvGrpSpPr>
        <p:grpSpPr>
          <a:xfrm rot="16200000">
            <a:off x="5063867" y="5383040"/>
            <a:ext cx="648072" cy="576064"/>
            <a:chOff x="2411760" y="3789040"/>
            <a:chExt cx="648072" cy="576064"/>
          </a:xfrm>
        </p:grpSpPr>
        <p:sp>
          <p:nvSpPr>
            <p:cNvPr id="137" name="矩形 136">
              <a:extLst>
                <a:ext uri="{FF2B5EF4-FFF2-40B4-BE49-F238E27FC236}">
                  <a16:creationId xmlns:a16="http://schemas.microsoft.com/office/drawing/2014/main" id="{191CA885-3830-4553-9B1D-542A555131D9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8" name="文本框 137">
              <a:extLst>
                <a:ext uri="{FF2B5EF4-FFF2-40B4-BE49-F238E27FC236}">
                  <a16:creationId xmlns:a16="http://schemas.microsoft.com/office/drawing/2014/main" id="{8D5992B5-B865-42FE-A529-46FF6A865CBA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9" name="直接箭头连接符 138">
            <a:extLst>
              <a:ext uri="{FF2B5EF4-FFF2-40B4-BE49-F238E27FC236}">
                <a16:creationId xmlns:a16="http://schemas.microsoft.com/office/drawing/2014/main" id="{D5077026-C3BA-4837-B3A1-048AB98647B1}"/>
              </a:ext>
            </a:extLst>
          </p:cNvPr>
          <p:cNvCxnSpPr>
            <a:cxnSpLocks/>
            <a:stCxn id="128" idx="2"/>
            <a:endCxn id="131" idx="0"/>
          </p:cNvCxnSpPr>
          <p:nvPr/>
        </p:nvCxnSpPr>
        <p:spPr bwMode="auto">
          <a:xfrm>
            <a:off x="3299671" y="567107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0" name="直接箭头连接符 139">
            <a:extLst>
              <a:ext uri="{FF2B5EF4-FFF2-40B4-BE49-F238E27FC236}">
                <a16:creationId xmlns:a16="http://schemas.microsoft.com/office/drawing/2014/main" id="{D2B2130E-3343-43FA-82BA-257D99BF8515}"/>
              </a:ext>
            </a:extLst>
          </p:cNvPr>
          <p:cNvCxnSpPr>
            <a:cxnSpLocks/>
            <a:stCxn id="131" idx="2"/>
            <a:endCxn id="134" idx="0"/>
          </p:cNvCxnSpPr>
          <p:nvPr/>
        </p:nvCxnSpPr>
        <p:spPr bwMode="auto">
          <a:xfrm>
            <a:off x="4091759" y="567107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1" name="直接箭头连接符 140">
            <a:extLst>
              <a:ext uri="{FF2B5EF4-FFF2-40B4-BE49-F238E27FC236}">
                <a16:creationId xmlns:a16="http://schemas.microsoft.com/office/drawing/2014/main" id="{8FCA7463-9FA4-4518-8934-FA8BC7EA50D8}"/>
              </a:ext>
            </a:extLst>
          </p:cNvPr>
          <p:cNvCxnSpPr>
            <a:cxnSpLocks/>
            <a:stCxn id="134" idx="2"/>
            <a:endCxn id="137" idx="0"/>
          </p:cNvCxnSpPr>
          <p:nvPr/>
        </p:nvCxnSpPr>
        <p:spPr bwMode="auto">
          <a:xfrm>
            <a:off x="4883847" y="567107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42" name="组合 141">
            <a:extLst>
              <a:ext uri="{FF2B5EF4-FFF2-40B4-BE49-F238E27FC236}">
                <a16:creationId xmlns:a16="http://schemas.microsoft.com/office/drawing/2014/main" id="{05356CAF-7710-4A57-8602-8300EC4B896F}"/>
              </a:ext>
            </a:extLst>
          </p:cNvPr>
          <p:cNvGrpSpPr/>
          <p:nvPr/>
        </p:nvGrpSpPr>
        <p:grpSpPr>
          <a:xfrm rot="16200000">
            <a:off x="1719785" y="5383040"/>
            <a:ext cx="999532" cy="576064"/>
            <a:chOff x="2411760" y="3789040"/>
            <a:chExt cx="999532" cy="576064"/>
          </a:xfrm>
        </p:grpSpPr>
        <p:sp>
          <p:nvSpPr>
            <p:cNvPr id="143" name="矩形 142">
              <a:extLst>
                <a:ext uri="{FF2B5EF4-FFF2-40B4-BE49-F238E27FC236}">
                  <a16:creationId xmlns:a16="http://schemas.microsoft.com/office/drawing/2014/main" id="{65F840A9-CF2A-4A40-A43E-AE7D6E673322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4" name="文本框 143">
              <a:extLst>
                <a:ext uri="{FF2B5EF4-FFF2-40B4-BE49-F238E27FC236}">
                  <a16:creationId xmlns:a16="http://schemas.microsoft.com/office/drawing/2014/main" id="{C4A8FAD5-12E2-43A2-81C2-00E68DFC1FD6}"/>
                </a:ext>
              </a:extLst>
            </p:cNvPr>
            <p:cNvSpPr txBox="1"/>
            <p:nvPr/>
          </p:nvSpPr>
          <p:spPr>
            <a:xfrm>
              <a:off x="2411760" y="3815462"/>
              <a:ext cx="9995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Pre-processing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6" name="直接箭头连接符 145">
            <a:extLst>
              <a:ext uri="{FF2B5EF4-FFF2-40B4-BE49-F238E27FC236}">
                <a16:creationId xmlns:a16="http://schemas.microsoft.com/office/drawing/2014/main" id="{D4688030-9DAB-44D4-93FF-959AFF4DB7B5}"/>
              </a:ext>
            </a:extLst>
          </p:cNvPr>
          <p:cNvCxnSpPr>
            <a:cxnSpLocks/>
            <a:stCxn id="143" idx="2"/>
            <a:endCxn id="128" idx="0"/>
          </p:cNvCxnSpPr>
          <p:nvPr/>
        </p:nvCxnSpPr>
        <p:spPr bwMode="auto">
          <a:xfrm>
            <a:off x="2507583" y="567107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47" name="组合 146">
            <a:extLst>
              <a:ext uri="{FF2B5EF4-FFF2-40B4-BE49-F238E27FC236}">
                <a16:creationId xmlns:a16="http://schemas.microsoft.com/office/drawing/2014/main" id="{54F04962-74BB-44A2-A24A-4C14264AC239}"/>
              </a:ext>
            </a:extLst>
          </p:cNvPr>
          <p:cNvGrpSpPr/>
          <p:nvPr/>
        </p:nvGrpSpPr>
        <p:grpSpPr>
          <a:xfrm rot="16200000">
            <a:off x="6513622" y="5383038"/>
            <a:ext cx="1152104" cy="576064"/>
            <a:chOff x="2339728" y="3789040"/>
            <a:chExt cx="1152104" cy="576064"/>
          </a:xfrm>
        </p:grpSpPr>
        <p:sp>
          <p:nvSpPr>
            <p:cNvPr id="148" name="矩形 147">
              <a:extLst>
                <a:ext uri="{FF2B5EF4-FFF2-40B4-BE49-F238E27FC236}">
                  <a16:creationId xmlns:a16="http://schemas.microsoft.com/office/drawing/2014/main" id="{17B821F5-E782-4247-BD74-821D00FEBBF4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9" name="文本框 148">
              <a:extLst>
                <a:ext uri="{FF2B5EF4-FFF2-40B4-BE49-F238E27FC236}">
                  <a16:creationId xmlns:a16="http://schemas.microsoft.com/office/drawing/2014/main" id="{E89815B7-FB97-4F6B-88FA-35272288DDAA}"/>
                </a:ext>
              </a:extLst>
            </p:cNvPr>
            <p:cNvSpPr txBox="1"/>
            <p:nvPr/>
          </p:nvSpPr>
          <p:spPr>
            <a:xfrm>
              <a:off x="2339728" y="3907795"/>
              <a:ext cx="1152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Quantization 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50" name="直接箭头连接符 149">
            <a:extLst>
              <a:ext uri="{FF2B5EF4-FFF2-40B4-BE49-F238E27FC236}">
                <a16:creationId xmlns:a16="http://schemas.microsoft.com/office/drawing/2014/main" id="{94D9F59F-50A4-4D5E-8D46-03A85FD7374C}"/>
              </a:ext>
            </a:extLst>
          </p:cNvPr>
          <p:cNvCxnSpPr>
            <a:cxnSpLocks/>
            <a:stCxn id="167" idx="2"/>
            <a:endCxn id="148" idx="0"/>
          </p:cNvCxnSpPr>
          <p:nvPr/>
        </p:nvCxnSpPr>
        <p:spPr bwMode="auto">
          <a:xfrm>
            <a:off x="6540031" y="5675324"/>
            <a:ext cx="2616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3" name="直接箭头连接符 152">
            <a:extLst>
              <a:ext uri="{FF2B5EF4-FFF2-40B4-BE49-F238E27FC236}">
                <a16:creationId xmlns:a16="http://schemas.microsoft.com/office/drawing/2014/main" id="{407A237C-8141-4EA6-BD32-212593051D76}"/>
              </a:ext>
            </a:extLst>
          </p:cNvPr>
          <p:cNvCxnSpPr>
            <a:cxnSpLocks/>
            <a:stCxn id="154" idx="3"/>
            <a:endCxn id="143" idx="0"/>
          </p:cNvCxnSpPr>
          <p:nvPr/>
        </p:nvCxnSpPr>
        <p:spPr bwMode="auto">
          <a:xfrm>
            <a:off x="1643487" y="567107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4" name="文本框 153">
            <a:extLst>
              <a:ext uri="{FF2B5EF4-FFF2-40B4-BE49-F238E27FC236}">
                <a16:creationId xmlns:a16="http://schemas.microsoft.com/office/drawing/2014/main" id="{07F3B2E5-191D-4E94-9687-E019CB22585F}"/>
              </a:ext>
            </a:extLst>
          </p:cNvPr>
          <p:cNvSpPr txBox="1"/>
          <p:nvPr/>
        </p:nvSpPr>
        <p:spPr>
          <a:xfrm>
            <a:off x="1306915" y="5501795"/>
            <a:ext cx="336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V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55" name="文本框 154">
            <a:extLst>
              <a:ext uri="{FF2B5EF4-FFF2-40B4-BE49-F238E27FC236}">
                <a16:creationId xmlns:a16="http://schemas.microsoft.com/office/drawing/2014/main" id="{B5746457-DEDE-47AF-B7B7-4385FE99410F}"/>
              </a:ext>
            </a:extLst>
          </p:cNvPr>
          <p:cNvSpPr txBox="1"/>
          <p:nvPr/>
        </p:nvSpPr>
        <p:spPr>
          <a:xfrm>
            <a:off x="7674398" y="5383040"/>
            <a:ext cx="1169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compressed feedback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156" name="直接箭头连接符 155">
            <a:extLst>
              <a:ext uri="{FF2B5EF4-FFF2-40B4-BE49-F238E27FC236}">
                <a16:creationId xmlns:a16="http://schemas.microsoft.com/office/drawing/2014/main" id="{3B48A8EB-E3E4-40C0-A13D-8B8172197EC2}"/>
              </a:ext>
            </a:extLst>
          </p:cNvPr>
          <p:cNvCxnSpPr>
            <a:cxnSpLocks/>
            <a:stCxn id="148" idx="2"/>
            <a:endCxn id="155" idx="1"/>
          </p:cNvCxnSpPr>
          <p:nvPr/>
        </p:nvCxnSpPr>
        <p:spPr bwMode="auto">
          <a:xfrm>
            <a:off x="7377706" y="5675324"/>
            <a:ext cx="296692" cy="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7" name="乘号 156">
            <a:extLst>
              <a:ext uri="{FF2B5EF4-FFF2-40B4-BE49-F238E27FC236}">
                <a16:creationId xmlns:a16="http://schemas.microsoft.com/office/drawing/2014/main" id="{9815ABF3-B559-452C-9954-DFF64DB879D7}"/>
              </a:ext>
            </a:extLst>
          </p:cNvPr>
          <p:cNvSpPr/>
          <p:nvPr/>
        </p:nvSpPr>
        <p:spPr bwMode="auto">
          <a:xfrm>
            <a:off x="3530633" y="5102641"/>
            <a:ext cx="602486" cy="1152102"/>
          </a:xfrm>
          <a:prstGeom prst="mathMultiply">
            <a:avLst>
              <a:gd name="adj1" fmla="val 4549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8" name="任意多边形: 形状 157">
            <a:extLst>
              <a:ext uri="{FF2B5EF4-FFF2-40B4-BE49-F238E27FC236}">
                <a16:creationId xmlns:a16="http://schemas.microsoft.com/office/drawing/2014/main" id="{B3203C98-0F47-4DAD-8E69-AE5EF43454FB}"/>
              </a:ext>
            </a:extLst>
          </p:cNvPr>
          <p:cNvSpPr/>
          <p:nvPr/>
        </p:nvSpPr>
        <p:spPr bwMode="auto">
          <a:xfrm>
            <a:off x="3371680" y="5022998"/>
            <a:ext cx="2406933" cy="648073"/>
          </a:xfrm>
          <a:custGeom>
            <a:avLst/>
            <a:gdLst>
              <a:gd name="connsiteX0" fmla="*/ 0 w 1647825"/>
              <a:gd name="connsiteY0" fmla="*/ 642072 h 651597"/>
              <a:gd name="connsiteX1" fmla="*/ 114300 w 1647825"/>
              <a:gd name="connsiteY1" fmla="*/ 165822 h 651597"/>
              <a:gd name="connsiteX2" fmla="*/ 561975 w 1647825"/>
              <a:gd name="connsiteY2" fmla="*/ 22947 h 651597"/>
              <a:gd name="connsiteX3" fmla="*/ 904875 w 1647825"/>
              <a:gd name="connsiteY3" fmla="*/ 3897 h 651597"/>
              <a:gd name="connsiteX4" fmla="*/ 1285875 w 1647825"/>
              <a:gd name="connsiteY4" fmla="*/ 61047 h 651597"/>
              <a:gd name="connsiteX5" fmla="*/ 1533525 w 1647825"/>
              <a:gd name="connsiteY5" fmla="*/ 175347 h 651597"/>
              <a:gd name="connsiteX6" fmla="*/ 1628775 w 1647825"/>
              <a:gd name="connsiteY6" fmla="*/ 403947 h 651597"/>
              <a:gd name="connsiteX7" fmla="*/ 1647825 w 1647825"/>
              <a:gd name="connsiteY7" fmla="*/ 651597 h 651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47825" h="651597">
                <a:moveTo>
                  <a:pt x="0" y="642072"/>
                </a:moveTo>
                <a:cubicBezTo>
                  <a:pt x="10319" y="455540"/>
                  <a:pt x="20638" y="269009"/>
                  <a:pt x="114300" y="165822"/>
                </a:cubicBezTo>
                <a:cubicBezTo>
                  <a:pt x="207963" y="62634"/>
                  <a:pt x="430213" y="49934"/>
                  <a:pt x="561975" y="22947"/>
                </a:cubicBezTo>
                <a:cubicBezTo>
                  <a:pt x="693738" y="-4041"/>
                  <a:pt x="784225" y="-2453"/>
                  <a:pt x="904875" y="3897"/>
                </a:cubicBezTo>
                <a:cubicBezTo>
                  <a:pt x="1025525" y="10247"/>
                  <a:pt x="1181100" y="32472"/>
                  <a:pt x="1285875" y="61047"/>
                </a:cubicBezTo>
                <a:cubicBezTo>
                  <a:pt x="1390650" y="89622"/>
                  <a:pt x="1476375" y="118197"/>
                  <a:pt x="1533525" y="175347"/>
                </a:cubicBezTo>
                <a:cubicBezTo>
                  <a:pt x="1590675" y="232497"/>
                  <a:pt x="1609725" y="324572"/>
                  <a:pt x="1628775" y="403947"/>
                </a:cubicBezTo>
                <a:cubicBezTo>
                  <a:pt x="1647825" y="483322"/>
                  <a:pt x="1647825" y="567459"/>
                  <a:pt x="1647825" y="651597"/>
                </a:cubicBezTo>
              </a:path>
            </a:pathLst>
          </a:cu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9" name="箭头: 下 158">
            <a:extLst>
              <a:ext uri="{FF2B5EF4-FFF2-40B4-BE49-F238E27FC236}">
                <a16:creationId xmlns:a16="http://schemas.microsoft.com/office/drawing/2014/main" id="{C2EE86EA-3A47-463D-982C-753F7C452AD3}"/>
              </a:ext>
            </a:extLst>
          </p:cNvPr>
          <p:cNvSpPr/>
          <p:nvPr/>
        </p:nvSpPr>
        <p:spPr bwMode="auto">
          <a:xfrm>
            <a:off x="4029713" y="4569448"/>
            <a:ext cx="385704" cy="372880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0" name="乘号 159">
            <a:extLst>
              <a:ext uri="{FF2B5EF4-FFF2-40B4-BE49-F238E27FC236}">
                <a16:creationId xmlns:a16="http://schemas.microsoft.com/office/drawing/2014/main" id="{F169C95E-E7F0-4C45-B530-2830CBDE4E21}"/>
              </a:ext>
            </a:extLst>
          </p:cNvPr>
          <p:cNvSpPr/>
          <p:nvPr/>
        </p:nvSpPr>
        <p:spPr bwMode="auto">
          <a:xfrm>
            <a:off x="4276811" y="5095022"/>
            <a:ext cx="602486" cy="1152102"/>
          </a:xfrm>
          <a:prstGeom prst="mathMultiply">
            <a:avLst>
              <a:gd name="adj1" fmla="val 4549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乘号 160">
            <a:extLst>
              <a:ext uri="{FF2B5EF4-FFF2-40B4-BE49-F238E27FC236}">
                <a16:creationId xmlns:a16="http://schemas.microsoft.com/office/drawing/2014/main" id="{CCF68F4D-A5A2-4A4D-92FC-6AAF68D44974}"/>
              </a:ext>
            </a:extLst>
          </p:cNvPr>
          <p:cNvSpPr/>
          <p:nvPr/>
        </p:nvSpPr>
        <p:spPr bwMode="auto">
          <a:xfrm>
            <a:off x="5093831" y="5102641"/>
            <a:ext cx="602486" cy="1152102"/>
          </a:xfrm>
          <a:prstGeom prst="mathMultiply">
            <a:avLst>
              <a:gd name="adj1" fmla="val 4549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2" name="组合 161">
            <a:extLst>
              <a:ext uri="{FF2B5EF4-FFF2-40B4-BE49-F238E27FC236}">
                <a16:creationId xmlns:a16="http://schemas.microsoft.com/office/drawing/2014/main" id="{A1CBC343-64F6-421B-B7DC-700A1B8BC9AF}"/>
              </a:ext>
            </a:extLst>
          </p:cNvPr>
          <p:cNvGrpSpPr/>
          <p:nvPr/>
        </p:nvGrpSpPr>
        <p:grpSpPr>
          <a:xfrm rot="16200000">
            <a:off x="5603939" y="3781651"/>
            <a:ext cx="1152104" cy="576064"/>
            <a:chOff x="2339727" y="3789040"/>
            <a:chExt cx="1152104" cy="576064"/>
          </a:xfrm>
        </p:grpSpPr>
        <p:sp>
          <p:nvSpPr>
            <p:cNvPr id="163" name="矩形 162">
              <a:extLst>
                <a:ext uri="{FF2B5EF4-FFF2-40B4-BE49-F238E27FC236}">
                  <a16:creationId xmlns:a16="http://schemas.microsoft.com/office/drawing/2014/main" id="{1CFDD3BF-D87E-47BF-BF98-E4A7092374E8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4" name="文本框 163">
              <a:extLst>
                <a:ext uri="{FF2B5EF4-FFF2-40B4-BE49-F238E27FC236}">
                  <a16:creationId xmlns:a16="http://schemas.microsoft.com/office/drawing/2014/main" id="{77272179-5204-4B77-92D7-077F7A9217F0}"/>
                </a:ext>
              </a:extLst>
            </p:cNvPr>
            <p:cNvSpPr txBox="1"/>
            <p:nvPr/>
          </p:nvSpPr>
          <p:spPr>
            <a:xfrm>
              <a:off x="2339727" y="3800075"/>
              <a:ext cx="1152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Post-processing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5" name="直接箭头连接符 164">
            <a:extLst>
              <a:ext uri="{FF2B5EF4-FFF2-40B4-BE49-F238E27FC236}">
                <a16:creationId xmlns:a16="http://schemas.microsoft.com/office/drawing/2014/main" id="{8088F1B7-D7C8-4FA5-8FD3-2CEB093C183F}"/>
              </a:ext>
            </a:extLst>
          </p:cNvPr>
          <p:cNvCxnSpPr>
            <a:cxnSpLocks/>
            <a:stCxn id="110" idx="2"/>
            <a:endCxn id="163" idx="0"/>
          </p:cNvCxnSpPr>
          <p:nvPr/>
        </p:nvCxnSpPr>
        <p:spPr bwMode="auto">
          <a:xfrm>
            <a:off x="5675935" y="4069681"/>
            <a:ext cx="216024" cy="42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组合 165">
            <a:extLst>
              <a:ext uri="{FF2B5EF4-FFF2-40B4-BE49-F238E27FC236}">
                <a16:creationId xmlns:a16="http://schemas.microsoft.com/office/drawing/2014/main" id="{207E5289-C4EC-46B3-9FED-A752FA960C9F}"/>
              </a:ext>
            </a:extLst>
          </p:cNvPr>
          <p:cNvGrpSpPr/>
          <p:nvPr/>
        </p:nvGrpSpPr>
        <p:grpSpPr>
          <a:xfrm rot="16200000">
            <a:off x="5675947" y="5383039"/>
            <a:ext cx="1152104" cy="576064"/>
            <a:chOff x="2339727" y="3789040"/>
            <a:chExt cx="1152104" cy="576064"/>
          </a:xfrm>
        </p:grpSpPr>
        <p:sp>
          <p:nvSpPr>
            <p:cNvPr id="167" name="矩形 166">
              <a:extLst>
                <a:ext uri="{FF2B5EF4-FFF2-40B4-BE49-F238E27FC236}">
                  <a16:creationId xmlns:a16="http://schemas.microsoft.com/office/drawing/2014/main" id="{10A4732A-0AFB-4B99-964F-9E915D6010E3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8" name="文本框 167">
              <a:extLst>
                <a:ext uri="{FF2B5EF4-FFF2-40B4-BE49-F238E27FC236}">
                  <a16:creationId xmlns:a16="http://schemas.microsoft.com/office/drawing/2014/main" id="{79B4D5E7-FD24-487D-A138-B6C04A8EF242}"/>
                </a:ext>
              </a:extLst>
            </p:cNvPr>
            <p:cNvSpPr txBox="1"/>
            <p:nvPr/>
          </p:nvSpPr>
          <p:spPr>
            <a:xfrm>
              <a:off x="2339727" y="3800075"/>
              <a:ext cx="1152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Post-processing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9" name="直接箭头连接符 168">
            <a:extLst>
              <a:ext uri="{FF2B5EF4-FFF2-40B4-BE49-F238E27FC236}">
                <a16:creationId xmlns:a16="http://schemas.microsoft.com/office/drawing/2014/main" id="{F23C3E92-3FA2-48F1-9DF1-5676138BE295}"/>
              </a:ext>
            </a:extLst>
          </p:cNvPr>
          <p:cNvCxnSpPr>
            <a:cxnSpLocks/>
            <a:stCxn id="137" idx="2"/>
            <a:endCxn id="168" idx="0"/>
          </p:cNvCxnSpPr>
          <p:nvPr/>
        </p:nvCxnSpPr>
        <p:spPr bwMode="auto">
          <a:xfrm flipV="1">
            <a:off x="5675935" y="5671071"/>
            <a:ext cx="29906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757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17CD6-1291-4FAC-A915-1753A672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evaluations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932AF4-908E-4CD8-8D6F-13D5F04B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simulation setup is shown as follows.</a:t>
            </a:r>
            <a:endParaRPr lang="en-US" altLang="zh-CN" sz="2000" dirty="0">
              <a:solidFill>
                <a:schemeClr val="tx1"/>
              </a:solidFill>
              <a:cs typeface="Times New Roman"/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D52CD-577E-40F1-A7EF-2BB0CB37D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2C4FC1-1788-4ECF-8535-FE31749458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047E48-3791-41F2-AD12-1B6B39914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8">
                <a:extLst>
                  <a:ext uri="{FF2B5EF4-FFF2-40B4-BE49-F238E27FC236}">
                    <a16:creationId xmlns:a16="http://schemas.microsoft.com/office/drawing/2014/main" id="{FDF0E1BD-5F37-4793-B66C-AC70E1B606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6620424"/>
                  </p:ext>
                </p:extLst>
              </p:nvPr>
            </p:nvGraphicFramePr>
            <p:xfrm>
              <a:off x="1259632" y="2564904"/>
              <a:ext cx="6364588" cy="324000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032447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2332141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Parameters</a:t>
                          </a:r>
                          <a:endParaRPr lang="en-GB" sz="1600" b="1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Values</a:t>
                          </a:r>
                          <a:endParaRPr lang="en-GB" sz="1600" b="1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Packet format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11ax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BW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80MHz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Channel Model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Ch D, NLOS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35138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Subcarrier Grouping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sub>
                              </m:sSub>
                              <m:r>
                                <a:rPr lang="en-GB" sz="160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feedback subcarriers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250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Antennas at </a:t>
                          </a:r>
                          <a:r>
                            <a:rPr lang="en-US" sz="1600" dirty="0" err="1">
                              <a:effectLst/>
                            </a:rPr>
                            <a:t>BFer</a:t>
                          </a:r>
                          <a:r>
                            <a:rPr lang="en-US" sz="160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Antennas at </a:t>
                          </a:r>
                          <a:r>
                            <a:rPr lang="en-US" sz="1600" dirty="0" err="1">
                              <a:effectLst/>
                            </a:rPr>
                            <a:t>BFee</a:t>
                          </a:r>
                          <a:r>
                            <a:rPr lang="en-US" sz="160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Spatial</a:t>
                          </a:r>
                          <a:r>
                            <a:rPr lang="en-US" sz="1600" baseline="0" dirty="0">
                              <a:effectLst/>
                            </a:rPr>
                            <a:t> </a:t>
                          </a:r>
                          <a:r>
                            <a:rPr lang="en-US" sz="1600" dirty="0">
                              <a:effectLst/>
                            </a:rPr>
                            <a:t>Streams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Quantization bits for ϕ or </a:t>
                          </a:r>
                          <a:r>
                            <a:rPr lang="en-US" altLang="zh-CN" sz="1600" b="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ψ</a:t>
                          </a:r>
                          <a:endParaRPr lang="en-US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6 or 4</a:t>
                          </a: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21900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8">
                <a:extLst>
                  <a:ext uri="{FF2B5EF4-FFF2-40B4-BE49-F238E27FC236}">
                    <a16:creationId xmlns:a16="http://schemas.microsoft.com/office/drawing/2014/main" id="{FDF0E1BD-5F37-4793-B66C-AC70E1B606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6620424"/>
                  </p:ext>
                </p:extLst>
              </p:nvPr>
            </p:nvGraphicFramePr>
            <p:xfrm>
              <a:off x="1259632" y="2564904"/>
              <a:ext cx="6364588" cy="324000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032447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2332141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Parameters</a:t>
                          </a:r>
                          <a:endParaRPr lang="en-GB" sz="1600" b="1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Values</a:t>
                          </a:r>
                          <a:endParaRPr lang="en-GB" sz="1600" b="1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Packet format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11ax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BW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80MHz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Channel Model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Ch D, NLOS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351382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51" t="-368966" r="-58157" b="-47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feedback subcarriers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250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51" t="-613208" r="-58157" b="-322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51" t="-726923" r="-58157" b="-228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Spatial</a:t>
                          </a:r>
                          <a:r>
                            <a:rPr lang="en-US" sz="1600" baseline="0" dirty="0">
                              <a:effectLst/>
                            </a:rPr>
                            <a:t> </a:t>
                          </a:r>
                          <a:r>
                            <a:rPr lang="en-US" sz="1600" dirty="0">
                              <a:effectLst/>
                            </a:rPr>
                            <a:t>Streams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Quantization bits for ϕ or </a:t>
                          </a:r>
                          <a:r>
                            <a:rPr lang="en-US" altLang="zh-CN" sz="1600" b="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ψ</a:t>
                          </a:r>
                          <a:endParaRPr lang="en-US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6 or 4</a:t>
                          </a: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21900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4116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17CD6-1291-4FAC-A915-1753A672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evaluations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932AF4-908E-4CD8-8D6F-13D5F04B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cs typeface="Times New Roman"/>
                <a:sym typeface="Times New Roman"/>
              </a:rPr>
              <a:t>Compared with the 802.11ax CSI feedback scheme using a Givens rotation, the PER performance loss of the </a:t>
            </a:r>
            <a:r>
              <a:rPr lang="en-US" altLang="zh-CN" sz="2000" dirty="0">
                <a:solidFill>
                  <a:schemeClr val="tx1"/>
                </a:solidFill>
              </a:rPr>
              <a:t>tailored CNN-based encoder (CNN-ENC-T) is smaller.</a:t>
            </a:r>
            <a:endParaRPr lang="en-US" altLang="zh-CN" sz="2000" dirty="0">
              <a:solidFill>
                <a:schemeClr val="tx1"/>
              </a:solidFill>
              <a:cs typeface="Times New Roman"/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D52CD-577E-40F1-A7EF-2BB0CB37D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2C4FC1-1788-4ECF-8535-FE31749458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047E48-3791-41F2-AD12-1B6B39914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A4F4CE4-751E-40F6-8191-E199ED103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2924944"/>
            <a:ext cx="460851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8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17CD6-1291-4FAC-A915-1753A672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evaluations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932AF4-908E-4CD8-8D6F-13D5F04B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cs typeface="Times New Roman"/>
                <a:sym typeface="Times New Roman"/>
              </a:rPr>
              <a:t>Compared with a Givens rotation, the </a:t>
            </a:r>
            <a:r>
              <a:rPr lang="en-US" altLang="zh-CN" sz="2000" dirty="0">
                <a:solidFill>
                  <a:schemeClr val="tx1"/>
                </a:solidFill>
              </a:rPr>
              <a:t>tailored CNN-based encoder (CNN-ENC-T) reduces the computational complexity of the CSI compression.</a:t>
            </a:r>
            <a:endParaRPr lang="en-US" altLang="zh-CN" sz="2000" dirty="0">
              <a:solidFill>
                <a:schemeClr val="tx1"/>
              </a:solidFill>
              <a:cs typeface="Times New Roman"/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D52CD-577E-40F1-A7EF-2BB0CB37D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2C4FC1-1788-4ECF-8535-FE31749458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047E48-3791-41F2-AD12-1B6B39914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5" name="Table 6">
            <a:extLst>
              <a:ext uri="{FF2B5EF4-FFF2-40B4-BE49-F238E27FC236}">
                <a16:creationId xmlns:a16="http://schemas.microsoft.com/office/drawing/2014/main" id="{649937E5-F496-45D6-9074-AE33CF33D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808603"/>
              </p:ext>
            </p:extLst>
          </p:nvPr>
        </p:nvGraphicFramePr>
        <p:xfrm>
          <a:off x="1021720" y="3115696"/>
          <a:ext cx="7380000" cy="18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781865190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966844820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3270070454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r>
                        <a:rPr lang="en-GB" sz="1800" baseline="0" dirty="0"/>
                        <a:t>Scheme</a:t>
                      </a:r>
                      <a:endParaRPr lang="en-GB" sz="18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Feedback overhead per CSI report (bits)</a:t>
                      </a:r>
                      <a:endParaRPr lang="en-GB" sz="18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Number of multiplications</a:t>
                      </a:r>
                      <a:endParaRPr lang="en-GB" sz="1800" kern="12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per CSI report</a:t>
                      </a:r>
                      <a:endParaRPr lang="en-GB" sz="18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34664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Givens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</a:rPr>
                        <a:t> Rotation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dirty="0"/>
                        <a:t>[3]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kern="1200" dirty="0">
                          <a:effectLst/>
                        </a:rPr>
                        <a:t>32500 (130 per subcarrier)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900K</a:t>
                      </a:r>
                      <a:endParaRPr lang="en-GB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40458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CNN-ENC-T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altLang="zh-CN" sz="1800" b="0" baseline="0" dirty="0">
                          <a:solidFill>
                            <a:schemeClr val="tx1"/>
                          </a:solidFill>
                        </a:rPr>
                        <a:t>4096 </a:t>
                      </a: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</a:rPr>
                        <a:t>(~16 per subcarrier)</a:t>
                      </a:r>
                      <a:endParaRPr lang="en-GB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348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7924064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59EEAE57-465A-4003-9A40-A29FE698A4A0}"/>
              </a:ext>
            </a:extLst>
          </p:cNvPr>
          <p:cNvSpPr txBox="1"/>
          <p:nvPr/>
        </p:nvSpPr>
        <p:spPr>
          <a:xfrm>
            <a:off x="982713" y="5180483"/>
            <a:ext cx="7458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600" dirty="0">
                <a:solidFill>
                  <a:schemeClr val="tx1"/>
                </a:solidFill>
              </a:rPr>
              <a:t>* The analysis of the Givens Rotation in [3] is performed with BW=20MHz. We simply multiply the values by 4 here for comparison, since the number of subcarrier is ~4 times.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52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8FAC3B-C0CF-4767-BE96-FC59553EC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7AFEDB-4F79-4F9E-A45F-86921B246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525" y="1751013"/>
            <a:ext cx="7770813" cy="46303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this contribution, we studied the compression complexity reduction for CSI feedback compression use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sym typeface="Times New Roman"/>
              </a:rPr>
              <a:t>The proposed scheme achieves lower computational complexity by cutting out some CNN blocks of the neural network used in [2], which has shown good 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system throughput improvement, resulting in a flexible architecture suitable for both subcases of </a:t>
            </a:r>
            <a:r>
              <a:rPr lang="en-US" altLang="zh-CN" dirty="0">
                <a:solidFill>
                  <a:schemeClr val="tx1"/>
                </a:solidFill>
              </a:rPr>
              <a:t>CSI feedback compression use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>
                <a:solidFill>
                  <a:schemeClr val="tx1"/>
                </a:solidFill>
              </a:rPr>
              <a:t>It would be useful to mention this scheme in the AIML TIG Technical Report Draft (11-23-1350) before it is complete.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zh-CN" dirty="0">
              <a:solidFill>
                <a:schemeClr val="tx1"/>
              </a:solidFill>
              <a:latin typeface="Times New Roman" pitchFamily="16" charset="0"/>
              <a:ea typeface="MS Gothic" charset="-128"/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8899AF-4FEE-4BB3-A344-B3C2A7873E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8932D3-27C3-4F3C-B9C6-25CB32E73B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4AF1F5-133F-4F26-94ED-CACC26CB6B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60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[1] 11-22-0987-17-aiml-aiml-tig-technical-report-draft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[2]  11-23-0290-04-aiml-study-on-ai-csi-compression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[3] 11-23-0755-00-aiml-aiml-assisted-complexity-reduction-for-beamforming-csi-feedback-using-autoencoder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25897</TotalTime>
  <Words>646</Words>
  <Application>Microsoft Office PowerPoint</Application>
  <PresentationFormat>全屏显示(4:3)</PresentationFormat>
  <Paragraphs>119</Paragraphs>
  <Slides>8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 Unicode MS</vt:lpstr>
      <vt:lpstr>Malgun Gothic</vt:lpstr>
      <vt:lpstr>MS Gothic</vt:lpstr>
      <vt:lpstr>宋体</vt:lpstr>
      <vt:lpstr>Arial</vt:lpstr>
      <vt:lpstr>Cambria Math</vt:lpstr>
      <vt:lpstr>Times New Roman</vt:lpstr>
      <vt:lpstr>Office 主题</vt:lpstr>
      <vt:lpstr>Document</vt:lpstr>
      <vt:lpstr>Complexity Reduction for AI CSI Compression</vt:lpstr>
      <vt:lpstr>Background</vt:lpstr>
      <vt:lpstr>Proposed CSI feedback compression</vt:lpstr>
      <vt:lpstr>Performance evaluations</vt:lpstr>
      <vt:lpstr>Performance evaluations</vt:lpstr>
      <vt:lpstr>Performance evaluations</vt:lpstr>
      <vt:lpstr>Summary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Complexity Reduction for AI CSI Compression</dc:title>
  <dc:creator>shutongxin</dc:creator>
  <cp:lastModifiedBy>guoziyang</cp:lastModifiedBy>
  <cp:revision>798</cp:revision>
  <cp:lastPrinted>1601-01-01T00:00:00Z</cp:lastPrinted>
  <dcterms:created xsi:type="dcterms:W3CDTF">2022-08-01T03:20:41Z</dcterms:created>
  <dcterms:modified xsi:type="dcterms:W3CDTF">2023-11-09T02:56:08Z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(3)g/QXUrbsBUHIqffUlMLu6FMOQtxiIXlUaap4k2XDY45PMEubB71OuPu1x13SAElk8AzrTj1x
ej+Q2V1zrunyGtLCL3raESeqJ2m0f43KFrOT0pI0j1KXAoIvsDT7sDJT1qy42wg5Q/K6LiOl
s8EKpmfKTpCRYFgmuXb2TxKXr/PjduNqjxOzHyKsdnropKuM9YRH8LLQAZ8EG9RPU18gUrUA
Fim5djz1mep9xMeLsb</vt:lpwstr>
  </property>
  <property fmtid="{D5CDD505-2E9C-101B-9397-08002B2CF9AE}" pid="3" name="_2015_ms_pID_7253431">
    <vt:lpwstr>HrtpMKBMnMEhi+Oa6LevumICMxxPdWwpPFn+g3UiUU+1pW0xvzeieJ
bE2E3vciphdsWmZqgInchsOzFKY/tc/vRBEmPPn/aN4vUjawHDV3X/mMWjIxQc62EFmQzm3r
3ibgvy3k24uAEWeowCBmDpu5V2Ddb3rABKXX4QxaT7HuH5F+Y0eDmsFNQHv1FGbXRVEBOD3R
Cwxe8dbTSgX6SxnuRWZcaP9fsm96+SfFNFvi</vt:lpwstr>
  </property>
  <property fmtid="{D5CDD505-2E9C-101B-9397-08002B2CF9AE}" pid="4" name="_2015_ms_pID_7253432">
    <vt:lpwstr>76/gpFKYq0UYlt0XHJH3Dks=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1699424518</vt:lpwstr>
  </property>
</Properties>
</file>