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9as5MGVJ1D3ifvpxmNaUv5O9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C3297A-B24B-4D5A-BC35-CFEBB2E9DC1E}">
  <a:tblStyle styleId="{81C3297A-B24B-4D5A-BC35-CFEBB2E9DC1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3" autoAdjust="0"/>
    <p:restoredTop sz="51242" autoAdjust="0"/>
  </p:normalViewPr>
  <p:slideViewPr>
    <p:cSldViewPr snapToGrid="0">
      <p:cViewPr varScale="1">
        <p:scale>
          <a:sx n="186" d="100"/>
          <a:sy n="186" d="100"/>
        </p:scale>
        <p:origin x="21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52525" y="701675"/>
            <a:ext cx="4629150"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23900" y="8985250"/>
            <a:ext cx="711200"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23900" y="8983663"/>
            <a:ext cx="5486400"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47700" y="296863"/>
            <a:ext cx="56388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hdr" idx="2"/>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84" name="Google Shape;84;p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85" name="Google Shape;85;p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86" name="Google Shape;86;p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7" name="Google Shape;87;p1: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90" name="Google Shape;190;p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b7dc6067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8" name="Google Shape;198;g23eb7dc6067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eb7dc6067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00" name="Google Shape;200;g23eb7dc6067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01" name="Google Shape;201;g23eb7dc6067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02" name="Google Shape;202;g23eb7dc6067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4" name="Google Shape;214;p2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1:notes"/>
          <p:cNvSpPr txBox="1">
            <a:spLocks noGrp="1"/>
          </p:cNvSpPr>
          <p:nvPr>
            <p:ph type="hdr" idx="3"/>
          </p:nvPr>
        </p:nvSpPr>
        <p:spPr>
          <a:xfrm>
            <a:off x="5640388" y="98425"/>
            <a:ext cx="641350" cy="212725"/>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6" name="Google Shape;216;p21:notes"/>
          <p:cNvSpPr txBox="1">
            <a:spLocks noGrp="1"/>
          </p:cNvSpPr>
          <p:nvPr>
            <p:ph type="dt" idx="10"/>
          </p:nvPr>
        </p:nvSpPr>
        <p:spPr>
          <a:xfrm>
            <a:off x="654050" y="98425"/>
            <a:ext cx="827088" cy="212725"/>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17" name="Google Shape;217;p21: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18" name="Google Shape;218;p21:notes"/>
          <p:cNvSpPr txBox="1">
            <a:spLocks noGrp="1"/>
          </p:cNvSpPr>
          <p:nvPr>
            <p:ph type="sldNum" idx="12"/>
          </p:nvPr>
        </p:nvSpPr>
        <p:spPr>
          <a:xfrm>
            <a:off x="3222625" y="8985250"/>
            <a:ext cx="512763" cy="182563"/>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78eb45621f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8" name="Google Shape;228;g278eb45621f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78eb45621f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0" name="Google Shape;230;g278eb45621f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1" name="Google Shape;231;g278eb45621f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32" name="Google Shape;232;g278eb45621f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bec70967e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4" name="Google Shape;244;g2dbec70967e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bec70967e_0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6" name="Google Shape;246;g2dbec70967e_0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7" name="Google Shape;247;g2dbec70967e_0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48" name="Google Shape;248;g2dbec70967e_0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dc56be5dc3_0_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62" name="Google Shape;262;g2dc56be5dc3_0_1: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dc56be5dc3_0_1: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64" name="Google Shape;264;g2dc56be5dc3_0_1: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5" name="Google Shape;265;g2dc56be5dc3_0_1: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266" name="Google Shape;266;g2dc56be5dc3_0_1: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3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8" name="Google Shape;288;p31: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ece51d4256_0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g2ece51d4256_0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p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5" name="Google Shape;305;p3: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98" name="Google Shape;98;p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313" name="Google Shape;313;p2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14" name="Google Shape;314;p24: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2" name="Google Shape;322;p2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24" name="Google Shape;324;p2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25" name="Google Shape;325;p2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26" name="Google Shape;326;p2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36" name="Google Shape;336;p2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38" name="Google Shape;338;p2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39" name="Google Shape;339;p2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40" name="Google Shape;340;p2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50" name="Google Shape;350;p2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52" name="Google Shape;352;p2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53" name="Google Shape;353;p2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54" name="Google Shape;354;p2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7269076643_0_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64" name="Google Shape;364;g27269076643_0_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65" name="Google Shape;365;g27269076643_0_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66" name="Google Shape;366;g27269076643_0_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67" name="Google Shape;367;g27269076643_0_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68" name="Google Shape;368;g27269076643_0_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7269076643_0_4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78" name="Google Shape;378;g27269076643_0_4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79" name="Google Shape;379;g27269076643_0_4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80" name="Google Shape;380;g27269076643_0_4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81" name="Google Shape;381;g27269076643_0_4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82" name="Google Shape;382;g27269076643_0_4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269076643_0_6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92" name="Google Shape;392;g27269076643_0_6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393" name="Google Shape;393;g27269076643_0_6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94" name="Google Shape;394;g27269076643_0_6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95" name="Google Shape;395;g27269076643_0_6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396" name="Google Shape;396;g27269076643_0_6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05" name="Google Shape;405;p29: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9: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07" name="Google Shape;407;p29: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08" name="Google Shape;408;p29: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09" name="Google Shape;409;p29: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dfc4cb8203_0_1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19" name="Google Shape;419;g2dfc4cb8203_0_1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dfc4cb8203_0_1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21" name="Google Shape;421;g2dfc4cb8203_0_1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22" name="Google Shape;422;g2dfc4cb8203_0_1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23" name="Google Shape;423;g2dfc4cb8203_0_1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dfc4cb8203_0_3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34" name="Google Shape;434;g2dfc4cb8203_0_3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dfc4cb8203_0_3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36" name="Google Shape;436;g2dfc4cb8203_0_3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37" name="Google Shape;437;g2dfc4cb8203_0_3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38" name="Google Shape;438;g2dfc4cb8203_0_3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4: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dfc4cb8203_0_4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49" name="Google Shape;449;g2dfc4cb8203_0_4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dfc4cb8203_0_4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51" name="Google Shape;451;g2dfc4cb8203_0_4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52" name="Google Shape;452;g2dfc4cb8203_0_4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53" name="Google Shape;453;g2dfc4cb8203_0_4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dfc4cb8203_0_5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63" name="Google Shape;463;g2dfc4cb8203_0_5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2dfc4cb8203_0_5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65" name="Google Shape;465;g2dfc4cb8203_0_5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66" name="Google Shape;466;g2dfc4cb8203_0_5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67" name="Google Shape;467;g2dfc4cb8203_0_5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77" name="Google Shape;477;p3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78" name="Google Shape;478;p3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79" name="Google Shape;479;p3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80" name="Google Shape;480;p3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81" name="Google Shape;481;p3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6: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90" name="Google Shape;490;p36: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6: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492" name="Google Shape;492;p36: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493" name="Google Shape;493;p36: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494" name="Google Shape;494;p36: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03" name="Google Shape;503;p3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505" name="Google Shape;505;p3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506" name="Google Shape;506;p3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507" name="Google Shape;507;p3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16" name="Google Shape;516;p38: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8: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518" name="Google Shape;518;p38: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519" name="Google Shape;519;p38: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520" name="Google Shape;520;p38: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2ace5ff25_1_0: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2" name="Google Shape;122;g202ace5ff25_1_0: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02ace5ff25_1_0: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4" name="Google Shape;124;g202ace5ff25_1_0: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25" name="Google Shape;125;g202ace5ff25_1_0: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26" name="Google Shape;126;g202ace5ff25_1_0: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2ace5ff25_1_15: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7" name="Google Shape;137;g202ace5ff25_1_15: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02ace5ff25_1_15: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39" name="Google Shape;139;g202ace5ff25_1_15: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40" name="Google Shape;140;g202ace5ff25_1_15: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41" name="Google Shape;141;g202ace5ff25_1_15: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2ace5ff25_1_33: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g202ace5ff25_1_33: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02ace5ff25_1_33: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g202ace5ff25_1_33: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g202ace5ff25_1_33: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55" name="Google Shape;155;g202ace5ff25_1_33: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5" name="Google Shape;165;p7: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7" name="Google Shape;167;p7: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68" name="Google Shape;168;p7: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69" name="Google Shape;169;p7: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2: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77" name="Google Shape;177;p32:notes"/>
          <p:cNvSpPr txBox="1">
            <a:spLocks noGrp="1"/>
          </p:cNvSpPr>
          <p:nvPr>
            <p:ph type="body" idx="1"/>
          </p:nvPr>
        </p:nvSpPr>
        <p:spPr>
          <a:xfrm>
            <a:off x="923925" y="4408488"/>
            <a:ext cx="5086500" cy="4176600"/>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2:notes"/>
          <p:cNvSpPr txBox="1">
            <a:spLocks noGrp="1"/>
          </p:cNvSpPr>
          <p:nvPr>
            <p:ph type="hdr" idx="3"/>
          </p:nvPr>
        </p:nvSpPr>
        <p:spPr>
          <a:xfrm>
            <a:off x="5640388" y="98425"/>
            <a:ext cx="641400" cy="2127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79" name="Google Shape;179;p32:notes"/>
          <p:cNvSpPr txBox="1">
            <a:spLocks noGrp="1"/>
          </p:cNvSpPr>
          <p:nvPr>
            <p:ph type="dt" idx="10"/>
          </p:nvPr>
        </p:nvSpPr>
        <p:spPr>
          <a:xfrm>
            <a:off x="654050" y="98425"/>
            <a:ext cx="827100" cy="212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0" name="Google Shape;180;p32:notes"/>
          <p:cNvSpPr txBox="1">
            <a:spLocks noGrp="1"/>
          </p:cNvSpPr>
          <p:nvPr>
            <p:ph type="ftr" idx="11"/>
          </p:nvPr>
        </p:nvSpPr>
        <p:spPr>
          <a:xfrm>
            <a:off x="5357813" y="8985250"/>
            <a:ext cx="924000" cy="182700"/>
          </a:xfrm>
          <a:prstGeom prst="rect">
            <a:avLst/>
          </a:prstGeom>
          <a:noFill/>
          <a:ln>
            <a:noFill/>
          </a:ln>
        </p:spPr>
        <p:txBody>
          <a:bodyPr spcFirstLastPara="1" wrap="square" lIns="0" tIns="0" rIns="0" bIns="0" anchor="t" anchorCtr="0">
            <a:noAutofit/>
          </a:bodyPr>
          <a:lstStyle/>
          <a:p>
            <a:pPr marL="457200" lvl="4" indent="0" algn="r" rtl="0">
              <a:lnSpc>
                <a:spcPct val="100000"/>
              </a:lnSpc>
              <a:spcBef>
                <a:spcPts val="0"/>
              </a:spcBef>
              <a:spcAft>
                <a:spcPts val="0"/>
              </a:spcAft>
              <a:buSzPts val="1400"/>
              <a:buNone/>
            </a:pPr>
            <a:r>
              <a:rPr lang="en-US"/>
              <a:t>The asymptotic cases leads to the Shannon limit.</a:t>
            </a:r>
            <a:endParaRPr/>
          </a:p>
        </p:txBody>
      </p:sp>
      <p:sp>
        <p:nvSpPr>
          <p:cNvPr id="181" name="Google Shape;181;p32:notes"/>
          <p:cNvSpPr txBox="1">
            <a:spLocks noGrp="1"/>
          </p:cNvSpPr>
          <p:nvPr>
            <p:ph type="sldNum" idx="12"/>
          </p:nvPr>
        </p:nvSpPr>
        <p:spPr>
          <a:xfrm>
            <a:off x="3222625" y="8985250"/>
            <a:ext cx="512700" cy="1827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9"/>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9"/>
          <p:cNvSpPr txBox="1">
            <a:spLocks noGrp="1"/>
          </p:cNvSpPr>
          <p:nvPr>
            <p:ph type="dt" idx="10"/>
          </p:nvPr>
        </p:nvSpPr>
        <p:spPr>
          <a:xfrm>
            <a:off x="696913" y="332601"/>
            <a:ext cx="209441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79"/>
        <p:cNvGrpSpPr/>
        <p:nvPr/>
      </p:nvGrpSpPr>
      <p:grpSpPr>
        <a:xfrm>
          <a:off x="0" y="0"/>
          <a:ext cx="0" cy="0"/>
          <a:chOff x="0" y="0"/>
          <a:chExt cx="0" cy="0"/>
        </a:xfrm>
      </p:grpSpPr>
      <p:sp>
        <p:nvSpPr>
          <p:cNvPr id="80" name="Google Shape;80;p20"/>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1" name="Google Shape;31;p12"/>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32" name="Google Shape;32;p12"/>
          <p:cNvSpPr txBox="1">
            <a:spLocks noGrp="1"/>
          </p:cNvSpPr>
          <p:nvPr>
            <p:ph type="dt" idx="10"/>
          </p:nvPr>
        </p:nvSpPr>
        <p:spPr>
          <a:xfrm>
            <a:off x="696913" y="332601"/>
            <a:ext cx="219754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38" name="Google Shape;38;p13"/>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39" name="Google Shape;39;p13"/>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0" name="Google Shape;40;p13"/>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1" name="Google Shape;41;p13"/>
          <p:cNvSpPr txBox="1">
            <a:spLocks noGrp="1"/>
          </p:cNvSpPr>
          <p:nvPr>
            <p:ph type="dt" idx="10"/>
          </p:nvPr>
        </p:nvSpPr>
        <p:spPr>
          <a:xfrm>
            <a:off x="696913" y="332601"/>
            <a:ext cx="206003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696913" y="332601"/>
            <a:ext cx="232817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5"/>
          <p:cNvSpPr txBox="1">
            <a:spLocks noGrp="1"/>
          </p:cNvSpPr>
          <p:nvPr>
            <p:ph type="dt" idx="10"/>
          </p:nvPr>
        </p:nvSpPr>
        <p:spPr>
          <a:xfrm>
            <a:off x="696913" y="332601"/>
            <a:ext cx="199816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231836" y="6475413"/>
            <a:ext cx="2312090"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56" name="Google Shape;56;p16"/>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57" name="Google Shape;57;p16"/>
          <p:cNvSpPr txBox="1">
            <a:spLocks noGrp="1"/>
          </p:cNvSpPr>
          <p:nvPr>
            <p:ph type="dt" idx="10"/>
          </p:nvPr>
        </p:nvSpPr>
        <p:spPr>
          <a:xfrm>
            <a:off x="696913" y="332601"/>
            <a:ext cx="1771279"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6092688" y="6475413"/>
            <a:ext cx="245123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17"/>
          <p:cNvSpPr>
            <a:spLocks noGrp="1"/>
          </p:cNvSpPr>
          <p:nvPr>
            <p:ph type="pic" idx="2"/>
          </p:nvPr>
        </p:nvSpPr>
        <p:spPr>
          <a:xfrm>
            <a:off x="1792288" y="612775"/>
            <a:ext cx="5486400" cy="4114800"/>
          </a:xfrm>
          <a:prstGeom prst="rect">
            <a:avLst/>
          </a:prstGeom>
          <a:noFill/>
          <a:ln>
            <a:noFill/>
          </a:ln>
        </p:spPr>
      </p:sp>
      <p:sp>
        <p:nvSpPr>
          <p:cNvPr id="63" name="Google Shape;63;p17"/>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4" name="Google Shape;64;p17"/>
          <p:cNvSpPr txBox="1">
            <a:spLocks noGrp="1"/>
          </p:cNvSpPr>
          <p:nvPr>
            <p:ph type="dt" idx="10"/>
          </p:nvPr>
        </p:nvSpPr>
        <p:spPr>
          <a:xfrm>
            <a:off x="696913" y="332601"/>
            <a:ext cx="178503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6301410" y="6475413"/>
            <a:ext cx="224251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18"/>
          <p:cNvSpPr txBox="1">
            <a:spLocks noGrp="1"/>
          </p:cNvSpPr>
          <p:nvPr>
            <p:ph type="dt" idx="10"/>
          </p:nvPr>
        </p:nvSpPr>
        <p:spPr>
          <a:xfrm>
            <a:off x="696913" y="332601"/>
            <a:ext cx="16612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6281530" y="6475413"/>
            <a:ext cx="22623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9"/>
          <p:cNvSpPr txBox="1">
            <a:spLocks noGrp="1"/>
          </p:cNvSpPr>
          <p:nvPr>
            <p:ph type="dt" idx="10"/>
          </p:nvPr>
        </p:nvSpPr>
        <p:spPr>
          <a:xfrm>
            <a:off x="696913" y="332601"/>
            <a:ext cx="1675027"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ftr" idx="11"/>
          </p:nvPr>
        </p:nvSpPr>
        <p:spPr>
          <a:xfrm>
            <a:off x="6052930" y="6475413"/>
            <a:ext cx="2490995"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8"/>
          <p:cNvSpPr txBox="1">
            <a:spLocks noGrp="1"/>
          </p:cNvSpPr>
          <p:nvPr>
            <p:ph type="dt" idx="10"/>
          </p:nvPr>
        </p:nvSpPr>
        <p:spPr>
          <a:xfrm>
            <a:off x="696913" y="332601"/>
            <a:ext cx="214941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8"/>
          <p:cNvSpPr txBox="1">
            <a:spLocks noGrp="1"/>
          </p:cNvSpPr>
          <p:nvPr>
            <p:ph type="ftr" idx="11"/>
          </p:nvPr>
        </p:nvSpPr>
        <p:spPr>
          <a:xfrm>
            <a:off x="6211958" y="6475413"/>
            <a:ext cx="2331968"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8"/>
          <p:cNvSpPr/>
          <p:nvPr/>
        </p:nvSpPr>
        <p:spPr>
          <a:xfrm>
            <a:off x="3886200" y="332601"/>
            <a:ext cx="4559300"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802.11-23-1985-06-00-bn</a:t>
            </a:r>
            <a:endParaRPr sz="1400" b="0" i="0" u="none" strike="noStrike" cap="none" dirty="0">
              <a:solidFill>
                <a:srgbClr val="000000"/>
              </a:solidFill>
              <a:latin typeface="Arial"/>
              <a:ea typeface="Arial"/>
              <a:cs typeface="Arial"/>
              <a:sym typeface="Arial"/>
            </a:endParaRPr>
          </a:p>
        </p:txBody>
      </p:sp>
      <p:cxnSp>
        <p:nvCxnSpPr>
          <p:cNvPr id="19" name="Google Shape;19;p8"/>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8"/>
          <p:cNvSpPr/>
          <p:nvPr/>
        </p:nvSpPr>
        <p:spPr>
          <a:xfrm>
            <a:off x="685799" y="6475413"/>
            <a:ext cx="1202635"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8"/>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latin typeface="Times New Roman"/>
                <a:ea typeface="Times New Roman"/>
                <a:cs typeface="Times New Roman"/>
                <a:sym typeface="Times New Roman"/>
              </a:rPr>
              <a:t>Longer Block-Length LDPC Codes</a:t>
            </a:r>
            <a:endParaRPr sz="2800" dirty="0">
              <a:latin typeface="Times New Roman"/>
              <a:ea typeface="Times New Roman"/>
              <a:cs typeface="Times New Roman"/>
              <a:sym typeface="Times New Roman"/>
            </a:endParaRPr>
          </a:p>
        </p:txBody>
      </p:sp>
      <p:sp>
        <p:nvSpPr>
          <p:cNvPr id="91" name="Google Shape;91;p1"/>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dirty="0"/>
              <a:t>Date:</a:t>
            </a:r>
            <a:r>
              <a:rPr lang="en-US" sz="2000" b="0" dirty="0"/>
              <a:t> 2024-11-08</a:t>
            </a:r>
            <a:endParaRPr dirty="0"/>
          </a:p>
        </p:txBody>
      </p:sp>
      <p:sp>
        <p:nvSpPr>
          <p:cNvPr id="92" name="Google Shape;92;p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93" name="Google Shape;93;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4" name="Google Shape;94;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graphicFrame>
        <p:nvGraphicFramePr>
          <p:cNvPr id="95" name="Google Shape;95;p1"/>
          <p:cNvGraphicFramePr/>
          <p:nvPr/>
        </p:nvGraphicFramePr>
        <p:xfrm>
          <a:off x="221673" y="2895600"/>
          <a:ext cx="8617525" cy="2743200"/>
        </p:xfrm>
        <a:graphic>
          <a:graphicData uri="http://schemas.openxmlformats.org/drawingml/2006/table">
            <a:tbl>
              <a:tblPr>
                <a:noFill/>
                <a:tableStyleId>{81C3297A-B24B-4D5A-BC35-CFEBB2E9DC1E}</a:tableStyleId>
              </a:tblPr>
              <a:tblGrid>
                <a:gridCol w="1997300">
                  <a:extLst>
                    <a:ext uri="{9D8B030D-6E8A-4147-A177-3AD203B41FA5}">
                      <a16:colId xmlns:a16="http://schemas.microsoft.com/office/drawing/2014/main" val="20000"/>
                    </a:ext>
                  </a:extLst>
                </a:gridCol>
                <a:gridCol w="1402600">
                  <a:extLst>
                    <a:ext uri="{9D8B030D-6E8A-4147-A177-3AD203B41FA5}">
                      <a16:colId xmlns:a16="http://schemas.microsoft.com/office/drawing/2014/main" val="20001"/>
                    </a:ext>
                  </a:extLst>
                </a:gridCol>
                <a:gridCol w="1907525">
                  <a:extLst>
                    <a:ext uri="{9D8B030D-6E8A-4147-A177-3AD203B41FA5}">
                      <a16:colId xmlns:a16="http://schemas.microsoft.com/office/drawing/2014/main" val="20002"/>
                    </a:ext>
                  </a:extLst>
                </a:gridCol>
                <a:gridCol w="907400">
                  <a:extLst>
                    <a:ext uri="{9D8B030D-6E8A-4147-A177-3AD203B41FA5}">
                      <a16:colId xmlns:a16="http://schemas.microsoft.com/office/drawing/2014/main" val="20003"/>
                    </a:ext>
                  </a:extLst>
                </a:gridCol>
                <a:gridCol w="2402700">
                  <a:extLst>
                    <a:ext uri="{9D8B030D-6E8A-4147-A177-3AD203B41FA5}">
                      <a16:colId xmlns:a16="http://schemas.microsoft.com/office/drawing/2014/main" val="20004"/>
                    </a:ext>
                  </a:extLst>
                </a:gridCol>
              </a:tblGrid>
              <a:tr h="416725">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Name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Affiliations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Address</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Phone</a:t>
                      </a:r>
                      <a:endParaRPr sz="1600" b="1"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600" b="1" u="none" strike="noStrike" cap="none">
                          <a:latin typeface="Times New Roman"/>
                          <a:ea typeface="Times New Roman"/>
                          <a:cs typeface="Times New Roman"/>
                          <a:sym typeface="Times New Roman"/>
                        </a:rPr>
                        <a:t>Email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52550">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 Pulikkoonattu</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Broadcom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16340 W Bernardo Dr, San Diego, CA, 92127</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rethna@broadcom.com</a:t>
                      </a:r>
                      <a:endParaRPr sz="14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Andrew Blanksby</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blanksby@broadcom.com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 Richardson</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Qualcomm Inc</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rowSpan="2">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tomr@qti.qualcomm.com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57975">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Sameer Vermani</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Times New Roman"/>
                          <a:ea typeface="Times New Roman"/>
                          <a:cs typeface="Times New Roman"/>
                          <a:sym typeface="Times New Roman"/>
                        </a:rPr>
                        <a:t>svverman@qti.qualcomm.com</a:t>
                      </a:r>
                      <a:endParaRPr sz="14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3200"/>
              <a:t>Remarks on the gains in the presence of impairments</a:t>
            </a:r>
            <a:endParaRPr/>
          </a:p>
        </p:txBody>
      </p:sp>
      <p:sp>
        <p:nvSpPr>
          <p:cNvPr id="193" name="Google Shape;193;p3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Greater gains are realized in a practical scenario characterized by limitations imposed by RF impairments</a:t>
            </a:r>
            <a:endParaRPr/>
          </a:p>
          <a:p>
            <a:pPr marL="914400" lvl="1" indent="-342900" algn="l" rtl="0">
              <a:lnSpc>
                <a:spcPct val="100000"/>
              </a:lnSpc>
              <a:spcBef>
                <a:spcPts val="360"/>
              </a:spcBef>
              <a:spcAft>
                <a:spcPts val="0"/>
              </a:spcAft>
              <a:buSzPts val="1800"/>
              <a:buChar char="–"/>
            </a:pPr>
            <a:r>
              <a:rPr lang="en-US" sz="1800"/>
              <a:t>Improvement in decoding SNR translate to a huge overall gain in an impairment limited scenario and can in some cases even lead to removal of error floor.</a:t>
            </a:r>
            <a:endParaRPr/>
          </a:p>
          <a:p>
            <a:pPr marL="457200" lvl="0" indent="-228600" algn="l" rtl="0">
              <a:lnSpc>
                <a:spcPct val="100000"/>
              </a:lnSpc>
              <a:spcBef>
                <a:spcPts val="360"/>
              </a:spcBef>
              <a:spcAft>
                <a:spcPts val="0"/>
              </a:spcAft>
              <a:buClr>
                <a:schemeClr val="dk1"/>
              </a:buClr>
              <a:buSzPts val="1800"/>
              <a:buNone/>
            </a:pPr>
            <a:endParaRPr sz="2000"/>
          </a:p>
          <a:p>
            <a:pPr marL="457200" lvl="0" indent="-342900" algn="l" rtl="0">
              <a:lnSpc>
                <a:spcPct val="100000"/>
              </a:lnSpc>
              <a:spcBef>
                <a:spcPts val="360"/>
              </a:spcBef>
              <a:spcAft>
                <a:spcPts val="0"/>
              </a:spcAft>
              <a:buClr>
                <a:schemeClr val="dk1"/>
              </a:buClr>
              <a:buSzPts val="1800"/>
              <a:buChar char="•"/>
            </a:pPr>
            <a:r>
              <a:rPr lang="en-US" sz="2000"/>
              <a:t>The 2x1944 code offers effective pathways to ensure full functionality of MCS10-13 across a broad spectrum of scenarios</a:t>
            </a:r>
            <a:endParaRPr/>
          </a:p>
          <a:p>
            <a:pPr marL="914400" lvl="1" indent="-342900" algn="l" rtl="0">
              <a:lnSpc>
                <a:spcPct val="100000"/>
              </a:lnSpc>
              <a:spcBef>
                <a:spcPts val="360"/>
              </a:spcBef>
              <a:spcAft>
                <a:spcPts val="0"/>
              </a:spcAft>
              <a:buSzPts val="1800"/>
              <a:buChar char="–"/>
            </a:pPr>
            <a:r>
              <a:rPr lang="en-US" sz="1800"/>
              <a:t>Improved reliability of higher MCSs.</a:t>
            </a:r>
            <a:endParaRPr/>
          </a:p>
          <a:p>
            <a:pPr marL="457200" lvl="0" indent="-228600" algn="l" rtl="0">
              <a:lnSpc>
                <a:spcPct val="100000"/>
              </a:lnSpc>
              <a:spcBef>
                <a:spcPts val="360"/>
              </a:spcBef>
              <a:spcAft>
                <a:spcPts val="0"/>
              </a:spcAft>
              <a:buClr>
                <a:schemeClr val="dk1"/>
              </a:buClr>
              <a:buSzPts val="1800"/>
              <a:buNone/>
            </a:pPr>
            <a:endParaRPr sz="2000"/>
          </a:p>
        </p:txBody>
      </p:sp>
      <p:sp>
        <p:nvSpPr>
          <p:cNvPr id="194" name="Google Shape;194;p33"/>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95" name="Google Shape;195;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3eb7dc6067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Outline of the Code Design: Protograph Lifting</a:t>
            </a:r>
            <a:endParaRPr/>
          </a:p>
        </p:txBody>
      </p:sp>
      <p:sp>
        <p:nvSpPr>
          <p:cNvPr id="205" name="Google Shape;205;g23eb7dc6067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06" name="Google Shape;206;g23eb7dc6067_0_1"/>
          <p:cNvSpPr txBox="1">
            <a:spLocks noGrp="1"/>
          </p:cNvSpPr>
          <p:nvPr>
            <p:ph type="ftr" idx="11"/>
          </p:nvPr>
        </p:nvSpPr>
        <p:spPr>
          <a:xfrm>
            <a:off x="6063574" y="6475413"/>
            <a:ext cx="248042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07" name="Google Shape;207;g23eb7dc6067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08" name="Google Shape;208;g23eb7dc6067_0_1"/>
          <p:cNvSpPr txBox="1">
            <a:spLocks noGrp="1"/>
          </p:cNvSpPr>
          <p:nvPr>
            <p:ph type="body" idx="1"/>
          </p:nvPr>
        </p:nvSpPr>
        <p:spPr>
          <a:xfrm>
            <a:off x="304800" y="1293811"/>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900" b="0" dirty="0"/>
              <a:t>Start with a graph corresponding to blocklength=1944 Code</a:t>
            </a:r>
            <a:endParaRPr sz="1900" b="0" dirty="0"/>
          </a:p>
          <a:p>
            <a:pPr marL="342900" lvl="0" indent="-342900" algn="just" rtl="0">
              <a:lnSpc>
                <a:spcPct val="100000"/>
              </a:lnSpc>
              <a:spcBef>
                <a:spcPts val="0"/>
              </a:spcBef>
              <a:spcAft>
                <a:spcPts val="0"/>
              </a:spcAft>
              <a:buSzPts val="2000"/>
              <a:buChar char="•"/>
            </a:pPr>
            <a:r>
              <a:rPr lang="en-US" sz="1900" b="0" dirty="0"/>
              <a:t>Base graph is lifted by 2. Edges are then permuted using graph optimization techniques, specifically avoiding problematic short cycles (design goal is girth ≥ 6) and avoiding problematic trapping sets. Further fine tuning is achieved  by modifying graphs to improve decoding threshold and error floor [3], while retaining the lifting framework.</a:t>
            </a:r>
            <a:r>
              <a:rPr lang="en-US" sz="2000" b="0" dirty="0"/>
              <a:t> </a:t>
            </a:r>
            <a:endParaRPr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pic>
        <p:nvPicPr>
          <p:cNvPr id="209" name="Google Shape;209;g23eb7dc6067_0_1"/>
          <p:cNvPicPr preferRelativeResize="0"/>
          <p:nvPr/>
        </p:nvPicPr>
        <p:blipFill rotWithShape="1">
          <a:blip r:embed="rId3">
            <a:alphaModFix/>
          </a:blip>
          <a:srcRect/>
          <a:stretch/>
        </p:blipFill>
        <p:spPr>
          <a:xfrm>
            <a:off x="4160217" y="3068610"/>
            <a:ext cx="4755184" cy="3344653"/>
          </a:xfrm>
          <a:prstGeom prst="rect">
            <a:avLst/>
          </a:prstGeom>
          <a:noFill/>
          <a:ln>
            <a:noFill/>
          </a:ln>
        </p:spPr>
      </p:pic>
      <p:pic>
        <p:nvPicPr>
          <p:cNvPr id="210" name="Google Shape;210;g23eb7dc6067_0_1" descr="A number grid with numbers and numbers&#10;&#10;Description automatically generated with medium confidence"/>
          <p:cNvPicPr preferRelativeResize="0"/>
          <p:nvPr/>
        </p:nvPicPr>
        <p:blipFill rotWithShape="1">
          <a:blip r:embed="rId4">
            <a:alphaModFix/>
          </a:blip>
          <a:srcRect/>
          <a:stretch/>
        </p:blipFill>
        <p:spPr>
          <a:xfrm>
            <a:off x="577303" y="4707494"/>
            <a:ext cx="2736192" cy="1402233"/>
          </a:xfrm>
          <a:prstGeom prst="rect">
            <a:avLst/>
          </a:prstGeom>
          <a:noFill/>
          <a:ln>
            <a:noFill/>
          </a:ln>
        </p:spPr>
      </p:pic>
      <p:sp>
        <p:nvSpPr>
          <p:cNvPr id="211" name="Google Shape;211;g23eb7dc6067_0_1"/>
          <p:cNvSpPr txBox="1"/>
          <p:nvPr/>
        </p:nvSpPr>
        <p:spPr>
          <a:xfrm>
            <a:off x="669413" y="3793049"/>
            <a:ext cx="304999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Illustration of the proto-lifting concept with a toy example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696913" y="316142"/>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2x1944 LDPC Code Definition</a:t>
            </a:r>
            <a:endParaRPr/>
          </a:p>
        </p:txBody>
      </p:sp>
      <p:sp>
        <p:nvSpPr>
          <p:cNvPr id="221" name="Google Shape;221;p21"/>
          <p:cNvSpPr txBox="1">
            <a:spLocks noGrp="1"/>
          </p:cNvSpPr>
          <p:nvPr>
            <p:ph type="body" idx="1"/>
          </p:nvPr>
        </p:nvSpPr>
        <p:spPr>
          <a:xfrm>
            <a:off x="674687" y="1085749"/>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1800" b="0" dirty="0">
                <a:solidFill>
                  <a:schemeClr val="dk1"/>
                </a:solidFill>
                <a:latin typeface="Times New Roman"/>
                <a:ea typeface="Times New Roman"/>
                <a:cs typeface="Times New Roman"/>
                <a:sym typeface="Times New Roman"/>
              </a:rPr>
              <a:t>Define the exponent matrix E(𝐻) of size 48(1- 𝑅) x 48, where R </a:t>
            </a:r>
            <a:r>
              <a:rPr lang="en-US" sz="1800" b="0" dirty="0"/>
              <a:t>is the code rate.</a:t>
            </a:r>
            <a:r>
              <a:rPr lang="en-US" sz="1800" b="0" dirty="0">
                <a:solidFill>
                  <a:schemeClr val="dk1"/>
                </a:solidFill>
                <a:latin typeface="Times New Roman"/>
                <a:ea typeface="Times New Roman"/>
                <a:cs typeface="Times New Roman"/>
                <a:sym typeface="Times New Roman"/>
              </a:rPr>
              <a:t> The parity check matrix 𝐻 is obtained by simply following the cyclic shifting procedure on identity matrix of size 𝑍=81.</a:t>
            </a:r>
            <a:endParaRPr dirty="0"/>
          </a:p>
          <a:p>
            <a:pPr marL="342900" lvl="0" indent="-342900" algn="just" rtl="0">
              <a:lnSpc>
                <a:spcPct val="100000"/>
              </a:lnSpc>
              <a:spcBef>
                <a:spcPts val="0"/>
              </a:spcBef>
              <a:spcAft>
                <a:spcPts val="0"/>
              </a:spcAft>
              <a:buSzPts val="2000"/>
              <a:buChar char="•"/>
            </a:pPr>
            <a:r>
              <a:rPr lang="en-US" sz="1800" b="0" dirty="0"/>
              <a:t>K</a:t>
            </a:r>
            <a:r>
              <a:rPr lang="en-US" sz="1800" b="0" dirty="0">
                <a:solidFill>
                  <a:schemeClr val="dk1"/>
                </a:solidFill>
                <a:latin typeface="Times New Roman"/>
                <a:ea typeface="Times New Roman"/>
                <a:cs typeface="Times New Roman"/>
                <a:sym typeface="Times New Roman"/>
              </a:rPr>
              <a:t>eep the matrix interpretation consistent with the existing codes (i.e., cyclic shifted structure) in the IEEE specification</a:t>
            </a:r>
            <a:endParaRPr dirty="0"/>
          </a:p>
          <a:p>
            <a:pPr marL="342900" lvl="0" indent="-215900" algn="just" rtl="0">
              <a:lnSpc>
                <a:spcPct val="100000"/>
              </a:lnSpc>
              <a:spcBef>
                <a:spcPts val="0"/>
              </a:spcBef>
              <a:spcAft>
                <a:spcPts val="0"/>
              </a:spcAft>
              <a:buClr>
                <a:schemeClr val="dk1"/>
              </a:buClr>
              <a:buSzPts val="2000"/>
              <a:buFont typeface="Times New Roman"/>
              <a:buNone/>
            </a:pPr>
            <a:endParaRPr sz="1800" b="0" dirty="0">
              <a:solidFill>
                <a:schemeClr val="dk1"/>
              </a:solidFill>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sp>
        <p:nvSpPr>
          <p:cNvPr id="222" name="Google Shape;222;p21"/>
          <p:cNvSpPr txBox="1">
            <a:spLocks noGrp="1"/>
          </p:cNvSpPr>
          <p:nvPr>
            <p:ph type="ftr" idx="11"/>
          </p:nvPr>
        </p:nvSpPr>
        <p:spPr>
          <a:xfrm>
            <a:off x="5804170" y="6475413"/>
            <a:ext cx="27397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23" name="Google Shape;223;p2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pic>
        <p:nvPicPr>
          <p:cNvPr id="224" name="Google Shape;224;p21"/>
          <p:cNvPicPr preferRelativeResize="0"/>
          <p:nvPr/>
        </p:nvPicPr>
        <p:blipFill rotWithShape="1">
          <a:blip r:embed="rId3">
            <a:alphaModFix/>
          </a:blip>
          <a:srcRect/>
          <a:stretch/>
        </p:blipFill>
        <p:spPr>
          <a:xfrm>
            <a:off x="493325" y="3088550"/>
            <a:ext cx="4755301" cy="3149300"/>
          </a:xfrm>
          <a:prstGeom prst="rect">
            <a:avLst/>
          </a:prstGeom>
          <a:noFill/>
          <a:ln>
            <a:noFill/>
          </a:ln>
        </p:spPr>
      </p:pic>
      <p:pic>
        <p:nvPicPr>
          <p:cNvPr id="225" name="Google Shape;225;p21"/>
          <p:cNvPicPr preferRelativeResize="0"/>
          <p:nvPr/>
        </p:nvPicPr>
        <p:blipFill rotWithShape="1">
          <a:blip r:embed="rId4">
            <a:alphaModFix/>
          </a:blip>
          <a:srcRect/>
          <a:stretch/>
        </p:blipFill>
        <p:spPr>
          <a:xfrm>
            <a:off x="4668700" y="3429000"/>
            <a:ext cx="3953449" cy="169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78eb45621f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a:t>
            </a:r>
            <a:endParaRPr/>
          </a:p>
        </p:txBody>
      </p:sp>
      <p:sp>
        <p:nvSpPr>
          <p:cNvPr id="235" name="Google Shape;235;g278eb45621f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36" name="Google Shape;236;g278eb45621f_0_0"/>
          <p:cNvSpPr txBox="1">
            <a:spLocks noGrp="1"/>
          </p:cNvSpPr>
          <p:nvPr>
            <p:ph type="ftr" idx="11"/>
          </p:nvPr>
        </p:nvSpPr>
        <p:spPr>
          <a:xfrm>
            <a:off x="6005209" y="6475413"/>
            <a:ext cx="253878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37" name="Google Shape;237;g278eb45621f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38" name="Google Shape;238;g278eb45621f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Two decoders working on 1944 block runs concurrently</a:t>
            </a:r>
            <a:endParaRPr sz="2000" b="0"/>
          </a:p>
          <a:p>
            <a:pPr marL="914400" lvl="1" indent="-355600" algn="just" rtl="0">
              <a:lnSpc>
                <a:spcPct val="100000"/>
              </a:lnSpc>
              <a:spcBef>
                <a:spcPts val="0"/>
              </a:spcBef>
              <a:spcAft>
                <a:spcPts val="0"/>
              </a:spcAft>
              <a:buSzPts val="2000"/>
              <a:buChar char="–"/>
            </a:pPr>
            <a:r>
              <a:rPr lang="en-US"/>
              <a:t>The cross-layer message passing will go through the connected edges (represented by the diagonal cross; corresponding to circulant matrix)</a:t>
            </a:r>
            <a:endParaRPr/>
          </a:p>
          <a:p>
            <a:pPr marL="914400" lvl="1" indent="-342900" algn="just" rtl="0">
              <a:lnSpc>
                <a:spcPct val="100000"/>
              </a:lnSpc>
              <a:spcBef>
                <a:spcPts val="0"/>
              </a:spcBef>
              <a:spcAft>
                <a:spcPts val="0"/>
              </a:spcAft>
              <a:buSzPts val="1800"/>
              <a:buChar char="–"/>
            </a:pPr>
            <a:r>
              <a:rPr lang="en-US"/>
              <a:t>This is possible due to the sub-matrix structure (2x2 circulant matrices)</a:t>
            </a: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39" name="Google Shape;239;g278eb45621f_0_0" descr="A couple of black and white lines with dots and circles&#10;&#10;Description automatically generated with medium confidence"/>
          <p:cNvPicPr preferRelativeResize="0"/>
          <p:nvPr/>
        </p:nvPicPr>
        <p:blipFill rotWithShape="1">
          <a:blip r:embed="rId3">
            <a:alphaModFix/>
          </a:blip>
          <a:srcRect/>
          <a:stretch/>
        </p:blipFill>
        <p:spPr>
          <a:xfrm>
            <a:off x="121935" y="4979650"/>
            <a:ext cx="3249220" cy="1432511"/>
          </a:xfrm>
          <a:prstGeom prst="rect">
            <a:avLst/>
          </a:prstGeom>
          <a:noFill/>
          <a:ln>
            <a:noFill/>
          </a:ln>
        </p:spPr>
      </p:pic>
      <p:sp>
        <p:nvSpPr>
          <p:cNvPr id="240" name="Google Shape;240;g278eb45621f_0_0"/>
          <p:cNvSpPr txBox="1"/>
          <p:nvPr/>
        </p:nvSpPr>
        <p:spPr>
          <a:xfrm>
            <a:off x="3563304" y="5335767"/>
            <a:ext cx="489489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 The general idea here is that, in the process of message passing based decoding on graphs, two graphs can be run in parallel. At certain fixed node positions (e.g., when the connection is off-diagonal), the exchange of information can be switched in a fixed manner. </a:t>
            </a:r>
            <a:endParaRPr sz="1400" b="0" i="0" u="none" strike="noStrike" cap="none">
              <a:solidFill>
                <a:srgbClr val="000000"/>
              </a:solidFill>
              <a:latin typeface="Arial"/>
              <a:ea typeface="Arial"/>
              <a:cs typeface="Arial"/>
              <a:sym typeface="Arial"/>
            </a:endParaRPr>
          </a:p>
        </p:txBody>
      </p:sp>
      <p:pic>
        <p:nvPicPr>
          <p:cNvPr id="241" name="Google Shape;241;g278eb45621f_0_0" descr="A diagram of a decoder&#10;&#10;Description automatically generated"/>
          <p:cNvPicPr preferRelativeResize="0"/>
          <p:nvPr/>
        </p:nvPicPr>
        <p:blipFill rotWithShape="1">
          <a:blip r:embed="rId4">
            <a:alphaModFix/>
          </a:blip>
          <a:srcRect/>
          <a:stretch/>
        </p:blipFill>
        <p:spPr>
          <a:xfrm>
            <a:off x="1153597" y="2802333"/>
            <a:ext cx="6942779" cy="20377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dbec70967e_0_0"/>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51" name="Google Shape;251;g2dbec70967e_0_0"/>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52" name="Google Shape;252;g2dbec70967e_0_0"/>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53" name="Google Shape;253;g2dbec70967e_0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54" name="Google Shape;254;g2dbec70967e_0_0"/>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[4] and check node computation procedures unchanged, except for the appropriate </a:t>
            </a:r>
            <a:r>
              <a:rPr lang="en-US" sz="2000" b="0">
                <a:solidFill>
                  <a:srgbClr val="0000FF"/>
                </a:solidFill>
              </a:rPr>
              <a:t>swapping of the edges</a:t>
            </a:r>
            <a:r>
              <a:rPr lang="en-US" sz="2000" b="0"/>
              <a:t> in the graph.</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55" name="Google Shape;255;g2dbec70967e_0_0"/>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56" name="Google Shape;256;g2dbec70967e_0_0"/>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57" name="Google Shape;257;g2dbec70967e_0_0"/>
          <p:cNvPicPr preferRelativeResize="0"/>
          <p:nvPr/>
        </p:nvPicPr>
        <p:blipFill rotWithShape="1">
          <a:blip r:embed="rId5">
            <a:alphaModFix/>
          </a:blip>
          <a:srcRect/>
          <a:stretch/>
        </p:blipFill>
        <p:spPr>
          <a:xfrm>
            <a:off x="2617150" y="2237411"/>
            <a:ext cx="3103733" cy="2739087"/>
          </a:xfrm>
          <a:prstGeom prst="rect">
            <a:avLst/>
          </a:prstGeom>
          <a:noFill/>
          <a:ln>
            <a:noFill/>
          </a:ln>
        </p:spPr>
      </p:pic>
      <p:sp>
        <p:nvSpPr>
          <p:cNvPr id="258" name="Google Shape;258;g2dbec70967e_0_0"/>
          <p:cNvSpPr txBox="1"/>
          <p:nvPr/>
        </p:nvSpPr>
        <p:spPr>
          <a:xfrm rot="-5400000">
            <a:off x="-110200" y="40449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individual code graphs</a:t>
            </a:r>
            <a:endParaRPr sz="1300" b="0" i="0" u="none" strike="noStrike" cap="none">
              <a:solidFill>
                <a:schemeClr val="dk1"/>
              </a:solidFill>
              <a:latin typeface="Times New Roman"/>
              <a:ea typeface="Times New Roman"/>
              <a:cs typeface="Times New Roman"/>
              <a:sym typeface="Times New Roman"/>
            </a:endParaRPr>
          </a:p>
        </p:txBody>
      </p:sp>
      <p:sp>
        <p:nvSpPr>
          <p:cNvPr id="259" name="Google Shape;259;g2dbec70967e_0_0"/>
          <p:cNvSpPr txBox="1"/>
          <p:nvPr/>
        </p:nvSpPr>
        <p:spPr>
          <a:xfrm rot="-5400000">
            <a:off x="5303675" y="42042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connected code graph</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dc56be5dc3_0_1"/>
          <p:cNvSpPr txBox="1">
            <a:spLocks noGrp="1"/>
          </p:cNvSpPr>
          <p:nvPr>
            <p:ph type="title"/>
          </p:nvPr>
        </p:nvSpPr>
        <p:spPr>
          <a:xfrm>
            <a:off x="685800" y="685800"/>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Parallelism in Decoding(ctd..)</a:t>
            </a:r>
            <a:endParaRPr/>
          </a:p>
        </p:txBody>
      </p:sp>
      <p:sp>
        <p:nvSpPr>
          <p:cNvPr id="269" name="Google Shape;269;g2dc56be5dc3_0_1"/>
          <p:cNvSpPr txBox="1">
            <a:spLocks noGrp="1"/>
          </p:cNvSpPr>
          <p:nvPr>
            <p:ph type="body" idx="1"/>
          </p:nvPr>
        </p:nvSpPr>
        <p:spPr>
          <a:xfrm>
            <a:off x="228600" y="1295399"/>
            <a:ext cx="8534400" cy="49953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sp>
        <p:nvSpPr>
          <p:cNvPr id="270" name="Google Shape;270;g2dc56be5dc3_0_1"/>
          <p:cNvSpPr txBox="1">
            <a:spLocks noGrp="1"/>
          </p:cNvSpPr>
          <p:nvPr>
            <p:ph type="ftr" idx="11"/>
          </p:nvPr>
        </p:nvSpPr>
        <p:spPr>
          <a:xfrm>
            <a:off x="6005209" y="6475413"/>
            <a:ext cx="25389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71" name="Google Shape;271;g2dc56be5dc3_0_1"/>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72" name="Google Shape;272;g2dc56be5dc3_0_1"/>
          <p:cNvSpPr txBox="1">
            <a:spLocks noGrp="1"/>
          </p:cNvSpPr>
          <p:nvPr>
            <p:ph type="body" idx="1"/>
          </p:nvPr>
        </p:nvSpPr>
        <p:spPr>
          <a:xfrm>
            <a:off x="304800" y="1371600"/>
            <a:ext cx="83820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Clr>
                <a:schemeClr val="dk1"/>
              </a:buClr>
              <a:buSzPts val="2000"/>
              <a:buFont typeface="Times New Roman"/>
              <a:buChar char="•"/>
            </a:pPr>
            <a:r>
              <a:rPr lang="en-US" sz="2000" b="0"/>
              <a:t>Message passing is performed on these factor graphs [4] simultaneously.</a:t>
            </a:r>
            <a:endParaRPr sz="2000" b="0"/>
          </a:p>
          <a:p>
            <a:pPr marL="914400" lvl="1" indent="-228600" algn="just" rtl="0">
              <a:lnSpc>
                <a:spcPct val="100000"/>
              </a:lnSpc>
              <a:spcBef>
                <a:spcPts val="0"/>
              </a:spcBef>
              <a:spcAft>
                <a:spcPts val="0"/>
              </a:spcAft>
              <a:buSzPts val="1800"/>
              <a:buNone/>
            </a:pPr>
            <a:endParaRPr/>
          </a:p>
          <a:p>
            <a:pPr marL="342900" lvl="0" indent="-215900" algn="just" rtl="0">
              <a:lnSpc>
                <a:spcPct val="100000"/>
              </a:lnSpc>
              <a:spcBef>
                <a:spcPts val="0"/>
              </a:spcBef>
              <a:spcAft>
                <a:spcPts val="0"/>
              </a:spcAft>
              <a:buSzPts val="2000"/>
              <a:buNone/>
            </a:pPr>
            <a:endParaRPr sz="20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p:txBody>
      </p:sp>
      <p:pic>
        <p:nvPicPr>
          <p:cNvPr id="273" name="Google Shape;273;g2dc56be5dc3_0_1"/>
          <p:cNvPicPr preferRelativeResize="0"/>
          <p:nvPr/>
        </p:nvPicPr>
        <p:blipFill rotWithShape="1">
          <a:blip r:embed="rId3">
            <a:alphaModFix/>
          </a:blip>
          <a:srcRect/>
          <a:stretch/>
        </p:blipFill>
        <p:spPr>
          <a:xfrm>
            <a:off x="5936650" y="2186650"/>
            <a:ext cx="3138849" cy="4238024"/>
          </a:xfrm>
          <a:prstGeom prst="rect">
            <a:avLst/>
          </a:prstGeom>
          <a:noFill/>
          <a:ln>
            <a:noFill/>
          </a:ln>
        </p:spPr>
      </p:pic>
      <p:pic>
        <p:nvPicPr>
          <p:cNvPr id="274" name="Google Shape;274;g2dc56be5dc3_0_1"/>
          <p:cNvPicPr preferRelativeResize="0"/>
          <p:nvPr/>
        </p:nvPicPr>
        <p:blipFill rotWithShape="1">
          <a:blip r:embed="rId4">
            <a:alphaModFix/>
          </a:blip>
          <a:srcRect/>
          <a:stretch/>
        </p:blipFill>
        <p:spPr>
          <a:xfrm>
            <a:off x="228600" y="2135900"/>
            <a:ext cx="2172774" cy="4339526"/>
          </a:xfrm>
          <a:prstGeom prst="rect">
            <a:avLst/>
          </a:prstGeom>
          <a:noFill/>
          <a:ln>
            <a:noFill/>
          </a:ln>
        </p:spPr>
      </p:pic>
      <p:pic>
        <p:nvPicPr>
          <p:cNvPr id="275" name="Google Shape;275;g2dc56be5dc3_0_1"/>
          <p:cNvPicPr preferRelativeResize="0"/>
          <p:nvPr/>
        </p:nvPicPr>
        <p:blipFill rotWithShape="1">
          <a:blip r:embed="rId5">
            <a:alphaModFix/>
          </a:blip>
          <a:srcRect/>
          <a:stretch/>
        </p:blipFill>
        <p:spPr>
          <a:xfrm>
            <a:off x="2732489" y="2186650"/>
            <a:ext cx="2873057" cy="4238024"/>
          </a:xfrm>
          <a:prstGeom prst="rect">
            <a:avLst/>
          </a:prstGeom>
          <a:noFill/>
          <a:ln>
            <a:noFill/>
          </a:ln>
        </p:spPr>
      </p:pic>
      <p:sp>
        <p:nvSpPr>
          <p:cNvPr id="276" name="Google Shape;276;g2dc56be5dc3_0_1"/>
          <p:cNvSpPr txBox="1"/>
          <p:nvPr/>
        </p:nvSpPr>
        <p:spPr>
          <a:xfrm rot="-5400000">
            <a:off x="-110200" y="40449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individual code graphs</a:t>
            </a:r>
            <a:endParaRPr sz="1300" b="0" i="0" u="none" strike="noStrike" cap="none">
              <a:solidFill>
                <a:schemeClr val="dk1"/>
              </a:solidFill>
              <a:latin typeface="Times New Roman"/>
              <a:ea typeface="Times New Roman"/>
              <a:cs typeface="Times New Roman"/>
              <a:sym typeface="Times New Roman"/>
            </a:endParaRPr>
          </a:p>
        </p:txBody>
      </p:sp>
      <p:sp>
        <p:nvSpPr>
          <p:cNvPr id="277" name="Google Shape;277;g2dc56be5dc3_0_1"/>
          <p:cNvSpPr txBox="1"/>
          <p:nvPr/>
        </p:nvSpPr>
        <p:spPr>
          <a:xfrm rot="-5400000">
            <a:off x="5303675" y="4204275"/>
            <a:ext cx="1721400" cy="384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Times New Roman"/>
                <a:ea typeface="Times New Roman"/>
                <a:cs typeface="Times New Roman"/>
                <a:sym typeface="Times New Roman"/>
              </a:rPr>
              <a:t>connected code graph</a:t>
            </a:r>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Conclusions</a:t>
            </a:r>
            <a:endParaRPr/>
          </a:p>
        </p:txBody>
      </p:sp>
      <p:sp>
        <p:nvSpPr>
          <p:cNvPr id="283" name="Google Shape;283;p34"/>
          <p:cNvSpPr txBox="1">
            <a:spLocks noGrp="1"/>
          </p:cNvSpPr>
          <p:nvPr>
            <p:ph type="body" idx="1"/>
          </p:nvPr>
        </p:nvSpPr>
        <p:spPr>
          <a:xfrm>
            <a:off x="685800" y="1661160"/>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LDPC codes with longer block lengths consistently yield enhanced performance gains</a:t>
            </a:r>
            <a:endParaRPr sz="2600"/>
          </a:p>
          <a:p>
            <a:pPr marL="914400" lvl="1" indent="-355600" algn="l" rtl="0">
              <a:lnSpc>
                <a:spcPct val="100000"/>
              </a:lnSpc>
              <a:spcBef>
                <a:spcPts val="360"/>
              </a:spcBef>
              <a:spcAft>
                <a:spcPts val="0"/>
              </a:spcAft>
              <a:buSzPts val="2000"/>
              <a:buChar char="–"/>
            </a:pPr>
            <a:r>
              <a:rPr lang="en-US" sz="1800"/>
              <a:t>2x1944 LDPC codes offers gains in the range 0.5-1.0dB in low-medium MCS</a:t>
            </a:r>
            <a:endParaRPr sz="2200"/>
          </a:p>
          <a:p>
            <a:pPr marL="914400" lvl="1" indent="-355600" algn="l" rtl="0">
              <a:lnSpc>
                <a:spcPct val="100000"/>
              </a:lnSpc>
              <a:spcBef>
                <a:spcPts val="360"/>
              </a:spcBef>
              <a:spcAft>
                <a:spcPts val="0"/>
              </a:spcAft>
              <a:buSzPts val="2000"/>
              <a:buChar char="–"/>
            </a:pPr>
            <a:r>
              <a:rPr lang="en-US" sz="1800"/>
              <a:t>Much larger gains in high MCS situations which are often limited by RF impairment limits</a:t>
            </a:r>
            <a:endParaRPr sz="2200"/>
          </a:p>
          <a:p>
            <a:pPr marL="1371600" lvl="2" indent="-355600" algn="l" rtl="0">
              <a:lnSpc>
                <a:spcPct val="100000"/>
              </a:lnSpc>
              <a:spcBef>
                <a:spcPts val="360"/>
              </a:spcBef>
              <a:spcAft>
                <a:spcPts val="0"/>
              </a:spcAft>
              <a:buSzPts val="2000"/>
              <a:buChar char="•"/>
            </a:pPr>
            <a:r>
              <a:rPr lang="en-US" sz="1600"/>
              <a:t>These codes offers effective pathways to ensure full functionality of higher order QAM cases such as MCS10-13 across a broad spectrum of channel/BW scenarios</a:t>
            </a:r>
            <a:endParaRPr sz="2000"/>
          </a:p>
          <a:p>
            <a:pPr marL="457200" lvl="0" indent="-342900" algn="l" rtl="0">
              <a:lnSpc>
                <a:spcPct val="100000"/>
              </a:lnSpc>
              <a:spcBef>
                <a:spcPts val="360"/>
              </a:spcBef>
              <a:spcAft>
                <a:spcPts val="0"/>
              </a:spcAft>
              <a:buClr>
                <a:schemeClr val="dk1"/>
              </a:buClr>
              <a:buSzPts val="1800"/>
              <a:buChar char="•"/>
            </a:pPr>
            <a:r>
              <a:rPr lang="en-US" sz="2000"/>
              <a:t>Proposed code structure facilitates parallelism in both encoding and decoding</a:t>
            </a:r>
            <a:r>
              <a:rPr lang="en-US" sz="1800"/>
              <a:t> </a:t>
            </a:r>
            <a:endParaRPr/>
          </a:p>
          <a:p>
            <a:pPr marL="914400" lvl="1" indent="-355600" algn="l" rtl="0">
              <a:lnSpc>
                <a:spcPct val="100000"/>
              </a:lnSpc>
              <a:spcBef>
                <a:spcPts val="360"/>
              </a:spcBef>
              <a:spcAft>
                <a:spcPts val="0"/>
              </a:spcAft>
              <a:buSzPts val="2000"/>
              <a:buChar char="–"/>
            </a:pPr>
            <a:r>
              <a:rPr lang="en-US" sz="1800"/>
              <a:t>Manageable implementation cost of 2x1944 LDPC codes in both STA and AP devices</a:t>
            </a:r>
            <a:endParaRPr sz="2200"/>
          </a:p>
          <a:p>
            <a:pPr marL="457200" lvl="0" indent="-355600" algn="l" rtl="0">
              <a:lnSpc>
                <a:spcPct val="100000"/>
              </a:lnSpc>
              <a:spcBef>
                <a:spcPts val="360"/>
              </a:spcBef>
              <a:spcAft>
                <a:spcPts val="0"/>
              </a:spcAft>
              <a:buClr>
                <a:schemeClr val="dk1"/>
              </a:buClr>
              <a:buSzPts val="2000"/>
              <a:buChar char="•"/>
            </a:pPr>
            <a:r>
              <a:rPr lang="en-US" sz="2000"/>
              <a:t>We believe this can be a differentiating feature for UHR, strengthening the high reliability aspect of the link</a:t>
            </a:r>
            <a:endParaRPr sz="2600"/>
          </a:p>
          <a:p>
            <a:pPr marL="457200" lvl="0" indent="-228600" algn="l" rtl="0">
              <a:lnSpc>
                <a:spcPct val="100000"/>
              </a:lnSpc>
              <a:spcBef>
                <a:spcPts val="360"/>
              </a:spcBef>
              <a:spcAft>
                <a:spcPts val="0"/>
              </a:spcAft>
              <a:buClr>
                <a:schemeClr val="dk1"/>
              </a:buClr>
              <a:buSzPts val="1800"/>
              <a:buNone/>
            </a:pPr>
            <a:endParaRPr sz="2000"/>
          </a:p>
          <a:p>
            <a:pPr marL="457200" lvl="0" indent="-228600" algn="l" rtl="0">
              <a:lnSpc>
                <a:spcPct val="100000"/>
              </a:lnSpc>
              <a:spcBef>
                <a:spcPts val="360"/>
              </a:spcBef>
              <a:spcAft>
                <a:spcPts val="0"/>
              </a:spcAft>
              <a:buClr>
                <a:schemeClr val="dk1"/>
              </a:buClr>
              <a:buSzPts val="1800"/>
              <a:buNone/>
            </a:pPr>
            <a:endParaRPr sz="1800"/>
          </a:p>
        </p:txBody>
      </p:sp>
      <p:sp>
        <p:nvSpPr>
          <p:cNvPr id="284" name="Google Shape;284;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285" name="Google Shape;285;p3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Straw-Poll 1</a:t>
            </a:r>
            <a:r>
              <a:rPr lang="en-US" sz="3200" dirty="0"/>
              <a:t> </a:t>
            </a:r>
            <a:endParaRPr dirty="0"/>
          </a:p>
        </p:txBody>
      </p:sp>
      <p:sp>
        <p:nvSpPr>
          <p:cNvPr id="291" name="Google Shape;291;p3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81000" algn="l" rtl="0">
              <a:lnSpc>
                <a:spcPct val="115000"/>
              </a:lnSpc>
              <a:spcBef>
                <a:spcPts val="0"/>
              </a:spcBef>
              <a:spcAft>
                <a:spcPts val="0"/>
              </a:spcAft>
              <a:buClr>
                <a:srgbClr val="222222"/>
              </a:buClr>
              <a:buSzPts val="2400"/>
              <a:buChar char="•"/>
            </a:pPr>
            <a:r>
              <a:rPr lang="en-US" b="0">
                <a:solidFill>
                  <a:srgbClr val="222222"/>
                </a:solidFill>
                <a:highlight>
                  <a:srgbClr val="FFFFFF"/>
                </a:highlight>
              </a:rPr>
              <a:t>Do you support to include the following in the 11bn SFD:</a:t>
            </a:r>
            <a:endParaRPr b="0">
              <a:solidFill>
                <a:srgbClr val="222222"/>
              </a:solidFill>
              <a:highlight>
                <a:srgbClr val="FFFFFF"/>
              </a:highlight>
            </a:endParaRPr>
          </a:p>
          <a:p>
            <a:pPr marL="914400" lvl="1" indent="-381000" algn="l" rtl="0">
              <a:lnSpc>
                <a:spcPct val="115000"/>
              </a:lnSpc>
              <a:spcBef>
                <a:spcPts val="0"/>
              </a:spcBef>
              <a:spcAft>
                <a:spcPts val="0"/>
              </a:spcAft>
              <a:buClr>
                <a:srgbClr val="222222"/>
              </a:buClr>
              <a:buSzPts val="2400"/>
              <a:buFont typeface="Times New Roman"/>
              <a:buChar char="○"/>
            </a:pPr>
            <a:r>
              <a:rPr lang="en-US" sz="2400">
                <a:solidFill>
                  <a:srgbClr val="222222"/>
                </a:solidFill>
                <a:highlight>
                  <a:srgbClr val="FFFFFF"/>
                </a:highlight>
              </a:rPr>
              <a:t>Define LDPC codeword length larger than 1944, including 2x1944</a:t>
            </a:r>
            <a:endParaRPr sz="2400">
              <a:solidFill>
                <a:srgbClr val="222222"/>
              </a:solidFill>
              <a:highlight>
                <a:srgbClr val="FFFFFF"/>
              </a:highlight>
            </a:endParaRPr>
          </a:p>
          <a:p>
            <a:pPr marL="457200" lvl="0" indent="-228600" algn="l" rtl="0">
              <a:lnSpc>
                <a:spcPct val="100000"/>
              </a:lnSpc>
              <a:spcBef>
                <a:spcPts val="800"/>
              </a:spcBef>
              <a:spcAft>
                <a:spcPts val="0"/>
              </a:spcAft>
              <a:buClr>
                <a:schemeClr val="dk1"/>
              </a:buClr>
              <a:buSzPts val="1800"/>
              <a:buNone/>
            </a:pPr>
            <a:endParaRPr/>
          </a:p>
        </p:txBody>
      </p:sp>
      <p:sp>
        <p:nvSpPr>
          <p:cNvPr id="292" name="Google Shape;292;p31"/>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293" name="Google Shape;293;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ece51d4256_0_0"/>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Straw-Poll 2</a:t>
            </a:r>
            <a:r>
              <a:rPr lang="en-US" sz="3200" dirty="0"/>
              <a:t> </a:t>
            </a:r>
            <a:endParaRPr dirty="0"/>
          </a:p>
        </p:txBody>
      </p:sp>
      <p:sp>
        <p:nvSpPr>
          <p:cNvPr id="299" name="Google Shape;299;g2ece51d4256_0_0"/>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400" b="0" dirty="0">
                <a:solidFill>
                  <a:schemeClr val="dk1"/>
                </a:solidFill>
                <a:latin typeface="Times New Roman"/>
                <a:ea typeface="Times New Roman"/>
                <a:cs typeface="Times New Roman"/>
                <a:sym typeface="Times New Roman"/>
              </a:rPr>
              <a:t>Do you support the adoption of LDPC codes with blocklength of 3888 bits for UHR?</a:t>
            </a:r>
            <a:endParaRPr dirty="0"/>
          </a:p>
          <a:p>
            <a:pPr marL="914400" lvl="1" indent="-342900" algn="l" rtl="0">
              <a:lnSpc>
                <a:spcPct val="100000"/>
              </a:lnSpc>
              <a:spcBef>
                <a:spcPts val="360"/>
              </a:spcBef>
              <a:spcAft>
                <a:spcPts val="0"/>
              </a:spcAft>
              <a:buSzPts val="1800"/>
              <a:buChar char="•"/>
            </a:pPr>
            <a:r>
              <a:rPr lang="en-US" dirty="0"/>
              <a:t>The supported code rates are 1//2, 2//3, 3//4 and 5//6</a:t>
            </a:r>
          </a:p>
          <a:p>
            <a:pPr marL="914400" lvl="1" indent="-342900" algn="l" rtl="0">
              <a:lnSpc>
                <a:spcPct val="100000"/>
              </a:lnSpc>
              <a:spcBef>
                <a:spcPts val="360"/>
              </a:spcBef>
              <a:spcAft>
                <a:spcPts val="0"/>
              </a:spcAft>
              <a:buSzPts val="1800"/>
              <a:buChar char="•"/>
            </a:pPr>
            <a:r>
              <a:rPr lang="en-US" dirty="0"/>
              <a:t>The parity matrix representation of these LDPC codes are as described in the slides 22-31</a:t>
            </a:r>
            <a:endParaRPr b="0" dirty="0">
              <a:latin typeface="Times New Roman"/>
              <a:ea typeface="Times New Roman"/>
              <a:cs typeface="Times New Roman"/>
              <a:sym typeface="Times New Roman"/>
            </a:endParaRPr>
          </a:p>
          <a:p>
            <a:pPr marL="457200" lvl="0" indent="-228600" algn="l" rtl="0">
              <a:lnSpc>
                <a:spcPct val="100000"/>
              </a:lnSpc>
              <a:spcBef>
                <a:spcPts val="360"/>
              </a:spcBef>
              <a:spcAft>
                <a:spcPts val="0"/>
              </a:spcAft>
              <a:buClr>
                <a:schemeClr val="dk1"/>
              </a:buClr>
              <a:buSzPts val="1800"/>
              <a:buNone/>
            </a:pPr>
            <a:endParaRPr dirty="0"/>
          </a:p>
        </p:txBody>
      </p:sp>
      <p:sp>
        <p:nvSpPr>
          <p:cNvPr id="300" name="Google Shape;300;g2ece51d4256_0_0"/>
          <p:cNvSpPr txBox="1">
            <a:spLocks noGrp="1"/>
          </p:cNvSpPr>
          <p:nvPr>
            <p:ph type="ftr" idx="11"/>
          </p:nvPr>
        </p:nvSpPr>
        <p:spPr>
          <a:xfrm>
            <a:off x="6202018" y="6475413"/>
            <a:ext cx="23418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01" name="Google Shape;301;g2ece51d4256_0_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References</a:t>
            </a:r>
            <a:endParaRPr sz="2800"/>
          </a:p>
        </p:txBody>
      </p:sp>
      <p:sp>
        <p:nvSpPr>
          <p:cNvPr id="308" name="Google Shape;308;p3"/>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latin typeface="Times New Roman"/>
                <a:ea typeface="Times New Roman"/>
                <a:cs typeface="Times New Roman"/>
                <a:sym typeface="Times New Roman"/>
              </a:rPr>
              <a:t>Polyanskiy, Y., Poor, H.V. and Verdú, S., 2010. Channel coding rate in the finite blocklength regime. </a:t>
            </a:r>
            <a:r>
              <a:rPr lang="en-US" sz="1600" b="0" i="1" u="none" strike="noStrike" dirty="0">
                <a:solidFill>
                  <a:srgbClr val="222222"/>
                </a:solidFill>
                <a:latin typeface="Times New Roman"/>
                <a:ea typeface="Times New Roman"/>
                <a:cs typeface="Times New Roman"/>
                <a:sym typeface="Times New Roman"/>
              </a:rPr>
              <a:t>IEEE Transactions on Information Theory</a:t>
            </a:r>
            <a:r>
              <a:rPr lang="en-US" sz="1600" b="0" i="0" u="none" strike="noStrike" dirty="0">
                <a:solidFill>
                  <a:srgbClr val="222222"/>
                </a:solidFill>
                <a:latin typeface="Times New Roman"/>
                <a:ea typeface="Times New Roman"/>
                <a:cs typeface="Times New Roman"/>
                <a:sym typeface="Times New Roman"/>
              </a:rPr>
              <a:t>, </a:t>
            </a:r>
            <a:r>
              <a:rPr lang="en-US" sz="1600" b="0" i="1" u="none" strike="noStrike" dirty="0">
                <a:solidFill>
                  <a:srgbClr val="222222"/>
                </a:solidFill>
                <a:latin typeface="Times New Roman"/>
                <a:ea typeface="Times New Roman"/>
                <a:cs typeface="Times New Roman"/>
                <a:sym typeface="Times New Roman"/>
              </a:rPr>
              <a:t>56</a:t>
            </a:r>
            <a:r>
              <a:rPr lang="en-US" sz="1600" b="0" i="0" u="none" strike="noStrike" dirty="0">
                <a:solidFill>
                  <a:srgbClr val="222222"/>
                </a:solidFill>
                <a:latin typeface="Times New Roman"/>
                <a:ea typeface="Times New Roman"/>
                <a:cs typeface="Times New Roman"/>
                <a:sym typeface="Times New Roman"/>
              </a:rPr>
              <a:t>(5), pp.2307-2359.</a:t>
            </a:r>
            <a:endParaRPr sz="1600" dirty="0">
              <a:latin typeface="Times New Roman"/>
              <a:ea typeface="Times New Roman"/>
              <a:cs typeface="Times New Roman"/>
              <a:sym typeface="Times New Roman"/>
            </a:endParaRPr>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latin typeface="Times New Roman"/>
                <a:ea typeface="Times New Roman"/>
                <a:cs typeface="Times New Roman"/>
                <a:sym typeface="Times New Roman"/>
              </a:rPr>
              <a:t>Yang, W., Durisi, G., Koch, T. and Polyanskiy, Y., 2014. Quasi-static multiple-antenna fading channels at finite blocklength. </a:t>
            </a:r>
            <a:r>
              <a:rPr lang="en-US" sz="1600" b="0" i="1" u="none" strike="noStrike" dirty="0">
                <a:solidFill>
                  <a:srgbClr val="222222"/>
                </a:solidFill>
                <a:latin typeface="Times New Roman"/>
                <a:ea typeface="Times New Roman"/>
                <a:cs typeface="Times New Roman"/>
                <a:sym typeface="Times New Roman"/>
              </a:rPr>
              <a:t>IEEE Transactions on Information Theory</a:t>
            </a:r>
            <a:r>
              <a:rPr lang="en-US" sz="1600" b="0" i="0" u="none" strike="noStrike" dirty="0">
                <a:solidFill>
                  <a:srgbClr val="222222"/>
                </a:solidFill>
                <a:latin typeface="Times New Roman"/>
                <a:ea typeface="Times New Roman"/>
                <a:cs typeface="Times New Roman"/>
                <a:sym typeface="Times New Roman"/>
              </a:rPr>
              <a:t>, </a:t>
            </a:r>
            <a:r>
              <a:rPr lang="en-US" sz="1600" b="0" i="1" u="none" strike="noStrike" dirty="0">
                <a:solidFill>
                  <a:srgbClr val="222222"/>
                </a:solidFill>
                <a:latin typeface="Times New Roman"/>
                <a:ea typeface="Times New Roman"/>
                <a:cs typeface="Times New Roman"/>
                <a:sym typeface="Times New Roman"/>
              </a:rPr>
              <a:t>60</a:t>
            </a:r>
            <a:r>
              <a:rPr lang="en-US" sz="1600" b="0" i="0" u="none" strike="noStrike" dirty="0">
                <a:solidFill>
                  <a:srgbClr val="222222"/>
                </a:solidFill>
                <a:latin typeface="Times New Roman"/>
                <a:ea typeface="Times New Roman"/>
                <a:cs typeface="Times New Roman"/>
                <a:sym typeface="Times New Roman"/>
              </a:rPr>
              <a:t>(7), pp.4232-4265.</a:t>
            </a:r>
            <a:endParaRPr dirty="0"/>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highlight>
                  <a:srgbClr val="FFFFFF"/>
                </a:highlight>
                <a:latin typeface="Times New Roman"/>
                <a:ea typeface="Times New Roman"/>
                <a:cs typeface="Times New Roman"/>
                <a:sym typeface="Times New Roman"/>
              </a:rPr>
              <a:t>Richardson, T., 2003, October. Error floors of LDPC codes. In </a:t>
            </a:r>
            <a:r>
              <a:rPr lang="en-US" sz="1600" b="0" i="1" u="none" strike="noStrike" dirty="0">
                <a:solidFill>
                  <a:srgbClr val="222222"/>
                </a:solidFill>
                <a:latin typeface="Times New Roman"/>
                <a:ea typeface="Times New Roman"/>
                <a:cs typeface="Times New Roman"/>
                <a:sym typeface="Times New Roman"/>
              </a:rPr>
              <a:t>Proceedings of the annual Allerton conference on communication control and computing</a:t>
            </a:r>
            <a:r>
              <a:rPr lang="en-US" sz="1600" b="0" i="0" u="none" strike="noStrike" dirty="0">
                <a:solidFill>
                  <a:srgbClr val="222222"/>
                </a:solidFill>
                <a:highlight>
                  <a:srgbClr val="FFFFFF"/>
                </a:highlight>
                <a:latin typeface="Times New Roman"/>
                <a:ea typeface="Times New Roman"/>
                <a:cs typeface="Times New Roman"/>
                <a:sym typeface="Times New Roman"/>
              </a:rPr>
              <a:t> (Vol. 41, No. 3, pp. 1426-1435). </a:t>
            </a:r>
            <a:endParaRPr dirty="0"/>
          </a:p>
          <a:p>
            <a:pPr marL="342900" lvl="0" indent="-342900" algn="just" rtl="0">
              <a:lnSpc>
                <a:spcPct val="100000"/>
              </a:lnSpc>
              <a:spcBef>
                <a:spcPts val="280"/>
              </a:spcBef>
              <a:spcAft>
                <a:spcPts val="0"/>
              </a:spcAft>
              <a:buClr>
                <a:schemeClr val="dk1"/>
              </a:buClr>
              <a:buSzPts val="1400"/>
              <a:buFont typeface="Times New Roman"/>
              <a:buAutoNum type="arabicPeriod"/>
            </a:pPr>
            <a:r>
              <a:rPr lang="en-US" sz="1600" b="0" i="0" u="none" strike="noStrike" dirty="0">
                <a:solidFill>
                  <a:srgbClr val="222222"/>
                </a:solidFill>
                <a:highlight>
                  <a:srgbClr val="FFFFFF"/>
                </a:highlight>
                <a:latin typeface="Times New Roman"/>
                <a:ea typeface="Times New Roman"/>
                <a:cs typeface="Times New Roman"/>
                <a:sym typeface="Times New Roman"/>
              </a:rPr>
              <a:t>Richardson, T. and Urbanke, R., 2008. </a:t>
            </a:r>
            <a:r>
              <a:rPr lang="en-US" sz="1600" b="0" i="1" u="none" strike="noStrike" dirty="0">
                <a:solidFill>
                  <a:srgbClr val="222222"/>
                </a:solidFill>
                <a:latin typeface="Times New Roman"/>
                <a:ea typeface="Times New Roman"/>
                <a:cs typeface="Times New Roman"/>
                <a:sym typeface="Times New Roman"/>
              </a:rPr>
              <a:t>Modern coding theory</a:t>
            </a:r>
            <a:r>
              <a:rPr lang="en-US" sz="1600" b="0" i="0" u="none" strike="noStrike" dirty="0">
                <a:solidFill>
                  <a:srgbClr val="222222"/>
                </a:solidFill>
                <a:highlight>
                  <a:srgbClr val="FFFFFF"/>
                </a:highlight>
                <a:latin typeface="Times New Roman"/>
                <a:ea typeface="Times New Roman"/>
                <a:cs typeface="Times New Roman"/>
                <a:sym typeface="Times New Roman"/>
              </a:rPr>
              <a:t>. Cambridge university press.</a:t>
            </a:r>
            <a:endParaRPr sz="1600" b="0" dirty="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dirty="0">
              <a:latin typeface="Times New Roman"/>
              <a:ea typeface="Times New Roman"/>
              <a:cs typeface="Times New Roman"/>
              <a:sym typeface="Times New Roman"/>
            </a:endParaRPr>
          </a:p>
          <a:p>
            <a:pPr marL="0" lvl="0" indent="0" algn="l" rtl="0">
              <a:lnSpc>
                <a:spcPct val="100000"/>
              </a:lnSpc>
              <a:spcBef>
                <a:spcPts val="480"/>
              </a:spcBef>
              <a:spcAft>
                <a:spcPts val="0"/>
              </a:spcAft>
              <a:buClr>
                <a:schemeClr val="dk1"/>
              </a:buClr>
              <a:buSzPts val="2400"/>
              <a:buFont typeface="Times New Roman"/>
              <a:buNone/>
            </a:pPr>
            <a:endParaRPr b="0" dirty="0"/>
          </a:p>
        </p:txBody>
      </p:sp>
      <p:sp>
        <p:nvSpPr>
          <p:cNvPr id="309" name="Google Shape;309;p3"/>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0" name="Google Shape;310;p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26150" y="3578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Introduction</a:t>
            </a:r>
            <a:endParaRPr sz="2800"/>
          </a:p>
        </p:txBody>
      </p:sp>
      <p:sp>
        <p:nvSpPr>
          <p:cNvPr id="101" name="Google Shape;101;p2"/>
          <p:cNvSpPr txBox="1">
            <a:spLocks noGrp="1"/>
          </p:cNvSpPr>
          <p:nvPr>
            <p:ph type="body" idx="1"/>
          </p:nvPr>
        </p:nvSpPr>
        <p:spPr>
          <a:xfrm>
            <a:off x="626150" y="1204741"/>
            <a:ext cx="7772400" cy="4114800"/>
          </a:xfrm>
          <a:prstGeom prst="rect">
            <a:avLst/>
          </a:prstGeom>
          <a:noFill/>
          <a:ln>
            <a:noFill/>
          </a:ln>
        </p:spPr>
        <p:txBody>
          <a:bodyPr spcFirstLastPara="1" wrap="square" lIns="92075" tIns="46025" rIns="92075" bIns="46025"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This submission proposes Low-Density-Parity-Check (LDPC) codes with a block length of 3888 bits (2x1944) for UHR</a:t>
            </a:r>
            <a:endParaRPr sz="2600"/>
          </a:p>
          <a:p>
            <a:pPr marL="914400" lvl="1" indent="-349250" algn="l" rtl="0">
              <a:lnSpc>
                <a:spcPct val="100000"/>
              </a:lnSpc>
              <a:spcBef>
                <a:spcPts val="360"/>
              </a:spcBef>
              <a:spcAft>
                <a:spcPts val="0"/>
              </a:spcAft>
              <a:buSzPts val="1900"/>
              <a:buChar char="–"/>
            </a:pPr>
            <a:r>
              <a:rPr lang="en-US" sz="1700"/>
              <a:t>Support all the 4 code rates defined in 802.11be</a:t>
            </a:r>
            <a:endParaRPr sz="1900"/>
          </a:p>
          <a:p>
            <a:pPr marL="457200" lvl="0" indent="-355600" algn="l" rtl="0">
              <a:lnSpc>
                <a:spcPct val="100000"/>
              </a:lnSpc>
              <a:spcBef>
                <a:spcPts val="360"/>
              </a:spcBef>
              <a:spcAft>
                <a:spcPts val="0"/>
              </a:spcAft>
              <a:buClr>
                <a:schemeClr val="dk1"/>
              </a:buClr>
              <a:buSzPts val="2000"/>
              <a:buChar char="•"/>
            </a:pPr>
            <a:r>
              <a:rPr lang="en-US" sz="2000"/>
              <a:t>Outline of the presentation</a:t>
            </a:r>
            <a:endParaRPr sz="2600"/>
          </a:p>
          <a:p>
            <a:pPr marL="914400" lvl="1" indent="-349250" algn="l" rtl="0">
              <a:lnSpc>
                <a:spcPct val="100000"/>
              </a:lnSpc>
              <a:spcBef>
                <a:spcPts val="360"/>
              </a:spcBef>
              <a:spcAft>
                <a:spcPts val="0"/>
              </a:spcAft>
              <a:buSzPts val="1900"/>
              <a:buChar char="–"/>
            </a:pPr>
            <a:r>
              <a:rPr lang="en-US" sz="1700"/>
              <a:t>High level reasoning for proposing 2x longer LDPC codes</a:t>
            </a:r>
            <a:endParaRPr sz="2100"/>
          </a:p>
          <a:p>
            <a:pPr marL="914400" lvl="1" indent="-349250" algn="l" rtl="0">
              <a:lnSpc>
                <a:spcPct val="100000"/>
              </a:lnSpc>
              <a:spcBef>
                <a:spcPts val="360"/>
              </a:spcBef>
              <a:spcAft>
                <a:spcPts val="0"/>
              </a:spcAft>
              <a:buSzPts val="1900"/>
              <a:buChar char="–"/>
            </a:pPr>
            <a:r>
              <a:rPr lang="en-US" sz="1700"/>
              <a:t>Birds eye view of the proposal</a:t>
            </a:r>
            <a:endParaRPr sz="2100"/>
          </a:p>
          <a:p>
            <a:pPr marL="914400" lvl="1" indent="-349250" algn="l" rtl="0">
              <a:lnSpc>
                <a:spcPct val="100000"/>
              </a:lnSpc>
              <a:spcBef>
                <a:spcPts val="360"/>
              </a:spcBef>
              <a:spcAft>
                <a:spcPts val="0"/>
              </a:spcAft>
              <a:buSzPts val="1900"/>
              <a:buChar char="–"/>
            </a:pPr>
            <a:r>
              <a:rPr lang="en-US" sz="1700"/>
              <a:t>Performance comparisons between the longer codes and existing codes</a:t>
            </a:r>
            <a:endParaRPr sz="2100"/>
          </a:p>
          <a:p>
            <a:pPr marL="1371600" lvl="2" indent="-349250" algn="l" rtl="0">
              <a:lnSpc>
                <a:spcPct val="100000"/>
              </a:lnSpc>
              <a:spcBef>
                <a:spcPts val="360"/>
              </a:spcBef>
              <a:spcAft>
                <a:spcPts val="0"/>
              </a:spcAft>
              <a:buSzPts val="1900"/>
              <a:buChar char="•"/>
            </a:pPr>
            <a:r>
              <a:rPr lang="en-US" sz="1500"/>
              <a:t>Considerable performance improvements in various communication scenarios </a:t>
            </a:r>
            <a:endParaRPr sz="1900"/>
          </a:p>
          <a:p>
            <a:pPr marL="1371600" lvl="2" indent="-349250" algn="l" rtl="0">
              <a:lnSpc>
                <a:spcPct val="100000"/>
              </a:lnSpc>
              <a:spcBef>
                <a:spcPts val="360"/>
              </a:spcBef>
              <a:spcAft>
                <a:spcPts val="0"/>
              </a:spcAft>
              <a:buSzPts val="1900"/>
              <a:buChar char="•"/>
            </a:pPr>
            <a:r>
              <a:rPr lang="en-US" sz="1500"/>
              <a:t>Even better performance gains in the presence of RF impairments for high data rate transmissions</a:t>
            </a:r>
            <a:endParaRPr sz="1900"/>
          </a:p>
          <a:p>
            <a:pPr marL="914400" lvl="1" indent="-349250" algn="l" rtl="0">
              <a:lnSpc>
                <a:spcPct val="100000"/>
              </a:lnSpc>
              <a:spcBef>
                <a:spcPts val="360"/>
              </a:spcBef>
              <a:spcAft>
                <a:spcPts val="0"/>
              </a:spcAft>
              <a:buSzPts val="1900"/>
              <a:buChar char="–"/>
            </a:pPr>
            <a:r>
              <a:rPr lang="en-US" sz="1700"/>
              <a:t>Code construction based on lifting</a:t>
            </a:r>
            <a:endParaRPr sz="2100"/>
          </a:p>
          <a:p>
            <a:pPr marL="1371600" lvl="2" indent="-349250" algn="l" rtl="0">
              <a:lnSpc>
                <a:spcPct val="100000"/>
              </a:lnSpc>
              <a:spcBef>
                <a:spcPts val="360"/>
              </a:spcBef>
              <a:spcAft>
                <a:spcPts val="0"/>
              </a:spcAft>
              <a:buSzPts val="1900"/>
              <a:buChar char="•"/>
            </a:pPr>
            <a:r>
              <a:rPr lang="en-US" sz="1500" b="0">
                <a:solidFill>
                  <a:schemeClr val="dk1"/>
                </a:solidFill>
                <a:latin typeface="Times New Roman"/>
                <a:ea typeface="Times New Roman"/>
                <a:cs typeface="Times New Roman"/>
                <a:sym typeface="Times New Roman"/>
              </a:rPr>
              <a:t>Basic idea of lifting</a:t>
            </a:r>
            <a:endParaRPr sz="1900"/>
          </a:p>
          <a:p>
            <a:pPr marL="1371600" lvl="2" indent="-349250" algn="l" rtl="0">
              <a:lnSpc>
                <a:spcPct val="100000"/>
              </a:lnSpc>
              <a:spcBef>
                <a:spcPts val="360"/>
              </a:spcBef>
              <a:spcAft>
                <a:spcPts val="0"/>
              </a:spcAft>
              <a:buSzPts val="1900"/>
              <a:buChar char="•"/>
            </a:pPr>
            <a:r>
              <a:rPr lang="en-US" sz="1500" b="0">
                <a:solidFill>
                  <a:schemeClr val="dk1"/>
                </a:solidFill>
                <a:latin typeface="Times New Roman"/>
                <a:ea typeface="Times New Roman"/>
                <a:cs typeface="Times New Roman"/>
                <a:sym typeface="Times New Roman"/>
              </a:rPr>
              <a:t>Details of code definition</a:t>
            </a:r>
            <a:endParaRPr sz="1900"/>
          </a:p>
          <a:p>
            <a:pPr marL="1828800" lvl="3" indent="-349250" algn="l" rtl="0">
              <a:lnSpc>
                <a:spcPct val="100000"/>
              </a:lnSpc>
              <a:spcBef>
                <a:spcPts val="360"/>
              </a:spcBef>
              <a:spcAft>
                <a:spcPts val="0"/>
              </a:spcAft>
              <a:buSzPts val="1900"/>
              <a:buChar char="–"/>
            </a:pPr>
            <a:r>
              <a:rPr lang="en-US" sz="1300"/>
              <a:t>E</a:t>
            </a:r>
            <a:r>
              <a:rPr lang="en-US" sz="1300" b="0">
                <a:solidFill>
                  <a:schemeClr val="dk1"/>
                </a:solidFill>
                <a:latin typeface="Times New Roman"/>
                <a:ea typeface="Times New Roman"/>
                <a:cs typeface="Times New Roman"/>
                <a:sym typeface="Times New Roman"/>
              </a:rPr>
              <a:t>xponent matrix and parity check matrix details</a:t>
            </a:r>
            <a:endParaRPr sz="1300"/>
          </a:p>
          <a:p>
            <a:pPr marL="1371600" lvl="2" indent="-349250" algn="l" rtl="0">
              <a:lnSpc>
                <a:spcPct val="100000"/>
              </a:lnSpc>
              <a:spcBef>
                <a:spcPts val="360"/>
              </a:spcBef>
              <a:spcAft>
                <a:spcPts val="0"/>
              </a:spcAft>
              <a:buSzPts val="1900"/>
              <a:buChar char="•"/>
            </a:pPr>
            <a:r>
              <a:rPr lang="en-US" sz="1500"/>
              <a:t>Show how the approach allows reuse of existing encoding/decoding architectures</a:t>
            </a:r>
            <a:endParaRPr sz="1900"/>
          </a:p>
          <a:p>
            <a:pPr marL="914400" lvl="1" indent="-349250" algn="l" rtl="0">
              <a:lnSpc>
                <a:spcPct val="100000"/>
              </a:lnSpc>
              <a:spcBef>
                <a:spcPts val="360"/>
              </a:spcBef>
              <a:spcAft>
                <a:spcPts val="0"/>
              </a:spcAft>
              <a:buSzPts val="1900"/>
              <a:buChar char="–"/>
            </a:pPr>
            <a:r>
              <a:rPr lang="en-US" sz="1700"/>
              <a:t>Conclusions</a:t>
            </a:r>
            <a:endParaRPr sz="2100"/>
          </a:p>
          <a:p>
            <a:pPr marL="914400" lvl="1" indent="-228600" algn="l" rtl="0">
              <a:lnSpc>
                <a:spcPct val="100000"/>
              </a:lnSpc>
              <a:spcBef>
                <a:spcPts val="360"/>
              </a:spcBef>
              <a:spcAft>
                <a:spcPts val="0"/>
              </a:spcAft>
              <a:buSzPts val="1800"/>
              <a:buNone/>
            </a:pPr>
            <a:endParaRPr sz="1600"/>
          </a:p>
          <a:p>
            <a:pPr marL="457200" lvl="0" indent="-228600" algn="l" rtl="0">
              <a:lnSpc>
                <a:spcPct val="100000"/>
              </a:lnSpc>
              <a:spcBef>
                <a:spcPts val="360"/>
              </a:spcBef>
              <a:spcAft>
                <a:spcPts val="0"/>
              </a:spcAft>
              <a:buClr>
                <a:schemeClr val="dk1"/>
              </a:buClr>
              <a:buSzPts val="1800"/>
              <a:buNone/>
            </a:pPr>
            <a:endParaRPr sz="1800"/>
          </a:p>
        </p:txBody>
      </p:sp>
      <p:sp>
        <p:nvSpPr>
          <p:cNvPr id="102" name="Google Shape;102;p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3" name="Google Shape;103;p2"/>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539496" y="28956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317" name="Google Shape;317;p24"/>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254000" algn="l" rtl="0">
              <a:lnSpc>
                <a:spcPct val="100000"/>
              </a:lnSpc>
              <a:spcBef>
                <a:spcPts val="0"/>
              </a:spcBef>
              <a:spcAft>
                <a:spcPts val="0"/>
              </a:spcAft>
              <a:buClr>
                <a:schemeClr val="dk1"/>
              </a:buClr>
              <a:buSzPts val="1400"/>
              <a:buFont typeface="Times New Roman"/>
              <a:buNone/>
            </a:pPr>
            <a:endParaRPr sz="14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318" name="Google Shape;318;p24"/>
          <p:cNvSpPr txBox="1">
            <a:spLocks noGrp="1"/>
          </p:cNvSpPr>
          <p:nvPr>
            <p:ph type="ftr" idx="11"/>
          </p:nvPr>
        </p:nvSpPr>
        <p:spPr>
          <a:xfrm>
            <a:off x="6394744" y="6475413"/>
            <a:ext cx="214918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19" name="Google Shape;319;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a:spLocks noGrp="1"/>
          </p:cNvSpPr>
          <p:nvPr>
            <p:ph type="title"/>
          </p:nvPr>
        </p:nvSpPr>
        <p:spPr>
          <a:xfrm>
            <a:off x="696912" y="609801"/>
            <a:ext cx="7858194"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Random Coding vs LDPC: Finite Length Bounds</a:t>
            </a:r>
            <a:endParaRPr/>
          </a:p>
        </p:txBody>
      </p:sp>
      <p:sp>
        <p:nvSpPr>
          <p:cNvPr id="329" name="Google Shape;329;p25"/>
          <p:cNvSpPr txBox="1">
            <a:spLocks noGrp="1"/>
          </p:cNvSpPr>
          <p:nvPr>
            <p:ph type="body" idx="1"/>
          </p:nvPr>
        </p:nvSpPr>
        <p:spPr>
          <a:xfrm>
            <a:off x="304800" y="1345562"/>
            <a:ext cx="8534400" cy="49953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0"/>
              </a:spcBef>
              <a:spcAft>
                <a:spcPts val="0"/>
              </a:spcAft>
              <a:buClr>
                <a:schemeClr val="dk1"/>
              </a:buClr>
              <a:buSzPts val="1600"/>
              <a:buFont typeface="Times New Roman"/>
              <a:buChar char="•"/>
            </a:pPr>
            <a:r>
              <a:rPr lang="en-US" sz="1600" b="0" dirty="0"/>
              <a:t>Finite Length scaling gain (Random codes versus LDPC codes). Suboptimal Codes exhibit larger scaling gains than random codes [2])</a:t>
            </a:r>
            <a:endParaRPr sz="1600" b="0" dirty="0"/>
          </a:p>
          <a:p>
            <a:pPr marL="742950" lvl="1" indent="-273050" algn="l" rtl="0">
              <a:lnSpc>
                <a:spcPct val="100000"/>
              </a:lnSpc>
              <a:spcBef>
                <a:spcPts val="0"/>
              </a:spcBef>
              <a:spcAft>
                <a:spcPts val="0"/>
              </a:spcAft>
              <a:buSzPts val="1600"/>
              <a:buChar char="–"/>
            </a:pPr>
            <a:r>
              <a:rPr lang="en-US" sz="1600" dirty="0"/>
              <a:t>Gain ~ 0.5-0.8dB vs RCU bounds (0.2-0.3)dB AWGN. </a:t>
            </a:r>
            <a:endParaRPr sz="1600" dirty="0"/>
          </a:p>
          <a:p>
            <a:pPr marL="742950" lvl="1" indent="-273050" algn="l" rtl="0">
              <a:lnSpc>
                <a:spcPct val="100000"/>
              </a:lnSpc>
              <a:spcBef>
                <a:spcPts val="0"/>
              </a:spcBef>
              <a:spcAft>
                <a:spcPts val="0"/>
              </a:spcAft>
              <a:buSzPts val="1600"/>
              <a:buChar char="–"/>
            </a:pPr>
            <a:r>
              <a:rPr lang="en-US" sz="1600" dirty="0"/>
              <a:t>Higher gain and bigger gap on D-NLOS channels</a:t>
            </a:r>
            <a:endParaRPr sz="1600" dirty="0"/>
          </a:p>
          <a:p>
            <a:pPr marL="1200150" lvl="2" indent="-273050" algn="l" rtl="0">
              <a:lnSpc>
                <a:spcPct val="100000"/>
              </a:lnSpc>
              <a:spcBef>
                <a:spcPts val="0"/>
              </a:spcBef>
              <a:spcAft>
                <a:spcPts val="0"/>
              </a:spcAft>
              <a:buSzPts val="1600"/>
              <a:buChar char="–"/>
            </a:pPr>
            <a:r>
              <a:rPr lang="en-US" sz="1400" dirty="0"/>
              <a:t>Suboptimality of the code</a:t>
            </a:r>
            <a:endParaRPr dirty="0"/>
          </a:p>
          <a:p>
            <a:pPr marL="1200150" lvl="2" indent="-273050" algn="l" rtl="0">
              <a:lnSpc>
                <a:spcPct val="100000"/>
              </a:lnSpc>
              <a:spcBef>
                <a:spcPts val="0"/>
              </a:spcBef>
              <a:spcAft>
                <a:spcPts val="0"/>
              </a:spcAft>
              <a:buSzPts val="1600"/>
              <a:buChar char="–"/>
            </a:pPr>
            <a:r>
              <a:rPr lang="en-US" sz="1400" dirty="0"/>
              <a:t>Frequency diversity (interleaving) </a:t>
            </a:r>
            <a:endParaRPr dirty="0"/>
          </a:p>
          <a:p>
            <a:pPr marL="1200150" lvl="2" indent="-273050" algn="l" rtl="0">
              <a:lnSpc>
                <a:spcPct val="100000"/>
              </a:lnSpc>
              <a:spcBef>
                <a:spcPts val="0"/>
              </a:spcBef>
              <a:spcAft>
                <a:spcPts val="0"/>
              </a:spcAft>
              <a:buSzPts val="1600"/>
              <a:buChar char="–"/>
            </a:pPr>
            <a:r>
              <a:rPr lang="en-US" sz="1400" b="0" dirty="0"/>
              <a:t>Finite blocklength scaling </a:t>
            </a:r>
            <a:endParaRPr sz="1400" b="0" dirty="0"/>
          </a:p>
          <a:p>
            <a:pPr marL="342900" lvl="0" indent="-241300" algn="l" rtl="0">
              <a:lnSpc>
                <a:spcPct val="100000"/>
              </a:lnSpc>
              <a:spcBef>
                <a:spcPts val="0"/>
              </a:spcBef>
              <a:spcAft>
                <a:spcPts val="0"/>
              </a:spcAft>
              <a:buSzPts val="1600"/>
              <a:buNone/>
            </a:pPr>
            <a:endParaRPr sz="16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342900" lvl="0" indent="-228600" algn="l" rtl="0">
              <a:lnSpc>
                <a:spcPct val="100000"/>
              </a:lnSpc>
              <a:spcBef>
                <a:spcPts val="360"/>
              </a:spcBef>
              <a:spcAft>
                <a:spcPts val="0"/>
              </a:spcAft>
              <a:buClr>
                <a:schemeClr val="dk1"/>
              </a:buClr>
              <a:buSzPts val="1800"/>
              <a:buFont typeface="Times New Roman"/>
              <a:buNone/>
            </a:pPr>
            <a:endParaRPr sz="1800" b="0" dirty="0"/>
          </a:p>
          <a:p>
            <a:pPr marL="0" lvl="0" indent="0" algn="l" rtl="0">
              <a:lnSpc>
                <a:spcPct val="100000"/>
              </a:lnSpc>
              <a:spcBef>
                <a:spcPts val="360"/>
              </a:spcBef>
              <a:spcAft>
                <a:spcPts val="0"/>
              </a:spcAft>
              <a:buClr>
                <a:schemeClr val="dk1"/>
              </a:buClr>
              <a:buSzPts val="1800"/>
              <a:buFont typeface="Times New Roman"/>
              <a:buNone/>
            </a:pPr>
            <a:endParaRPr sz="1800" b="0" dirty="0"/>
          </a:p>
        </p:txBody>
      </p:sp>
      <p:sp>
        <p:nvSpPr>
          <p:cNvPr id="330" name="Google Shape;330;p25"/>
          <p:cNvSpPr txBox="1">
            <a:spLocks noGrp="1"/>
          </p:cNvSpPr>
          <p:nvPr>
            <p:ph type="ftr" idx="11"/>
          </p:nvPr>
        </p:nvSpPr>
        <p:spPr>
          <a:xfrm>
            <a:off x="6418967" y="6475413"/>
            <a:ext cx="2125027"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31" name="Google Shape;331;p2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pic>
        <p:nvPicPr>
          <p:cNvPr id="332" name="Google Shape;332;p25"/>
          <p:cNvPicPr preferRelativeResize="0"/>
          <p:nvPr/>
        </p:nvPicPr>
        <p:blipFill rotWithShape="1">
          <a:blip r:embed="rId3">
            <a:alphaModFix/>
          </a:blip>
          <a:srcRect/>
          <a:stretch/>
        </p:blipFill>
        <p:spPr>
          <a:xfrm>
            <a:off x="5675375" y="3355587"/>
            <a:ext cx="3163849" cy="3053675"/>
          </a:xfrm>
          <a:prstGeom prst="rect">
            <a:avLst/>
          </a:prstGeom>
          <a:noFill/>
          <a:ln>
            <a:noFill/>
          </a:ln>
        </p:spPr>
      </p:pic>
      <p:pic>
        <p:nvPicPr>
          <p:cNvPr id="333" name="Google Shape;333;p25"/>
          <p:cNvPicPr preferRelativeResize="0"/>
          <p:nvPr/>
        </p:nvPicPr>
        <p:blipFill rotWithShape="1">
          <a:blip r:embed="rId4">
            <a:alphaModFix/>
          </a:blip>
          <a:srcRect/>
          <a:stretch/>
        </p:blipFill>
        <p:spPr>
          <a:xfrm>
            <a:off x="1435675" y="3118648"/>
            <a:ext cx="3437825" cy="3117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R=5/6 </a:t>
            </a:r>
            <a:endParaRPr/>
          </a:p>
        </p:txBody>
      </p:sp>
      <p:sp>
        <p:nvSpPr>
          <p:cNvPr id="343" name="Google Shape;343;p2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44" name="Google Shape;344;p2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45" name="Google Shape;345;p2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46" name="Google Shape;346;p26"/>
          <p:cNvSpPr txBox="1"/>
          <p:nvPr/>
        </p:nvSpPr>
        <p:spPr>
          <a:xfrm>
            <a:off x="40533" y="4219259"/>
            <a:ext cx="9092554" cy="156966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[13,-1,-1,48,-1,80,-1,66,-1,4,74,-1,7,-1,-1,30,76,-1,-1,52,37,-1,-1,60,-1,-1,-1,49,73,-1,31,-1,-1,74,73,-1,-1,23,-1,-1,1,-1,0,-1,-1,-1,-1,-1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-1,13,48,-1,80,-1,66,-1,4,-1,-1,74,-1,7,30,-1,-1,76,52,-1,-1,37,60,-1,-1,-1,49,-1,-1,73,-1,31,74,-1,-1,73,23,-1,-1,-1,-1,1,-1,0,-1,-1,-1,-1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-1,69,-1,63,-1,74,56,-1,64,-1,-1,77,57,-1,-1,65,6,-1,-1,16,-1,51,-1,-1,64,-1,-1,-1,68,-1,-1,9,48,-1,-1,62,54,-1,27,-1,-1,-1,0,-1,0,-1,-1,-1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69,-1,63,-1,74,-1,-1,56,-1,64,77,-1,-1,57,65,-1,-1,6,16,-1,51,-1,-1,-1,-1,64,-1,-1,-1,68,9,-1,-1,48,62,-1,-1,54,-1,27,-1,-1,-1,0,-1,0,-1,-1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51,-1,15,-1,-1,0,-1,80,-1,24,-1,25,-1,42,54,-1,-1,44,71,-1,71,-1,-1,9,67,-1,-1,35,-1,-1,-1,58,-1,-1,-1,29,-1,-1,53,-1,0,-1,-1,-1,0,-1,0,-1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-1,51,-1,15,0,-1,80,-1,24,-1,25,-1,42,-1,-1,54,44,-1,-1,71,-1,71,9,-1,-1,67,35,-1,-1,-1,58,-1,-1,-1,29,-1,-1,-1,-1,53,-1,0,-1,-1,-1,0,-1,0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-1,16,29,-1,36,-1,-1,41,-1,44,56,-1,-1,59,-1,37,-1,50,24,-1,-1,-1,-1,65,4,-1,65,-1,52,-1,-1,-1,4,-1,-1,-1,-1,73,-1,52,1,-1,-1,-1,-1,-1,0,-1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16,-1,-1,29,-1,36,41,-1,44,-1,-1,56,59,-1,37,-1,50,-1,-1,24,-1,-1,65,-1,-1,4,-1,65,-1,52,-1,-1,-1,4,-1,-1,73,-1,52,-1,-1,1,-1,-1,-1,-1,-1,0]</a:t>
            </a:r>
            <a:endParaRPr sz="1400" b="0" i="0" u="none" strike="noStrike" cap="none">
              <a:solidFill>
                <a:srgbClr val="000000"/>
              </a:solidFill>
              <a:latin typeface="Arial"/>
              <a:ea typeface="Arial"/>
              <a:cs typeface="Arial"/>
              <a:sym typeface="Arial"/>
            </a:endParaRPr>
          </a:p>
        </p:txBody>
      </p:sp>
      <p:pic>
        <p:nvPicPr>
          <p:cNvPr id="347" name="Google Shape;347;p26"/>
          <p:cNvPicPr preferRelativeResize="0"/>
          <p:nvPr/>
        </p:nvPicPr>
        <p:blipFill rotWithShape="1">
          <a:blip r:embed="rId3">
            <a:alphaModFix/>
          </a:blip>
          <a:srcRect/>
          <a:stretch/>
        </p:blipFill>
        <p:spPr>
          <a:xfrm>
            <a:off x="0" y="1293525"/>
            <a:ext cx="9144003" cy="22860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R=3/4 </a:t>
            </a:r>
            <a:endParaRPr/>
          </a:p>
        </p:txBody>
      </p:sp>
      <p:sp>
        <p:nvSpPr>
          <p:cNvPr id="357" name="Google Shape;357;p27"/>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358" name="Google Shape;358;p2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59" name="Google Shape;359;p2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60" name="Google Shape;360;p27"/>
          <p:cNvSpPr txBox="1"/>
          <p:nvPr/>
        </p:nvSpPr>
        <p:spPr>
          <a:xfrm>
            <a:off x="77402" y="3848107"/>
            <a:ext cx="8975534" cy="2308324"/>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[48,-1,-1,29,28,-1,39,-1,9,-1,61,-1,-1,-1,-1,-1,-1,-1,63,-1,45,-1,-1,80,-1,-1,-1,-1,-1,-1,37,-1,-1,32,-1,22,1,-1,0,-1,-1,-1,-1,-1,-1,-1,-1,-1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-1,48,29,-1,-1,28,-1,39,-1,9,-1,61,-1,-1,-1,-1,-1,-1,-1,63,-1,45,80,-1,-1,-1,-1,-1,-1,-1,-1,37,32,-1,22,-1,-1,1,-1,0,-1,-1,-1,-1,-1,-1,-1,-1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4,-1,49,-1,-1,42,-1,48,11,-1,-1,30,-1,-1,-1,-1,-1,-1,49,-1,-1,17,41,-1,37,-1,-1,15,-1,-1,54,-1,-1,-1,-1,-1,-1,-1,0,-1,0,-1,-1,-1,-1,-1,-1,-1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-1,4,-1,49,42,-1,48,-1,-1,11,30,-1,-1,-1,-1,-1,-1,-1,-1,49,17,-1,-1,41,-1,37,15,-1,-1,-1,-1,54,-1,-1,-1,-1,-1,-1,-1,0,-1,0,-1,-1,-1,-1,-1,-1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-1,35,-1,76,78,-1,51,-1,37,-1,35,-1,21,-1,-1,-1,-1,17,64,-1,-1,-1,-1,-1,-1,-1,59,-1,7,-1,-1,-1,-1,-1,-1,32,-1,-1,-1,-1,0,-1,0,-1,-1,-1,-1,-1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35,-1,76,-1,-1,78,-1,51,-1,37,-1,35,-1,21,-1,-1,17,-1,-1,64,-1,-1,-1,-1,-1,-1,-1,59,-1,7,-1,-1,-1,-1,32,-1,-1,-1,-1,-1,-1,0,-1,0,-1,-1,-1,-1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9,-1,-1,65,44,-1,9,-1,-1,54,-1,56,73,-1,-1,34,42,-1,-1,-1,-1,-1,-1,-1,-1,35,-1,-1,-1,-1,-1,-1,46,-1,-1,39,0,-1,-1,-1,-1,-1,0,-1,0,-1,-1,-1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-1,9,65,-1,-1,44,-1,9,54,-1,56,-1,-1,73,34,-1,-1,42,-1,-1,-1,-1,-1,-1,35,-1,-1,-1,-1,-1,-1,-1,-1,46,39,-1,-1,0,-1,-1,-1,-1,-1,0,-1,0,-1,-1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-1,3,62,-1,-1,7,-1,80,-1,68,-1,26,-1,-1,-1,80,55,-1,-1,-1,36,-1,-1,-1,-1,26,-1,-1,9,-1,-1,-1,-1,72,-1,-1,-1,-1,-1,-1,-1,-1,-1,-1,0,-1,0,-1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3,-1,-1,62,7,-1,80,-1,68,-1,26,-1,-1,-1,80,-1,-1,55,-1,-1,-1,36,-1,-1,26,-1,-1,-1,-1,9,-1,-1,72,-1,-1,-1,-1,-1,-1,-1,-1,-1,-1,-1,-1,0,-1,0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-1,26,-1,75,33,-1,21,-1,69,-1,59,-1,3,-1,-1,38,-1,-1,-1,-1,-1,-1,35,-1,-1,-1,-1,62,36,-1,-1,26,-1,-1,-1,-1,1,-1,-1,-1,-1,-1,-1,-1,-1,-1,0,-1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26,-1,75,-1,-1,33,-1,21,-1,69,-1,59,-1,3,38,-1,-1,-1,-1,-1,-1,-1,-1,35,-1,-1,62,-1,-1,36,26,-1,-1,-1,-1,-1,-1,1,-1,-1,-1,-1,-1,-1,-1,-1,-1,0]</a:t>
            </a:r>
            <a:endParaRPr sz="1400" b="0" i="0" u="none" strike="noStrike" cap="none">
              <a:solidFill>
                <a:srgbClr val="000000"/>
              </a:solidFill>
              <a:latin typeface="Arial"/>
              <a:ea typeface="Arial"/>
              <a:cs typeface="Arial"/>
              <a:sym typeface="Arial"/>
            </a:endParaRPr>
          </a:p>
        </p:txBody>
      </p:sp>
      <p:pic>
        <p:nvPicPr>
          <p:cNvPr id="361" name="Google Shape;361;p27"/>
          <p:cNvPicPr preferRelativeResize="0"/>
          <p:nvPr/>
        </p:nvPicPr>
        <p:blipFill rotWithShape="1">
          <a:blip r:embed="rId3">
            <a:alphaModFix/>
          </a:blip>
          <a:srcRect/>
          <a:stretch/>
        </p:blipFill>
        <p:spPr>
          <a:xfrm>
            <a:off x="0" y="1243100"/>
            <a:ext cx="9144003" cy="2286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7269076643_0_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71" name="Google Shape;371;g27269076643_0_36"/>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72" name="Google Shape;372;g27269076643_0_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24</a:t>
            </a:fld>
            <a:endParaRPr/>
          </a:p>
        </p:txBody>
      </p:sp>
      <p:sp>
        <p:nvSpPr>
          <p:cNvPr id="373" name="Google Shape;373;g27269076643_0_36"/>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27269076643_0_36"/>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pic>
        <p:nvPicPr>
          <p:cNvPr id="375" name="Google Shape;375;g27269076643_0_36"/>
          <p:cNvPicPr preferRelativeResize="0"/>
          <p:nvPr/>
        </p:nvPicPr>
        <p:blipFill rotWithShape="1">
          <a:blip r:embed="rId3">
            <a:alphaModFix/>
          </a:blip>
          <a:srcRect/>
          <a:stretch/>
        </p:blipFill>
        <p:spPr>
          <a:xfrm>
            <a:off x="0" y="1812925"/>
            <a:ext cx="9144003" cy="4572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27269076643_0_4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R=2/3 </a:t>
            </a:r>
            <a:endParaRPr/>
          </a:p>
        </p:txBody>
      </p:sp>
      <p:sp>
        <p:nvSpPr>
          <p:cNvPr id="385" name="Google Shape;385;g27269076643_0_4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386" name="Google Shape;386;g27269076643_0_4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25</a:t>
            </a:fld>
            <a:endParaRPr/>
          </a:p>
        </p:txBody>
      </p:sp>
      <p:sp>
        <p:nvSpPr>
          <p:cNvPr id="387" name="Google Shape;387;g27269076643_0_4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27269076643_0_49"/>
          <p:cNvSpPr txBox="1"/>
          <p:nvPr/>
        </p:nvSpPr>
        <p:spPr>
          <a:xfrm>
            <a:off x="128698" y="2157108"/>
            <a:ext cx="8959500" cy="30477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[61,-1,75,-1,4,-1,63,-1,-1,56,-1,-1,-1,-1,-1,-1,-1,-1,-1,-1,-1,-1,8,-1,-1,-1,-1,2,-1,17,25,-1,1,-1,0,-1,-1,-1,-1,-1,-1,-1,-1,-1,-1,-1,-1,-1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-1,61,-1,75,-1,4,-1,63,56,-1,-1,-1,-1,-1,-1,-1,-1,-1,-1,-1,-1,-1,-1,8,-1,-1,2,-1,17,-1,-1,25,-1,1,-1,0,-1,-1,-1,-1,-1,-1,-1,-1,-1,-1,-1,-1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-1,56,-1,74,77,-1,20,-1,-1,-1,-1,-1,-1,-1,64,-1,24,-1,-1,4,-1,67,-1,-1,-1,7,-1,-1,-1,-1,-1,-1,-1,-1,0,-1,0,-1,-1,-1,-1,-1,-1,-1,-1,-1,-1,-1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56,-1,74,-1,-1,77,-1,20,-1,-1,-1,-1,-1,-1,-1,64,-1,24,4,-1,67,-1,-1,-1,7,-1,-1,-1,-1,-1,-1,-1,-1,-1,-1,0,-1,0,-1,-1,-1,-1,-1,-1,-1,-1,-1,-1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28,-1,21,-1,68,-1,-1,10,7,-1,14,-1,65,-1,-1,-1,-1,-1,-1,-1,23,-1,-1,-1,-1,-1,-1,-1,-1,75,-1,-1,-1,-1,-1,-1,0,-1,0,-1,-1,-1,-1,-1,-1,-1,-1,-1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-1,28,-1,21,-1,68,10,-1,-1,7,-1,14,-1,65,-1,-1,-1,-1,-1,-1,-1,23,-1,-1,-1,-1,-1,-1,75,-1,-1,-1,-1,-1,-1,-1,-1,0,-1,0,-1,-1,-1,-1,-1,-1,-1,-1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-1,48,38,-1,43,-1,78,-1,76,-1,-1,-1,-1,-1,-1,-1,-1,-1,5,-1,36,-1,-1,-1,15,-1,72,-1,-1,-1,-1,-1,-1,-1,-1,-1,-1,-1,0,-1,0,-1,-1,-1,-1,-1,-1,-1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48,-1,-1,38,-1,43,-1,78,-1,76,-1,-1,-1,-1,-1,-1,-1,-1,-1,5,-1,36,-1,-1,-1,15,-1,72,-1,-1,-1,-1,-1,-1,-1,-1,-1,-1,-1,0,-1,0,-1,-1,-1,-1,-1,-1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40,-1,2,-1,-1,53,-1,25,-1,-1,-1,52,62,-1,-1,-1,20,-1,-1,-1,-1,-1,-1,44,-1,-1,-1,-1,-1,-1,-1,-1,0,-1,-1,-1,-1,-1,-1,-1,0,-1,0,-1,-1,-1,-1,-1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-1,40,-1,2,53,-1,25,-1,-1,-1,52,-1,-1,62,-1,-1,-1,20,-1,-1,-1,-1,44,-1,-1,-1,-1,-1,-1,-1,-1,-1,-1,0,-1,-1,-1,-1,-1,-1,-1,0,-1,0,-1,-1,-1,-1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69,-1,-1,23,64,-1,10,-1,22,-1,-1,-1,21,-1,-1,-1,-1,-1,-1,-1,-1,-1,-1,-1,-1,68,-1,23,-1,29,-1,-1,-1,-1,-1,-1,-1,-1,-1,-1,-1,-1,0,-1,0,-1,-1,-1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-1,69,23,-1,-1,64,-1,10,-1,22,-1,-1,-1,21,-1,-1,-1,-1,-1,-1,-1,-1,-1,-1,68,-1,23,-1,29,-1,-1,-1,-1,-1,-1,-1,-1,-1,-1,-1,-1,-1,-1,0,-1,0,-1,-1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12,-1,-1,0,-1,68,-1,20,55,-1,61,-1,-1,-1,40,-1,-1,-1,-1,-1,-1,-1,-1,52,-1,-1,-1,-1,-1,-1,44,-1,-1,-1,-1,-1,-1,-1,-1,-1,-1,-1,-1,-1,0,-1,0,-1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-1,12,0,-1,68,-1,20,-1,-1,55,-1,61,-1,-1,-1,40,-1,-1,-1,-1,-1,-1,52,-1,-1,-1,-1,-1,-1,-1,-1,44,-1,-1,-1,-1,-1,-1,-1,-1,-1,-1,-1,-1,-1,0,-1,0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-1,58,-1,8,-1,34,-1,64,-1,78,-1,-1,-1,-1,11,-1,-1,78,24,-1,-1,-1,-1,-1,-1,-1,-1,-1,-1,-1,-1,58,1,-1,-1,-1,-1,-1,-1,-1,-1,-1,-1,-1,-1,-1,0,-1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58,-1,8,-1,34,-1,64,-1,78,-1,-1,-1,-1,-1,-1,11,78,-1,-1,24,-1,-1,-1,-1,-1,-1,-1,-1,-1,-1,58,-1,-1,1,-1,-1,-1,-1,-1,-1,-1,-1,-1,-1,-1,-1,-1,0]</a:t>
            </a:r>
            <a:endParaRPr sz="1400" b="0" i="0" u="none" strike="noStrike" cap="none">
              <a:solidFill>
                <a:srgbClr val="000000"/>
              </a:solidFill>
              <a:latin typeface="Arial"/>
              <a:ea typeface="Arial"/>
              <a:cs typeface="Arial"/>
              <a:sym typeface="Arial"/>
            </a:endParaRPr>
          </a:p>
        </p:txBody>
      </p:sp>
      <p:sp>
        <p:nvSpPr>
          <p:cNvPr id="389" name="Google Shape;389;g27269076643_0_49"/>
          <p:cNvSpPr txBox="1"/>
          <p:nvPr/>
        </p:nvSpPr>
        <p:spPr>
          <a:xfrm>
            <a:off x="428875" y="1410325"/>
            <a:ext cx="3978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Times New Roman"/>
                <a:ea typeface="Times New Roman"/>
                <a:cs typeface="Times New Roman"/>
                <a:sym typeface="Times New Roman"/>
              </a:rPr>
              <a:t>E(H) in text/CSV format</a:t>
            </a:r>
            <a:endParaRPr sz="19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7269076643_0_6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399" name="Google Shape;399;g27269076643_0_6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00" name="Google Shape;400;g27269076643_0_6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26</a:t>
            </a:fld>
            <a:endParaRPr/>
          </a:p>
        </p:txBody>
      </p:sp>
      <p:sp>
        <p:nvSpPr>
          <p:cNvPr id="401" name="Google Shape;401;g27269076643_0_63"/>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2" name="Google Shape;402;g27269076643_0_63"/>
          <p:cNvPicPr preferRelativeResize="0"/>
          <p:nvPr/>
        </p:nvPicPr>
        <p:blipFill rotWithShape="1">
          <a:blip r:embed="rId3">
            <a:alphaModFix/>
          </a:blip>
          <a:srcRect/>
          <a:stretch/>
        </p:blipFill>
        <p:spPr>
          <a:xfrm>
            <a:off x="243775" y="2059775"/>
            <a:ext cx="8682025" cy="4341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9"/>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3888-LDPC E(H): R=1/2 </a:t>
            </a:r>
            <a:endParaRPr/>
          </a:p>
        </p:txBody>
      </p:sp>
      <p:sp>
        <p:nvSpPr>
          <p:cNvPr id="412" name="Google Shape;412;p29"/>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13" name="Google Shape;413;p29"/>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27</a:t>
            </a:fld>
            <a:endParaRPr/>
          </a:p>
        </p:txBody>
      </p:sp>
      <p:sp>
        <p:nvSpPr>
          <p:cNvPr id="414" name="Google Shape;414;p29"/>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9"/>
          <p:cNvSpPr txBox="1"/>
          <p:nvPr/>
        </p:nvSpPr>
        <p:spPr>
          <a:xfrm>
            <a:off x="58966" y="1688038"/>
            <a:ext cx="9026100" cy="4524300"/>
          </a:xfrm>
          <a:prstGeom prst="rect">
            <a:avLst/>
          </a:prstGeom>
          <a:solidFill>
            <a:srgbClr val="EDF9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[-1,57,-1,-1,-1,-1,-1,-1,-1,50,-1,-1,11,-1,-1,-1,50,-1,-1,-1,-1,79,-1,-1,1,-1,0,-1,-1,-1,-1,-1,-1,-1,-1,-1,-1,-1,-1,-1,-1,-1,-1,-1,-1,-1,-1,-1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57,-1,-1,-1,-1,-1,-1,-1,50,-1,-1,-1,-1,11,-1,-1,-1,50,-1,-1,79,-1,-1,-1,-1,1,-1,0,-1,-1,-1,-1,-1,-1,-1,-1,-1,-1,-1,-1,-1,-1,-1,-1,-1,-1,-1,-1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-1,3,-1,-1,-1,28,-1,-1,-1,0,-1,-1,-1,-1,-1,-1,55,-1,-1,7,-1,-1,-1,-1,-1,-1,0,-1,0,-1,-1,-1,-1,-1,-1,-1,-1,-1,-1,-1,-1,-1,-1,-1,-1,-1,-1,-1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3,-1,-1,-1,28,-1,-1,-1,0,-1,-1,-1,-1,-1,-1,-1,-1,55,7,-1,-1,-1,-1,-1,-1,-1,-1,0,-1,0,-1,-1,-1,-1,-1,-1,-1,-1,-1,-1,-1,-1,-1,-1,-1,-1,-1,-1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30,-1,-1,-1,-1,-1,-1,-1,-1,24,37,-1,-1,-1,-1,-1,56,-1,-1,14,-1,-1,-1,-1,-1,-1,-1,-1,0,-1,0,-1,-1,-1,-1,-1,-1,-1,-1,-1,-1,-1,-1,-1,-1,-1,-1,-1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-1,30,-1,-1,-1,-1,-1,-1,24,-1,-1,37,-1,-1,-1,-1,-1,56,14,-1,-1,-1,-1,-1,-1,-1,-1,-1,-1,0,-1,0,-1,-1,-1,-1,-1,-1,-1,-1,-1,-1,-1,-1,-1,-1,-1,-1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62,-1,53,-1,-1,-1,-1,-1,-1,53,-1,-1,-1,-1,3,-1,35,-1,-1,-1,-1,-1,-1,-1,-1,-1,-1,-1,-1,-1,0,-1,0,-1,-1,-1,-1,-1,-1,-1,-1,-1,-1,-1,-1,-1,-1,-1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-1,62,-1,53,-1,-1,-1,-1,53,-1,-1,-1,-1,-1,-1,3,-1,35,-1,-1,-1,-1,-1,-1,-1,-1,-1,-1,-1,-1,-1,0,-1,0,-1,-1,-1,-1,-1,-1,-1,-1,-1,-1,-1,-1,-1,-1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-1,40,-1,-1,-1,-1,20,-1,66,-1,-1,-1,-1,-1,-1,22,-1,28,-1,-1,-1,-1,-1,-1,-1,-1,-1,-1,-1,-1,-1,-1,0,-1,0,-1,-1,-1,-1,-1,-1,-1,-1,-1,-1,-1,-1,-1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40,-1,-1,-1,-1,-1,-1,20,-1,66,-1,-1,-1,-1,22,-1,28,-1,-1,-1,-1,-1,-1,-1,-1,-1,-1,-1,-1,-1,-1,-1,-1,0,-1,0,-1,-1,-1,-1,-1,-1,-1,-1,-1,-1,-1,-1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0,-1,-1,-1,-1,-1,-1,-1,8,-1,-1,-1,42,-1,-1,-1,-1,50,-1,-1,-1,-1,8,-1,-1,-1,-1,-1,-1,-1,-1,-1,-1,-1,0,-1,0,-1,-1,-1,-1,-1,-1,-1,-1,-1,-1,-1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-1,0,-1,-1,-1,-1,-1,-1,-1,8,-1,-1,-1,42,-1,-1,50,-1,-1,-1,-1,-1,-1,8,-1,-1,-1,-1,-1,-1,-1,-1,-1,-1,-1,0,-1,0,-1,-1,-1,-1,-1,-1,-1,-1,-1,-1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69,-1,79,-1,79,-1,-1,-1,-1,-1,-1,-1,-1,56,-1,-1,52,-1,-1,-1,-1,-1,-1,-1,0,-1,-1,-1,-1,-1,-1,-1,-1,-1,-1,-1,0,-1,0,-1,-1,-1,-1,-1,-1,-1,-1,-1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-1,69,-1,79,-1,79,-1,-1,-1,-1,-1,-1,56,-1,-1,-1,-1,52,-1,-1,-1,-1,-1,-1,-1,0,-1,-1,-1,-1,-1,-1,-1,-1,-1,-1,-1,0,-1,0,-1,-1,-1,-1,-1,-1,-1,-1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65,-1,-1,-1,-1,-1,-1,-1,38,-1,57,-1,-1,-1,-1,-1,72,-1,-1,-1,27,-1,-1,-1,-1,-1,-1,-1,-1,-1,-1,-1,-1,-1,-1,-1,-1,-1,0,-1,0,-1,-1,-1,-1,-1,-1,-1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-1,65,-1,-1,-1,-1,-1,-1,-1,38,-1,57,-1,-1,-1,-1,-1,72,-1,-1,-1,27,-1,-1,-1,-1,-1,-1,-1,-1,-1,-1,-1,-1,-1,-1,-1,-1,-1,0,-1,0,-1,-1,-1,-1,-1,-1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-1,64,-1,-1,-1,-1,-1,-1,14,-1,52,-1,-1,-1,-1,-1,-1,30,-1,-1,-1,-1,-1,32,-1,-1,-1,-1,-1,-1,-1,-1,-1,-1,-1,-1,-1,-1,-1,-1,0,-1,0,-1,-1,-1,-1,-1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64,-1,-1,-1,-1,-1,-1,-1,-1,14,-1,52,-1,-1,-1,-1,30,-1,-1,-1,-1,-1,32,-1,-1,-1,-1,-1,-1,-1,-1,-1,-1,-1,-1,-1,-1,-1,-1,-1,-1,0,-1,0,-1,-1,-1,-1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-1,-1,-1,45,-1,-1,-1,70,0,-1,-1,-1,-1,-1,-1,-1,77,-1,9,-1,-1,-1,-1,-1,-1,-1,-1,-1,-1,-1,-1,-1,-1,-1,-1,-1,-1,-1,-1,-1,-1,-1,0,-1,0,-1,-1,-1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-1,-1,45,-1,-1,-1,70,-1,-1,0,-1,-1,-1,-1,-1,-1,-1,77,-1,9,-1,-1,-1,-1,-1,-1,-1,-1,-1,-1,-1,-1,-1,-1,-1,-1,-1,-1,-1,-1,-1,-1,-1,0,-1,0,-1,-1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2,-1,56,-1,-1,-1,-1,57,35,-1,-1,-1,-1,-1,-1,-1,-1,-1,-1,-1,12,-1,-1,-1,-1,-1,-1,-1,-1,-1,-1,-1,-1,-1,-1,-1,-1,-1,-1,-1,-1,-1,-1,-1,0,-1,0,-1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-1,2,-1,56,-1,-1,57,-1,-1,35,-1,-1,-1,-1,-1,-1,-1,-1,-1,-1,-1,12,-1,-1,-1,-1,-1,-1,-1,-1,-1,-1,-1,-1,-1,-1,-1,-1,-1,-1,-1,-1,-1,-1,-1,0,-1,0</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-1,24,-1,-1,-1,61,-1,-1,-1,60,-1,-1,-1,-1,-1,27,51,-1,-1,-1,-1,-1,16,-1,1,-1,-1,-1,-1,-1,-1,-1,-1,-1,-1,-1,-1,-1,-1,-1,-1,-1,-1,-1,-1,-1,0,-1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24,-1,-1,-1,61,-1,-1,-1,60,-1,-1,-1,-1,-1,27,-1,-1,51,-1,-1,-1,-1,-1,16,-1,1,-1,-1,-1,-1,-1,-1,-1,-1,-1,-1,-1,-1,-1,-1,-1,-1,-1,-1,-1,-1,-1,0]</a:t>
            </a:r>
            <a:endParaRPr sz="1200" b="0" i="0" u="none" strike="noStrike" cap="none">
              <a:solidFill>
                <a:srgbClr val="000000"/>
              </a:solidFill>
              <a:latin typeface="Arial"/>
              <a:ea typeface="Arial"/>
              <a:cs typeface="Arial"/>
              <a:sym typeface="Arial"/>
            </a:endParaRPr>
          </a:p>
        </p:txBody>
      </p:sp>
      <p:sp>
        <p:nvSpPr>
          <p:cNvPr id="416" name="Google Shape;416;p29"/>
          <p:cNvSpPr txBox="1"/>
          <p:nvPr/>
        </p:nvSpPr>
        <p:spPr>
          <a:xfrm>
            <a:off x="415050" y="1154800"/>
            <a:ext cx="3978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Times New Roman"/>
                <a:ea typeface="Times New Roman"/>
                <a:cs typeface="Times New Roman"/>
                <a:sym typeface="Times New Roman"/>
              </a:rPr>
              <a:t>E(H) in text/CSV format</a:t>
            </a:r>
            <a:endParaRPr sz="19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dfc4cb8203_0_13"/>
          <p:cNvSpPr txBox="1">
            <a:spLocks noGrp="1"/>
          </p:cNvSpPr>
          <p:nvPr>
            <p:ph type="title"/>
          </p:nvPr>
        </p:nvSpPr>
        <p:spPr>
          <a:xfrm>
            <a:off x="644375" y="6933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&amp; E(H): R=5/6</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26" name="Google Shape;426;g2dfc4cb8203_0_1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27" name="Google Shape;427;g2dfc4cb8203_0_1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28" name="Google Shape;428;g2dfc4cb8203_0_1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28</a:t>
            </a:fld>
            <a:endParaRPr/>
          </a:p>
        </p:txBody>
      </p:sp>
      <p:pic>
        <p:nvPicPr>
          <p:cNvPr id="429" name="Google Shape;429;g2dfc4cb8203_0_13"/>
          <p:cNvPicPr preferRelativeResize="0"/>
          <p:nvPr/>
        </p:nvPicPr>
        <p:blipFill rotWithShape="1">
          <a:blip r:embed="rId3">
            <a:alphaModFix/>
          </a:blip>
          <a:srcRect/>
          <a:stretch/>
        </p:blipFill>
        <p:spPr>
          <a:xfrm>
            <a:off x="0" y="1293525"/>
            <a:ext cx="9144003" cy="2286001"/>
          </a:xfrm>
          <a:prstGeom prst="rect">
            <a:avLst/>
          </a:prstGeom>
          <a:noFill/>
          <a:ln>
            <a:noFill/>
          </a:ln>
        </p:spPr>
      </p:pic>
      <p:pic>
        <p:nvPicPr>
          <p:cNvPr id="430" name="Google Shape;430;g2dfc4cb8203_0_13"/>
          <p:cNvPicPr preferRelativeResize="0"/>
          <p:nvPr/>
        </p:nvPicPr>
        <p:blipFill rotWithShape="1">
          <a:blip r:embed="rId4">
            <a:alphaModFix/>
          </a:blip>
          <a:srcRect/>
          <a:stretch/>
        </p:blipFill>
        <p:spPr>
          <a:xfrm>
            <a:off x="0" y="3579525"/>
            <a:ext cx="9144003" cy="2286001"/>
          </a:xfrm>
          <a:prstGeom prst="rect">
            <a:avLst/>
          </a:prstGeom>
          <a:noFill/>
          <a:ln>
            <a:noFill/>
          </a:ln>
        </p:spPr>
      </p:pic>
      <p:sp>
        <p:nvSpPr>
          <p:cNvPr id="431" name="Google Shape;431;g2dfc4cb8203_0_13"/>
          <p:cNvSpPr txBox="1"/>
          <p:nvPr/>
        </p:nvSpPr>
        <p:spPr>
          <a:xfrm>
            <a:off x="644375" y="5940413"/>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dfc4cb8203_0_3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Parity Check Matrix -3888-LDPC &amp; E(H): R=3/4 </a:t>
            </a:r>
            <a:endParaRPr/>
          </a:p>
        </p:txBody>
      </p:sp>
      <p:sp>
        <p:nvSpPr>
          <p:cNvPr id="441" name="Google Shape;441;g2dfc4cb8203_0_30"/>
          <p:cNvSpPr txBox="1">
            <a:spLocks noGrp="1"/>
          </p:cNvSpPr>
          <p:nvPr>
            <p:ph type="body" idx="1"/>
          </p:nvPr>
        </p:nvSpPr>
        <p:spPr>
          <a:xfrm>
            <a:off x="124500" y="934200"/>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solidFill>
                <a:schemeClr val="dk1"/>
              </a:solidFill>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442" name="Google Shape;442;g2dfc4cb8203_0_3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43" name="Google Shape;443;g2dfc4cb8203_0_3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29</a:t>
            </a:fld>
            <a:endParaRPr/>
          </a:p>
        </p:txBody>
      </p:sp>
      <p:pic>
        <p:nvPicPr>
          <p:cNvPr id="444" name="Google Shape;444;g2dfc4cb8203_0_30"/>
          <p:cNvPicPr preferRelativeResize="0"/>
          <p:nvPr/>
        </p:nvPicPr>
        <p:blipFill rotWithShape="1">
          <a:blip r:embed="rId3">
            <a:alphaModFix/>
          </a:blip>
          <a:srcRect/>
          <a:stretch/>
        </p:blipFill>
        <p:spPr>
          <a:xfrm>
            <a:off x="0" y="1243100"/>
            <a:ext cx="9144003" cy="2286001"/>
          </a:xfrm>
          <a:prstGeom prst="rect">
            <a:avLst/>
          </a:prstGeom>
          <a:noFill/>
          <a:ln>
            <a:noFill/>
          </a:ln>
        </p:spPr>
      </p:pic>
      <p:pic>
        <p:nvPicPr>
          <p:cNvPr id="445" name="Google Shape;445;g2dfc4cb8203_0_30"/>
          <p:cNvPicPr preferRelativeResize="0"/>
          <p:nvPr/>
        </p:nvPicPr>
        <p:blipFill rotWithShape="1">
          <a:blip r:embed="rId4">
            <a:alphaModFix/>
          </a:blip>
          <a:srcRect/>
          <a:stretch/>
        </p:blipFill>
        <p:spPr>
          <a:xfrm>
            <a:off x="36450" y="3637800"/>
            <a:ext cx="9144003" cy="2286001"/>
          </a:xfrm>
          <a:prstGeom prst="rect">
            <a:avLst/>
          </a:prstGeom>
          <a:noFill/>
          <a:ln>
            <a:noFill/>
          </a:ln>
        </p:spPr>
      </p:pic>
      <p:sp>
        <p:nvSpPr>
          <p:cNvPr id="446" name="Google Shape;446;g2dfc4cb8203_0_30"/>
          <p:cNvSpPr txBox="1"/>
          <p:nvPr/>
        </p:nvSpPr>
        <p:spPr>
          <a:xfrm>
            <a:off x="1078050" y="6003050"/>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685800" y="334925"/>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Why a 2x longer LDPC code?</a:t>
            </a:r>
            <a:endParaRPr sz="2800"/>
          </a:p>
        </p:txBody>
      </p:sp>
      <p:sp>
        <p:nvSpPr>
          <p:cNvPr id="109" name="Google Shape;109;p4"/>
          <p:cNvSpPr txBox="1">
            <a:spLocks noGrp="1"/>
          </p:cNvSpPr>
          <p:nvPr>
            <p:ph type="body" idx="1"/>
          </p:nvPr>
        </p:nvSpPr>
        <p:spPr>
          <a:xfrm>
            <a:off x="685800" y="1157601"/>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LDPC codes has been the backbone error correction coding scheme for WiFi for over 15 years</a:t>
            </a:r>
            <a:endParaRPr/>
          </a:p>
          <a:p>
            <a:pPr marL="914400" lvl="1" indent="-342900" algn="l" rtl="0">
              <a:lnSpc>
                <a:spcPct val="100000"/>
              </a:lnSpc>
              <a:spcBef>
                <a:spcPts val="360"/>
              </a:spcBef>
              <a:spcAft>
                <a:spcPts val="0"/>
              </a:spcAft>
              <a:buSzPts val="1800"/>
              <a:buChar char="–"/>
            </a:pPr>
            <a:r>
              <a:rPr lang="en-US" sz="1800"/>
              <a:t>Longest LDPC code specified so far has block length=1944 bits</a:t>
            </a:r>
            <a:endParaRPr/>
          </a:p>
          <a:p>
            <a:pPr marL="914400" lvl="1" indent="-342900" algn="l" rtl="0">
              <a:lnSpc>
                <a:spcPct val="100000"/>
              </a:lnSpc>
              <a:spcBef>
                <a:spcPts val="360"/>
              </a:spcBef>
              <a:spcAft>
                <a:spcPts val="0"/>
              </a:spcAft>
              <a:buSzPts val="1800"/>
              <a:buChar char="–"/>
            </a:pPr>
            <a:r>
              <a:rPr lang="en-US" sz="1800"/>
              <a:t>Performance wise, about 2.7dB away from the optimum random codes (e.g., BICM,AWGN,4096-QAM, R=5/6 limits).</a:t>
            </a:r>
            <a:endParaRPr/>
          </a:p>
          <a:p>
            <a:pPr marL="914400" lvl="1" indent="-342900" algn="just" rtl="0">
              <a:lnSpc>
                <a:spcPct val="100000"/>
              </a:lnSpc>
              <a:spcBef>
                <a:spcPts val="360"/>
              </a:spcBef>
              <a:spcAft>
                <a:spcPts val="0"/>
              </a:spcAft>
              <a:buSzPts val="1800"/>
              <a:buChar char="–"/>
            </a:pPr>
            <a:r>
              <a:rPr lang="en-US" sz="1800" b="0" i="0" u="none" strike="noStrike">
                <a:solidFill>
                  <a:srgbClr val="222222"/>
                </a:solidFill>
                <a:highlight>
                  <a:srgbClr val="FFFFFF"/>
                </a:highlight>
                <a:latin typeface="Times New Roman"/>
                <a:ea typeface="Times New Roman"/>
                <a:cs typeface="Times New Roman"/>
                <a:sym typeface="Times New Roman"/>
              </a:rPr>
              <a:t>Since the TGn amendment, data rates have surged significantly due to expansions in MIMO dimensions, modulation size (from 64-QAM to 4096-QAM), and bandwidth (from 40MHz to 320MHz), along with higher </a:t>
            </a:r>
            <a:r>
              <a:rPr lang="en-US" sz="1800">
                <a:solidFill>
                  <a:srgbClr val="222222"/>
                </a:solidFill>
                <a:highlight>
                  <a:srgbClr val="FFFFFF"/>
                </a:highlight>
              </a:rPr>
              <a:t>aggregations,</a:t>
            </a:r>
            <a:r>
              <a:rPr lang="en-US" sz="1800" b="0" i="0" u="none" strike="noStrike">
                <a:solidFill>
                  <a:srgbClr val="222222"/>
                </a:solidFill>
                <a:highlight>
                  <a:srgbClr val="FFFFFF"/>
                </a:highlight>
                <a:latin typeface="Times New Roman"/>
                <a:ea typeface="Times New Roman"/>
                <a:cs typeface="Times New Roman"/>
                <a:sym typeface="Times New Roman"/>
              </a:rPr>
              <a:t> all </a:t>
            </a:r>
            <a:r>
              <a:rPr lang="en-US" sz="1800">
                <a:solidFill>
                  <a:srgbClr val="222222"/>
                </a:solidFill>
                <a:highlight>
                  <a:srgbClr val="FFFFFF"/>
                </a:highlight>
              </a:rPr>
              <a:t>necessitating</a:t>
            </a:r>
            <a:r>
              <a:rPr lang="en-US" sz="1800" b="0" i="0" u="none" strike="noStrike">
                <a:solidFill>
                  <a:srgbClr val="222222"/>
                </a:solidFill>
                <a:highlight>
                  <a:srgbClr val="FFFFFF"/>
                </a:highlight>
                <a:latin typeface="Times New Roman"/>
                <a:ea typeface="Times New Roman"/>
                <a:cs typeface="Times New Roman"/>
                <a:sym typeface="Times New Roman"/>
              </a:rPr>
              <a:t> enhanced coding performance.</a:t>
            </a:r>
            <a:endParaRPr sz="1800">
              <a:latin typeface="Times New Roman"/>
              <a:ea typeface="Times New Roman"/>
              <a:cs typeface="Times New Roman"/>
              <a:sym typeface="Times New Roman"/>
            </a:endParaRPr>
          </a:p>
          <a:p>
            <a:pPr marL="457200" lvl="0" indent="-342900" algn="l" rtl="0">
              <a:lnSpc>
                <a:spcPct val="100000"/>
              </a:lnSpc>
              <a:spcBef>
                <a:spcPts val="360"/>
              </a:spcBef>
              <a:spcAft>
                <a:spcPts val="0"/>
              </a:spcAft>
              <a:buClr>
                <a:schemeClr val="dk1"/>
              </a:buClr>
              <a:buSzPts val="1800"/>
              <a:buChar char="•"/>
            </a:pPr>
            <a:r>
              <a:rPr lang="en-US" sz="2000"/>
              <a:t>Pitch for longer block-length codes</a:t>
            </a:r>
            <a:endParaRPr/>
          </a:p>
          <a:p>
            <a:pPr marL="914400" lvl="1" indent="-342900" algn="l" rtl="0">
              <a:lnSpc>
                <a:spcPct val="100000"/>
              </a:lnSpc>
              <a:spcBef>
                <a:spcPts val="360"/>
              </a:spcBef>
              <a:spcAft>
                <a:spcPts val="0"/>
              </a:spcAft>
              <a:buSzPts val="1800"/>
              <a:buChar char="–"/>
            </a:pPr>
            <a:r>
              <a:rPr lang="en-US" sz="1800"/>
              <a:t>Long block length random codes lead to enhanced coding gains, in accordance with the finite-length scaling laws [1,2]</a:t>
            </a:r>
            <a:endParaRPr/>
          </a:p>
          <a:p>
            <a:pPr marL="914400" lvl="1" indent="-342900" algn="just" rtl="0">
              <a:lnSpc>
                <a:spcPct val="100000"/>
              </a:lnSpc>
              <a:spcBef>
                <a:spcPts val="360"/>
              </a:spcBef>
              <a:spcAft>
                <a:spcPts val="0"/>
              </a:spcAft>
              <a:buSzPts val="1800"/>
              <a:buChar char="–"/>
            </a:pPr>
            <a:r>
              <a:rPr lang="en-US" sz="1800"/>
              <a:t>Deterministic codes, which are suboptimal, exhibit scaling gains that are significantly larger than those of optimal random codes, (In AWGN a doubling effect is known to be true [1], see figure 12 in [1]).</a:t>
            </a:r>
            <a:endParaRPr/>
          </a:p>
          <a:p>
            <a:pPr marL="457200" lvl="0" indent="-342900" algn="l" rtl="0">
              <a:lnSpc>
                <a:spcPct val="100000"/>
              </a:lnSpc>
              <a:spcBef>
                <a:spcPts val="360"/>
              </a:spcBef>
              <a:spcAft>
                <a:spcPts val="0"/>
              </a:spcAft>
              <a:buClr>
                <a:schemeClr val="dk1"/>
              </a:buClr>
              <a:buSzPts val="1800"/>
              <a:buChar char="•"/>
            </a:pPr>
            <a:r>
              <a:rPr lang="en-US" sz="2000"/>
              <a:t>The performance vs complexity trade off suggests that block-length of 2x1944 bits is a sweet spot</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0" name="Google Shape;110;p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11" name="Google Shape;111;p4"/>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dfc4cb8203_0_4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R=2/3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56" name="Google Shape;456;g2dfc4cb8203_0_4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57" name="Google Shape;457;g2dfc4cb8203_0_4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30</a:t>
            </a:fld>
            <a:endParaRPr/>
          </a:p>
        </p:txBody>
      </p:sp>
      <p:sp>
        <p:nvSpPr>
          <p:cNvPr id="458" name="Google Shape;458;g2dfc4cb8203_0_45"/>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9" name="Google Shape;459;g2dfc4cb8203_0_45"/>
          <p:cNvPicPr preferRelativeResize="0"/>
          <p:nvPr/>
        </p:nvPicPr>
        <p:blipFill rotWithShape="1">
          <a:blip r:embed="rId3">
            <a:alphaModFix/>
          </a:blip>
          <a:srcRect/>
          <a:stretch/>
        </p:blipFill>
        <p:spPr>
          <a:xfrm>
            <a:off x="274278" y="1478350"/>
            <a:ext cx="8595436" cy="4297718"/>
          </a:xfrm>
          <a:prstGeom prst="rect">
            <a:avLst/>
          </a:prstGeom>
          <a:noFill/>
          <a:ln>
            <a:noFill/>
          </a:ln>
        </p:spPr>
      </p:pic>
      <p:sp>
        <p:nvSpPr>
          <p:cNvPr id="460" name="Google Shape;460;g2dfc4cb8203_0_45"/>
          <p:cNvSpPr txBox="1"/>
          <p:nvPr/>
        </p:nvSpPr>
        <p:spPr>
          <a:xfrm>
            <a:off x="1002075" y="5864900"/>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dfc4cb8203_0_5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SzPts val="1400"/>
              <a:buNone/>
            </a:pPr>
            <a:endParaRPr sz="2800">
              <a:solidFill>
                <a:schemeClr val="dk1"/>
              </a:solidFill>
            </a:endParaRPr>
          </a:p>
          <a:p>
            <a:pPr marL="0" lvl="0" indent="0" algn="ctr" rtl="0">
              <a:lnSpc>
                <a:spcPct val="100000"/>
              </a:lnSpc>
              <a:spcBef>
                <a:spcPts val="0"/>
              </a:spcBef>
              <a:spcAft>
                <a:spcPts val="0"/>
              </a:spcAft>
              <a:buClr>
                <a:schemeClr val="dk1"/>
              </a:buClr>
              <a:buSzPts val="1400"/>
              <a:buFont typeface="Arial"/>
              <a:buNone/>
            </a:pPr>
            <a:r>
              <a:rPr lang="en-US" sz="2800">
                <a:solidFill>
                  <a:schemeClr val="dk1"/>
                </a:solidFill>
              </a:rPr>
              <a:t>Parity Check Matrix -3888-LDPC: R=1/2 </a:t>
            </a:r>
            <a:endParaRPr>
              <a:solidFill>
                <a:schemeClr val="dk1"/>
              </a:solidFill>
            </a:endParaRPr>
          </a:p>
          <a:p>
            <a:pPr marL="0" lvl="0" indent="0" algn="ctr" rtl="0">
              <a:lnSpc>
                <a:spcPct val="100000"/>
              </a:lnSpc>
              <a:spcBef>
                <a:spcPts val="0"/>
              </a:spcBef>
              <a:spcAft>
                <a:spcPts val="0"/>
              </a:spcAft>
              <a:buSzPts val="1400"/>
              <a:buNone/>
            </a:pPr>
            <a:endParaRPr sz="2800"/>
          </a:p>
        </p:txBody>
      </p:sp>
      <p:sp>
        <p:nvSpPr>
          <p:cNvPr id="470" name="Google Shape;470;g2dfc4cb8203_0_57"/>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71" name="Google Shape;471;g2dfc4cb8203_0_5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31</a:t>
            </a:fld>
            <a:endParaRPr/>
          </a:p>
        </p:txBody>
      </p:sp>
      <p:sp>
        <p:nvSpPr>
          <p:cNvPr id="472" name="Google Shape;472;g2dfc4cb8203_0_57"/>
          <p:cNvSpPr txBox="1"/>
          <p:nvPr/>
        </p:nvSpPr>
        <p:spPr>
          <a:xfrm>
            <a:off x="58966" y="4389120"/>
            <a:ext cx="184800" cy="307800"/>
          </a:xfrm>
          <a:prstGeom prst="rect">
            <a:avLst/>
          </a:prstGeom>
          <a:solidFill>
            <a:srgbClr val="C1FEEF">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3" name="Google Shape;473;g2dfc4cb8203_0_57"/>
          <p:cNvPicPr preferRelativeResize="0"/>
          <p:nvPr/>
        </p:nvPicPr>
        <p:blipFill rotWithShape="1">
          <a:blip r:embed="rId3">
            <a:alphaModFix/>
          </a:blip>
          <a:srcRect/>
          <a:stretch/>
        </p:blipFill>
        <p:spPr>
          <a:xfrm>
            <a:off x="310728" y="1586425"/>
            <a:ext cx="8595436" cy="4297718"/>
          </a:xfrm>
          <a:prstGeom prst="rect">
            <a:avLst/>
          </a:prstGeom>
          <a:noFill/>
          <a:ln>
            <a:noFill/>
          </a:ln>
        </p:spPr>
      </p:pic>
      <p:sp>
        <p:nvSpPr>
          <p:cNvPr id="474" name="Google Shape;474;g2dfc4cb8203_0_57"/>
          <p:cNvSpPr txBox="1"/>
          <p:nvPr/>
        </p:nvSpPr>
        <p:spPr>
          <a:xfrm>
            <a:off x="1078050" y="5949725"/>
            <a:ext cx="3978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parity check matrix</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MCS 10-13 </a:t>
            </a:r>
            <a:endParaRPr/>
          </a:p>
        </p:txBody>
      </p:sp>
      <p:sp>
        <p:nvSpPr>
          <p:cNvPr id="484" name="Google Shape;484;p35"/>
          <p:cNvSpPr txBox="1">
            <a:spLocks noGrp="1"/>
          </p:cNvSpPr>
          <p:nvPr>
            <p:ph type="body" idx="1"/>
          </p:nvPr>
        </p:nvSpPr>
        <p:spPr>
          <a:xfrm>
            <a:off x="206550" y="1147611"/>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(Typical)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85" name="Google Shape;485;p35"/>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86" name="Google Shape;486;p3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32</a:t>
            </a:fld>
            <a:endParaRPr/>
          </a:p>
        </p:txBody>
      </p:sp>
      <p:pic>
        <p:nvPicPr>
          <p:cNvPr id="487" name="Google Shape;487;p35" descr="A graph of different colored lines&#10;&#10;Description automatically generated"/>
          <p:cNvPicPr preferRelativeResize="0"/>
          <p:nvPr/>
        </p:nvPicPr>
        <p:blipFill rotWithShape="1">
          <a:blip r:embed="rId3">
            <a:alphaModFix/>
          </a:blip>
          <a:srcRect/>
          <a:stretch/>
        </p:blipFill>
        <p:spPr>
          <a:xfrm>
            <a:off x="2078450" y="2041175"/>
            <a:ext cx="6565900" cy="4330700"/>
          </a:xfrm>
          <a:prstGeom prst="rect">
            <a:avLst/>
          </a:prstGeom>
          <a:noFill/>
          <a:ln>
            <a:noFill/>
          </a:ln>
        </p:spPr>
      </p:pic>
      <p:sp>
        <p:nvSpPr>
          <p:cNvPr id="2" name="TextBox 1">
            <a:extLst>
              <a:ext uri="{FF2B5EF4-FFF2-40B4-BE49-F238E27FC236}">
                <a16:creationId xmlns:a16="http://schemas.microsoft.com/office/drawing/2014/main" id="{137A1AE5-04B8-EE13-44F7-D969BD29FCA2}"/>
              </a:ext>
            </a:extLst>
          </p:cNvPr>
          <p:cNvSpPr txBox="1"/>
          <p:nvPr/>
        </p:nvSpPr>
        <p:spPr>
          <a:xfrm>
            <a:off x="400050" y="3429000"/>
            <a:ext cx="1471613" cy="1600438"/>
          </a:xfrm>
          <a:prstGeom prst="rect">
            <a:avLst/>
          </a:prstGeom>
          <a:noFill/>
        </p:spPr>
        <p:txBody>
          <a:bodyPr wrap="square" rtlCol="0">
            <a:spAutoFit/>
          </a:bodyPr>
          <a:lstStyle/>
          <a:p>
            <a:r>
              <a:rPr lang="en-US" dirty="0">
                <a:effectLst>
                  <a:outerShdw blurRad="50800" dist="50800" dir="5400000" algn="ctr" rotWithShape="0">
                    <a:schemeClr val="bg1">
                      <a:lumMod val="85000"/>
                      <a:alpha val="92000"/>
                    </a:schemeClr>
                  </a:outerShdw>
                </a:effectLst>
              </a:rPr>
              <a:t>Significantly large gains is achieved at higher MCS, in the (practical) impairments limited regimes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2x2 D-LOS: 4096-QAM</a:t>
            </a:r>
            <a:endParaRPr/>
          </a:p>
        </p:txBody>
      </p:sp>
      <p:sp>
        <p:nvSpPr>
          <p:cNvPr id="497" name="Google Shape;497;p36"/>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(Ty</a:t>
            </a:r>
            <a:r>
              <a:rPr lang="en-US" sz="1800" b="0">
                <a:latin typeface="Times New Roman"/>
                <a:ea typeface="Times New Roman"/>
                <a:cs typeface="Times New Roman"/>
                <a:sym typeface="Times New Roman"/>
              </a:rPr>
              <a:t>pical and Minimal)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Typical: Phase Noise, IQ imbalance, CFO, DC offset</a:t>
            </a:r>
            <a:endParaRPr/>
          </a:p>
          <a:p>
            <a:pPr marL="800100" lvl="1" indent="-342900" algn="just" rtl="0">
              <a:lnSpc>
                <a:spcPct val="100000"/>
              </a:lnSpc>
              <a:spcBef>
                <a:spcPts val="0"/>
              </a:spcBef>
              <a:spcAft>
                <a:spcPts val="0"/>
              </a:spcAft>
              <a:buSzPts val="1600"/>
              <a:buFont typeface="Times New Roman"/>
              <a:buChar char="•"/>
            </a:pPr>
            <a:r>
              <a:rPr lang="en-US" sz="1800">
                <a:latin typeface="Times New Roman"/>
                <a:ea typeface="Times New Roman"/>
                <a:cs typeface="Times New Roman"/>
                <a:sym typeface="Times New Roman"/>
              </a:rPr>
              <a:t>Minimal: Very low noise Phase Noise profile (dominant noise)</a:t>
            </a: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498" name="Google Shape;498;p36"/>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499" name="Google Shape;499;p36"/>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33</a:t>
            </a:fld>
            <a:endParaRPr/>
          </a:p>
        </p:txBody>
      </p:sp>
      <p:pic>
        <p:nvPicPr>
          <p:cNvPr id="500" name="Google Shape;500;p36" descr="A graph of different colored lines&#10;&#10;Description automatically generated"/>
          <p:cNvPicPr preferRelativeResize="0"/>
          <p:nvPr/>
        </p:nvPicPr>
        <p:blipFill rotWithShape="1">
          <a:blip r:embed="rId3">
            <a:alphaModFix/>
          </a:blip>
          <a:srcRect/>
          <a:stretch/>
        </p:blipFill>
        <p:spPr>
          <a:xfrm>
            <a:off x="1809905" y="2281909"/>
            <a:ext cx="6140915" cy="4193504"/>
          </a:xfrm>
          <a:prstGeom prst="rect">
            <a:avLst/>
          </a:prstGeom>
          <a:noFill/>
          <a:ln>
            <a:noFill/>
          </a:ln>
        </p:spPr>
      </p:pic>
      <p:sp>
        <p:nvSpPr>
          <p:cNvPr id="2" name="TextBox 1">
            <a:extLst>
              <a:ext uri="{FF2B5EF4-FFF2-40B4-BE49-F238E27FC236}">
                <a16:creationId xmlns:a16="http://schemas.microsoft.com/office/drawing/2014/main" id="{748C5EBF-AD4A-CA8C-CA0E-ABD94358E2F2}"/>
              </a:ext>
            </a:extLst>
          </p:cNvPr>
          <p:cNvSpPr txBox="1"/>
          <p:nvPr/>
        </p:nvSpPr>
        <p:spPr>
          <a:xfrm>
            <a:off x="400050" y="3429000"/>
            <a:ext cx="1471613" cy="1600438"/>
          </a:xfrm>
          <a:prstGeom prst="rect">
            <a:avLst/>
          </a:prstGeom>
          <a:noFill/>
        </p:spPr>
        <p:txBody>
          <a:bodyPr wrap="square" rtlCol="0">
            <a:spAutoFit/>
          </a:bodyPr>
          <a:lstStyle/>
          <a:p>
            <a:r>
              <a:rPr lang="en-US" dirty="0">
                <a:effectLst>
                  <a:outerShdw blurRad="50800" dist="50800" dir="5400000" algn="ctr" rotWithShape="0">
                    <a:schemeClr val="bg1">
                      <a:lumMod val="85000"/>
                      <a:alpha val="92000"/>
                    </a:schemeClr>
                  </a:outerShdw>
                </a:effectLst>
              </a:rPr>
              <a:t>Significantly large gains is achieved at higher MCS, in the (practical) impairments limited regimes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7"/>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2x2 D-LOS: MCS 10-13 </a:t>
            </a:r>
            <a:endParaRPr/>
          </a:p>
        </p:txBody>
      </p:sp>
      <p:sp>
        <p:nvSpPr>
          <p:cNvPr id="510" name="Google Shape;510;p37"/>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dirty="0">
                <a:latin typeface="Times New Roman"/>
                <a:ea typeface="Times New Roman"/>
                <a:cs typeface="Times New Roman"/>
                <a:sym typeface="Times New Roman"/>
              </a:rPr>
              <a:t>RF Impairments (Typical)</a:t>
            </a:r>
            <a:endParaRPr dirty="0"/>
          </a:p>
          <a:p>
            <a:pPr marL="800100" lvl="1" indent="-342900" algn="just" rtl="0">
              <a:lnSpc>
                <a:spcPct val="100000"/>
              </a:lnSpc>
              <a:spcBef>
                <a:spcPts val="0"/>
              </a:spcBef>
              <a:spcAft>
                <a:spcPts val="0"/>
              </a:spcAft>
              <a:buSzPts val="1600"/>
              <a:buChar char="•"/>
            </a:pPr>
            <a:r>
              <a:rPr lang="en-US" sz="1800" dirty="0">
                <a:latin typeface="Times New Roman"/>
                <a:ea typeface="Times New Roman"/>
                <a:cs typeface="Times New Roman"/>
                <a:sym typeface="Times New Roman"/>
              </a:rPr>
              <a:t>PLL Phase Noise, IQ imbalance, CFO, DC offset</a:t>
            </a:r>
            <a:endParaRPr dirty="0"/>
          </a:p>
          <a:p>
            <a:pPr marL="800100" lvl="1" indent="-342900" algn="just" rtl="0">
              <a:lnSpc>
                <a:spcPct val="100000"/>
              </a:lnSpc>
              <a:spcBef>
                <a:spcPts val="0"/>
              </a:spcBef>
              <a:spcAft>
                <a:spcPts val="0"/>
              </a:spcAft>
              <a:buSzPts val="1600"/>
              <a:buChar char="•"/>
            </a:pPr>
            <a:r>
              <a:rPr lang="en-US" sz="1800" dirty="0">
                <a:latin typeface="Times New Roman"/>
                <a:ea typeface="Times New Roman"/>
                <a:cs typeface="Times New Roman"/>
                <a:sym typeface="Times New Roman"/>
              </a:rPr>
              <a:t>Tx and Rx have identical impairment profiles</a:t>
            </a:r>
            <a:endParaRPr dirty="0"/>
          </a:p>
          <a:p>
            <a:pPr marL="800100" lvl="1" indent="-241300" algn="just" rtl="0">
              <a:lnSpc>
                <a:spcPct val="100000"/>
              </a:lnSpc>
              <a:spcBef>
                <a:spcPts val="0"/>
              </a:spcBef>
              <a:spcAft>
                <a:spcPts val="0"/>
              </a:spcAft>
              <a:buSzPts val="1600"/>
              <a:buNone/>
            </a:pPr>
            <a:endParaRPr sz="1400" dirty="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dirty="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800" b="0" dirty="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dirty="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000" b="0" dirty="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dirty="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dirty="0">
              <a:latin typeface="Times New Roman"/>
              <a:ea typeface="Times New Roman"/>
              <a:cs typeface="Times New Roman"/>
              <a:sym typeface="Times New Roman"/>
            </a:endParaRPr>
          </a:p>
        </p:txBody>
      </p:sp>
      <p:sp>
        <p:nvSpPr>
          <p:cNvPr id="511" name="Google Shape;511;p3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12" name="Google Shape;512;p3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34</a:t>
            </a:fld>
            <a:endParaRPr/>
          </a:p>
        </p:txBody>
      </p:sp>
      <p:pic>
        <p:nvPicPr>
          <p:cNvPr id="513" name="Google Shape;513;p37" descr="A graph of different colored lines&#10;&#10;Description automatically generated"/>
          <p:cNvPicPr preferRelativeResize="0"/>
          <p:nvPr/>
        </p:nvPicPr>
        <p:blipFill rotWithShape="1">
          <a:blip r:embed="rId3">
            <a:alphaModFix/>
          </a:blip>
          <a:srcRect/>
          <a:stretch/>
        </p:blipFill>
        <p:spPr>
          <a:xfrm>
            <a:off x="2066994" y="2208213"/>
            <a:ext cx="6477000" cy="4267200"/>
          </a:xfrm>
          <a:prstGeom prst="rect">
            <a:avLst/>
          </a:prstGeom>
          <a:noFill/>
          <a:ln>
            <a:noFill/>
          </a:ln>
        </p:spPr>
      </p:pic>
      <p:sp>
        <p:nvSpPr>
          <p:cNvPr id="2" name="TextBox 1">
            <a:extLst>
              <a:ext uri="{FF2B5EF4-FFF2-40B4-BE49-F238E27FC236}">
                <a16:creationId xmlns:a16="http://schemas.microsoft.com/office/drawing/2014/main" id="{B4C9596B-AB54-875C-774D-D9DED3F20374}"/>
              </a:ext>
            </a:extLst>
          </p:cNvPr>
          <p:cNvSpPr txBox="1"/>
          <p:nvPr/>
        </p:nvSpPr>
        <p:spPr>
          <a:xfrm>
            <a:off x="400050" y="3429000"/>
            <a:ext cx="1471613" cy="1600438"/>
          </a:xfrm>
          <a:prstGeom prst="rect">
            <a:avLst/>
          </a:prstGeom>
          <a:noFill/>
        </p:spPr>
        <p:txBody>
          <a:bodyPr wrap="square" rtlCol="0">
            <a:spAutoFit/>
          </a:bodyPr>
          <a:lstStyle/>
          <a:p>
            <a:r>
              <a:rPr lang="en-US" dirty="0">
                <a:effectLst>
                  <a:outerShdw blurRad="50800" dist="50800" dir="5400000" algn="ctr" rotWithShape="0">
                    <a:schemeClr val="bg1">
                      <a:lumMod val="85000"/>
                      <a:alpha val="92000"/>
                    </a:schemeClr>
                  </a:outerShdw>
                </a:effectLst>
              </a:rPr>
              <a:t>Significantly large gains is achieved at higher MCS, in the (practical) impairments limited regimes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8"/>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160MHz MIMO 4x4 D-</a:t>
            </a:r>
            <a:r>
              <a:rPr lang="en-US" sz="2800">
                <a:solidFill>
                  <a:srgbClr val="FF0000"/>
                </a:solidFill>
              </a:rPr>
              <a:t>NLOS</a:t>
            </a:r>
            <a:endParaRPr>
              <a:solidFill>
                <a:srgbClr val="FF0000"/>
              </a:solidFill>
            </a:endParaRPr>
          </a:p>
        </p:txBody>
      </p:sp>
      <p:sp>
        <p:nvSpPr>
          <p:cNvPr id="523" name="Google Shape;523;p38"/>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Long Packets Length (10+ symbols)</a:t>
            </a:r>
            <a:endParaRPr/>
          </a:p>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(Aggressive)</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NL</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800100" lvl="1"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524" name="Google Shape;524;p38"/>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525" name="Google Shape;525;p38"/>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35</a:t>
            </a:fld>
            <a:endParaRPr/>
          </a:p>
        </p:txBody>
      </p:sp>
      <p:pic>
        <p:nvPicPr>
          <p:cNvPr id="526" name="Google Shape;526;p38" descr="A table of numbers with numbers&#10;&#10;Description automatically generated"/>
          <p:cNvPicPr preferRelativeResize="0"/>
          <p:nvPr/>
        </p:nvPicPr>
        <p:blipFill rotWithShape="1">
          <a:blip r:embed="rId3">
            <a:alphaModFix/>
          </a:blip>
          <a:srcRect/>
          <a:stretch/>
        </p:blipFill>
        <p:spPr>
          <a:xfrm>
            <a:off x="5992837" y="1061681"/>
            <a:ext cx="3151163" cy="5317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Proposal for 2x longer codes: Birds eye view</a:t>
            </a:r>
            <a:endParaRPr/>
          </a:p>
        </p:txBody>
      </p:sp>
      <p:sp>
        <p:nvSpPr>
          <p:cNvPr id="117" name="Google Shape;117;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360"/>
              </a:spcBef>
              <a:spcAft>
                <a:spcPts val="0"/>
              </a:spcAft>
              <a:buClr>
                <a:schemeClr val="dk1"/>
              </a:buClr>
              <a:buSzPts val="1800"/>
              <a:buChar char="•"/>
            </a:pPr>
            <a:r>
              <a:rPr lang="en-US" sz="2000"/>
              <a:t>Maintain the base structure of the 802.11be code, quasi-cyclic-LDPC (QC-LDPC) specifically, unchanged</a:t>
            </a:r>
            <a:endParaRPr/>
          </a:p>
          <a:p>
            <a:pPr marL="914400" lvl="1" indent="-342900" algn="l" rtl="0">
              <a:lnSpc>
                <a:spcPct val="100000"/>
              </a:lnSpc>
              <a:spcBef>
                <a:spcPts val="360"/>
              </a:spcBef>
              <a:spcAft>
                <a:spcPts val="0"/>
              </a:spcAft>
              <a:buSzPts val="1800"/>
              <a:buChar char="–"/>
            </a:pPr>
            <a:r>
              <a:rPr lang="en-US" sz="1800"/>
              <a:t>Facilitate the reutilization of existing hardware blocks in implementations </a:t>
            </a:r>
            <a:endParaRPr/>
          </a:p>
          <a:p>
            <a:pPr marL="914400" lvl="1" indent="-342900" algn="l" rtl="0">
              <a:lnSpc>
                <a:spcPct val="100000"/>
              </a:lnSpc>
              <a:spcBef>
                <a:spcPts val="360"/>
              </a:spcBef>
              <a:spcAft>
                <a:spcPts val="0"/>
              </a:spcAft>
              <a:buSzPts val="1800"/>
              <a:buChar char="–"/>
            </a:pPr>
            <a:r>
              <a:rPr lang="en-US" sz="1800"/>
              <a:t>Empower parallel encoding and decoding functionalities</a:t>
            </a:r>
            <a:endParaRPr/>
          </a:p>
          <a:p>
            <a:pPr marL="457200" lvl="0" indent="-342900" algn="l" rtl="0">
              <a:lnSpc>
                <a:spcPct val="100000"/>
              </a:lnSpc>
              <a:spcBef>
                <a:spcPts val="360"/>
              </a:spcBef>
              <a:spcAft>
                <a:spcPts val="0"/>
              </a:spcAft>
              <a:buClr>
                <a:schemeClr val="dk1"/>
              </a:buClr>
              <a:buSzPts val="1800"/>
              <a:buChar char="•"/>
            </a:pPr>
            <a:r>
              <a:rPr lang="en-US" sz="2000"/>
              <a:t>Demonstrable gains across the board (channels, PHY bandwidth, MIMO, MCS, Transmit Beamforming)</a:t>
            </a:r>
            <a:endParaRPr/>
          </a:p>
          <a:p>
            <a:pPr marL="914400" lvl="1" indent="-342900" algn="l" rtl="0">
              <a:lnSpc>
                <a:spcPct val="100000"/>
              </a:lnSpc>
              <a:spcBef>
                <a:spcPts val="360"/>
              </a:spcBef>
              <a:spcAft>
                <a:spcPts val="0"/>
              </a:spcAft>
              <a:buSzPts val="1800"/>
              <a:buChar char="–"/>
            </a:pPr>
            <a:r>
              <a:rPr lang="en-US" sz="1800"/>
              <a:t>Provides 0.5-1.0dB gains over the present 802.11 LDPC codes, depending on the channel conditions </a:t>
            </a:r>
            <a:endParaRPr/>
          </a:p>
          <a:p>
            <a:pPr marL="914400" lvl="1" indent="-342900" algn="l" rtl="0">
              <a:lnSpc>
                <a:spcPct val="100000"/>
              </a:lnSpc>
              <a:spcBef>
                <a:spcPts val="360"/>
              </a:spcBef>
              <a:spcAft>
                <a:spcPts val="0"/>
              </a:spcAft>
              <a:buSzPts val="1800"/>
              <a:buChar char="–"/>
            </a:pPr>
            <a:r>
              <a:rPr lang="en-US" sz="1800"/>
              <a:t>Larger gains for high data rates with Tx/Rx impairments</a:t>
            </a:r>
            <a:endParaRPr/>
          </a:p>
          <a:p>
            <a:pPr marL="457200" lvl="0" indent="-342900" algn="l" rtl="0">
              <a:lnSpc>
                <a:spcPct val="100000"/>
              </a:lnSpc>
              <a:spcBef>
                <a:spcPts val="360"/>
              </a:spcBef>
              <a:spcAft>
                <a:spcPts val="0"/>
              </a:spcAft>
              <a:buClr>
                <a:schemeClr val="dk1"/>
              </a:buClr>
              <a:buSzPts val="1800"/>
              <a:buChar char="•"/>
            </a:pPr>
            <a:r>
              <a:rPr lang="en-US" sz="2000"/>
              <a:t>Encoding and decoding</a:t>
            </a:r>
            <a:endParaRPr/>
          </a:p>
          <a:p>
            <a:pPr marL="914400" lvl="1" indent="-342900" algn="l" rtl="0">
              <a:lnSpc>
                <a:spcPct val="100000"/>
              </a:lnSpc>
              <a:spcBef>
                <a:spcPts val="360"/>
              </a:spcBef>
              <a:spcAft>
                <a:spcPts val="0"/>
              </a:spcAft>
              <a:buSzPts val="1800"/>
              <a:buChar char="–"/>
            </a:pPr>
            <a:r>
              <a:rPr lang="en-US" sz="1800"/>
              <a:t>The code's design allows for the potential parallelism in both encoding and decoding, using existing hardware blocks of 1944 bits </a:t>
            </a:r>
            <a:endParaRPr/>
          </a:p>
          <a:p>
            <a:pPr marL="457200" lvl="0" indent="-228600" algn="l" rtl="0">
              <a:lnSpc>
                <a:spcPct val="100000"/>
              </a:lnSpc>
              <a:spcBef>
                <a:spcPts val="360"/>
              </a:spcBef>
              <a:spcAft>
                <a:spcPts val="0"/>
              </a:spcAft>
              <a:buClr>
                <a:schemeClr val="dk1"/>
              </a:buClr>
              <a:buSzPts val="1800"/>
              <a:buNone/>
            </a:pPr>
            <a:endParaRPr sz="2000"/>
          </a:p>
        </p:txBody>
      </p:sp>
      <p:sp>
        <p:nvSpPr>
          <p:cNvPr id="118" name="Google Shape;118;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9" name="Google Shape;119;p5"/>
          <p:cNvSpPr txBox="1">
            <a:spLocks noGrp="1"/>
          </p:cNvSpPr>
          <p:nvPr>
            <p:ph type="ftr" idx="11"/>
          </p:nvPr>
        </p:nvSpPr>
        <p:spPr>
          <a:xfrm>
            <a:off x="6202018" y="6475413"/>
            <a:ext cx="2341908"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02ace5ff25_1_0"/>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(1x1) </a:t>
            </a:r>
            <a:endParaRPr/>
          </a:p>
        </p:txBody>
      </p:sp>
      <p:sp>
        <p:nvSpPr>
          <p:cNvPr id="129" name="Google Shape;129;g202ace5ff25_1_0"/>
          <p:cNvSpPr txBox="1">
            <a:spLocks noGrp="1"/>
          </p:cNvSpPr>
          <p:nvPr>
            <p:ph type="body" idx="1"/>
          </p:nvPr>
        </p:nvSpPr>
        <p:spPr>
          <a:xfrm>
            <a:off x="206200" y="955125"/>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1x1: AWGN, D-NLOS, BLOS</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BP,max 20 iterations</a:t>
            </a:r>
            <a:endParaRPr/>
          </a:p>
          <a:p>
            <a:pPr marL="1371600" lvl="2" indent="-3429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Packet Length is varied to budget adequate number of codewords and symbols</a:t>
            </a:r>
            <a:r>
              <a:rPr lang="en-US" sz="1800"/>
              <a:t>   </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30" name="Google Shape;130;g202ace5ff25_1_0"/>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31" name="Google Shape;131;g202ace5ff25_1_0"/>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32" name="Google Shape;132;g202ace5ff25_1_0"/>
          <p:cNvPicPr preferRelativeResize="0"/>
          <p:nvPr/>
        </p:nvPicPr>
        <p:blipFill rotWithShape="1">
          <a:blip r:embed="rId3">
            <a:alphaModFix/>
          </a:blip>
          <a:srcRect/>
          <a:stretch/>
        </p:blipFill>
        <p:spPr>
          <a:xfrm>
            <a:off x="4612800" y="4170250"/>
            <a:ext cx="4531200" cy="2265600"/>
          </a:xfrm>
          <a:prstGeom prst="rect">
            <a:avLst/>
          </a:prstGeom>
          <a:noFill/>
          <a:ln>
            <a:noFill/>
          </a:ln>
        </p:spPr>
      </p:pic>
      <p:pic>
        <p:nvPicPr>
          <p:cNvPr id="133" name="Google Shape;133;g202ace5ff25_1_0"/>
          <p:cNvPicPr preferRelativeResize="0"/>
          <p:nvPr/>
        </p:nvPicPr>
        <p:blipFill rotWithShape="1">
          <a:blip r:embed="rId4">
            <a:alphaModFix/>
          </a:blip>
          <a:srcRect/>
          <a:stretch/>
        </p:blipFill>
        <p:spPr>
          <a:xfrm>
            <a:off x="4454488" y="1084250"/>
            <a:ext cx="4689523" cy="2344750"/>
          </a:xfrm>
          <a:prstGeom prst="rect">
            <a:avLst/>
          </a:prstGeom>
          <a:noFill/>
          <a:ln>
            <a:noFill/>
          </a:ln>
        </p:spPr>
      </p:pic>
      <p:pic>
        <p:nvPicPr>
          <p:cNvPr id="134" name="Google Shape;134;g202ace5ff25_1_0"/>
          <p:cNvPicPr preferRelativeResize="0"/>
          <p:nvPr/>
        </p:nvPicPr>
        <p:blipFill rotWithShape="1">
          <a:blip r:embed="rId5">
            <a:alphaModFix/>
          </a:blip>
          <a:srcRect/>
          <a:stretch/>
        </p:blipFill>
        <p:spPr>
          <a:xfrm>
            <a:off x="0" y="4170250"/>
            <a:ext cx="4531200" cy="226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02ace5ff25_1_15"/>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2x2) </a:t>
            </a:r>
            <a:endParaRPr/>
          </a:p>
        </p:txBody>
      </p:sp>
      <p:sp>
        <p:nvSpPr>
          <p:cNvPr id="144" name="Google Shape;144;g202ace5ff25_1_15"/>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2x2x2 MIMO </a:t>
            </a:r>
            <a:endParaRPr sz="1800"/>
          </a:p>
          <a:p>
            <a:pPr marL="914400" lvl="1" indent="-342900" algn="just" rtl="0">
              <a:lnSpc>
                <a:spcPct val="100000"/>
              </a:lnSpc>
              <a:spcBef>
                <a:spcPts val="0"/>
              </a:spcBef>
              <a:spcAft>
                <a:spcPts val="0"/>
              </a:spcAft>
              <a:buSzPts val="1800"/>
              <a:buChar char="–"/>
            </a:pPr>
            <a:r>
              <a:rPr lang="en-US" sz="1800"/>
              <a:t>TxBF=OFF</a:t>
            </a:r>
            <a:endParaRPr sz="1800"/>
          </a:p>
          <a:p>
            <a:pPr marL="914400" lvl="1" indent="-342900" algn="just" rtl="0">
              <a:lnSpc>
                <a:spcPct val="100000"/>
              </a:lnSpc>
              <a:spcBef>
                <a:spcPts val="0"/>
              </a:spcBef>
              <a:spcAft>
                <a:spcPts val="0"/>
              </a:spcAft>
              <a:buSzPts val="1800"/>
              <a:buChar char="–"/>
            </a:pPr>
            <a:r>
              <a:rPr lang="en-US" sz="1800"/>
              <a:t>~ML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channel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channel estimation</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sz="1800"/>
              <a:t>Layered BP </a:t>
            </a:r>
            <a:endParaRPr/>
          </a:p>
          <a:p>
            <a:pPr marL="1371600" lvl="2" indent="-342900" algn="just" rtl="0">
              <a:lnSpc>
                <a:spcPct val="100000"/>
              </a:lnSpc>
              <a:spcBef>
                <a:spcPts val="0"/>
              </a:spcBef>
              <a:spcAft>
                <a:spcPts val="0"/>
              </a:spcAft>
              <a:buSzPts val="1800"/>
              <a:buChar char="•"/>
            </a:pPr>
            <a:r>
              <a:rPr lang="en-US"/>
              <a:t>max 20 iterations</a:t>
            </a:r>
            <a:endParaRPr/>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45" name="Google Shape;145;g202ace5ff25_1_15"/>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46" name="Google Shape;146;g202ace5ff25_1_15"/>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pic>
        <p:nvPicPr>
          <p:cNvPr id="147" name="Google Shape;147;g202ace5ff25_1_15"/>
          <p:cNvPicPr preferRelativeResize="0"/>
          <p:nvPr/>
        </p:nvPicPr>
        <p:blipFill rotWithShape="1">
          <a:blip r:embed="rId3">
            <a:alphaModFix/>
          </a:blip>
          <a:srcRect/>
          <a:stretch/>
        </p:blipFill>
        <p:spPr>
          <a:xfrm>
            <a:off x="3580175" y="3670300"/>
            <a:ext cx="5563825" cy="2781900"/>
          </a:xfrm>
          <a:prstGeom prst="rect">
            <a:avLst/>
          </a:prstGeom>
          <a:noFill/>
          <a:ln>
            <a:noFill/>
          </a:ln>
        </p:spPr>
      </p:pic>
      <p:pic>
        <p:nvPicPr>
          <p:cNvPr id="148" name="Google Shape;148;g202ace5ff25_1_15"/>
          <p:cNvPicPr preferRelativeResize="0"/>
          <p:nvPr/>
        </p:nvPicPr>
        <p:blipFill rotWithShape="1">
          <a:blip r:embed="rId4">
            <a:alphaModFix/>
          </a:blip>
          <a:srcRect/>
          <a:stretch/>
        </p:blipFill>
        <p:spPr>
          <a:xfrm>
            <a:off x="3580225" y="1087400"/>
            <a:ext cx="5563773" cy="2781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02ace5ff25_1_33"/>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Simulation Performance (MIMO 4x2 TxBF) </a:t>
            </a:r>
            <a:endParaRPr/>
          </a:p>
        </p:txBody>
      </p:sp>
      <p:sp>
        <p:nvSpPr>
          <p:cNvPr id="158" name="Google Shape;158;g202ace5ff25_1_33"/>
          <p:cNvSpPr txBox="1">
            <a:spLocks noGrp="1"/>
          </p:cNvSpPr>
          <p:nvPr>
            <p:ph type="body" idx="1"/>
          </p:nvPr>
        </p:nvSpPr>
        <p:spPr>
          <a:xfrm>
            <a:off x="240003" y="1293524"/>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1800" b="0"/>
              <a:t>Conditions</a:t>
            </a:r>
            <a:endParaRPr sz="1800" b="0"/>
          </a:p>
          <a:p>
            <a:pPr marL="914400" lvl="1" indent="-342900" algn="just" rtl="0">
              <a:lnSpc>
                <a:spcPct val="100000"/>
              </a:lnSpc>
              <a:spcBef>
                <a:spcPts val="0"/>
              </a:spcBef>
              <a:spcAft>
                <a:spcPts val="0"/>
              </a:spcAft>
              <a:buSzPts val="1800"/>
              <a:buChar char="–"/>
            </a:pPr>
            <a:r>
              <a:rPr lang="en-US" sz="1800"/>
              <a:t>4x2x2 MIMO </a:t>
            </a:r>
            <a:endParaRPr sz="1800"/>
          </a:p>
          <a:p>
            <a:pPr marL="914400" lvl="1" indent="-342900" algn="just" rtl="0">
              <a:lnSpc>
                <a:spcPct val="100000"/>
              </a:lnSpc>
              <a:spcBef>
                <a:spcPts val="0"/>
              </a:spcBef>
              <a:spcAft>
                <a:spcPts val="0"/>
              </a:spcAft>
              <a:buSzPts val="1800"/>
              <a:buChar char="–"/>
            </a:pPr>
            <a:r>
              <a:rPr lang="en-US" sz="1800"/>
              <a:t>TxBF=SVD</a:t>
            </a:r>
            <a:endParaRPr sz="1800"/>
          </a:p>
          <a:p>
            <a:pPr marL="914400" lvl="1" indent="-342900" algn="just" rtl="0">
              <a:lnSpc>
                <a:spcPct val="100000"/>
              </a:lnSpc>
              <a:spcBef>
                <a:spcPts val="0"/>
              </a:spcBef>
              <a:spcAft>
                <a:spcPts val="0"/>
              </a:spcAft>
              <a:buSzPts val="1800"/>
              <a:buChar char="–"/>
            </a:pPr>
            <a:r>
              <a:rPr lang="en-US" sz="1800"/>
              <a:t>Linear demapper</a:t>
            </a:r>
            <a:endParaRPr sz="1800"/>
          </a:p>
          <a:p>
            <a:pPr marL="914400" lvl="1" indent="-342900" algn="just" rtl="0">
              <a:lnSpc>
                <a:spcPct val="100000"/>
              </a:lnSpc>
              <a:spcBef>
                <a:spcPts val="0"/>
              </a:spcBef>
              <a:spcAft>
                <a:spcPts val="0"/>
              </a:spcAft>
              <a:buSzPts val="1800"/>
              <a:buChar char="–"/>
            </a:pPr>
            <a:r>
              <a:rPr lang="en-US" sz="1800"/>
              <a:t>No RF-impairments</a:t>
            </a:r>
            <a:endParaRPr sz="1800"/>
          </a:p>
          <a:p>
            <a:pPr marL="914400" lvl="1" indent="-342900" algn="just" rtl="0">
              <a:lnSpc>
                <a:spcPct val="100000"/>
              </a:lnSpc>
              <a:spcBef>
                <a:spcPts val="0"/>
              </a:spcBef>
              <a:spcAft>
                <a:spcPts val="0"/>
              </a:spcAft>
              <a:buSzPts val="1800"/>
              <a:buChar char="–"/>
            </a:pPr>
            <a:r>
              <a:rPr lang="en-US" sz="1800"/>
              <a:t>5000 chan realizations</a:t>
            </a:r>
            <a:endParaRPr sz="1800"/>
          </a:p>
          <a:p>
            <a:pPr marL="914400" lvl="1" indent="-342900" algn="just" rtl="0">
              <a:lnSpc>
                <a:spcPct val="100000"/>
              </a:lnSpc>
              <a:spcBef>
                <a:spcPts val="0"/>
              </a:spcBef>
              <a:spcAft>
                <a:spcPts val="0"/>
              </a:spcAft>
              <a:buSzPts val="1800"/>
              <a:buChar char="–"/>
            </a:pPr>
            <a:r>
              <a:rPr lang="en-US" sz="1800"/>
              <a:t>SNR ref @ PER=1%</a:t>
            </a:r>
            <a:endParaRPr sz="1800"/>
          </a:p>
          <a:p>
            <a:pPr marL="914400" lvl="1" indent="-342900" algn="just" rtl="0">
              <a:lnSpc>
                <a:spcPct val="100000"/>
              </a:lnSpc>
              <a:spcBef>
                <a:spcPts val="0"/>
              </a:spcBef>
              <a:spcAft>
                <a:spcPts val="0"/>
              </a:spcAft>
              <a:buSzPts val="1800"/>
              <a:buChar char="–"/>
            </a:pPr>
            <a:r>
              <a:rPr lang="en-US" sz="1800"/>
              <a:t>Near ideal Chan.Est</a:t>
            </a:r>
            <a:endParaRPr sz="1800"/>
          </a:p>
          <a:p>
            <a:pPr marL="914400" lvl="1" indent="-342900" algn="just" rtl="0">
              <a:lnSpc>
                <a:spcPct val="100000"/>
              </a:lnSpc>
              <a:spcBef>
                <a:spcPts val="0"/>
              </a:spcBef>
              <a:spcAft>
                <a:spcPts val="0"/>
              </a:spcAft>
              <a:buSzPts val="1800"/>
              <a:buChar char="–"/>
            </a:pPr>
            <a:r>
              <a:rPr lang="en-US" sz="1800"/>
              <a:t>Channels</a:t>
            </a:r>
            <a:endParaRPr sz="1800"/>
          </a:p>
          <a:p>
            <a:pPr marL="1371600" lvl="2" indent="-342900" algn="just" rtl="0">
              <a:lnSpc>
                <a:spcPct val="100000"/>
              </a:lnSpc>
              <a:spcBef>
                <a:spcPts val="0"/>
              </a:spcBef>
              <a:spcAft>
                <a:spcPts val="0"/>
              </a:spcAft>
              <a:buSzPts val="1800"/>
              <a:buChar char="•"/>
            </a:pPr>
            <a:r>
              <a:rPr lang="en-US"/>
              <a:t>D-NLOS, B-LOS</a:t>
            </a:r>
            <a:endParaRPr sz="1800"/>
          </a:p>
          <a:p>
            <a:pPr marL="914400" lvl="1" indent="-342900" algn="just" rtl="0">
              <a:lnSpc>
                <a:spcPct val="100000"/>
              </a:lnSpc>
              <a:spcBef>
                <a:spcPts val="0"/>
              </a:spcBef>
              <a:spcAft>
                <a:spcPts val="0"/>
              </a:spcAft>
              <a:buSzPts val="1800"/>
              <a:buChar char="–"/>
            </a:pPr>
            <a:r>
              <a:rPr lang="en-US" sz="1800"/>
              <a:t>Decoder</a:t>
            </a:r>
            <a:endParaRPr sz="1800"/>
          </a:p>
          <a:p>
            <a:pPr marL="1371600" lvl="2" indent="-342900" algn="just" rtl="0">
              <a:lnSpc>
                <a:spcPct val="100000"/>
              </a:lnSpc>
              <a:spcBef>
                <a:spcPts val="0"/>
              </a:spcBef>
              <a:spcAft>
                <a:spcPts val="0"/>
              </a:spcAft>
              <a:buSzPts val="1800"/>
              <a:buChar char="•"/>
            </a:pPr>
            <a:r>
              <a:rPr lang="en-US"/>
              <a:t>Layered BP </a:t>
            </a:r>
            <a:endParaRPr/>
          </a:p>
          <a:p>
            <a:pPr marL="1371600" lvl="2" indent="-342900" algn="just" rtl="0">
              <a:lnSpc>
                <a:spcPct val="100000"/>
              </a:lnSpc>
              <a:spcBef>
                <a:spcPts val="0"/>
              </a:spcBef>
              <a:spcAft>
                <a:spcPts val="0"/>
              </a:spcAft>
              <a:buSzPts val="1800"/>
              <a:buChar char="•"/>
            </a:pPr>
            <a:r>
              <a:rPr lang="en-US"/>
              <a:t>max 20 iterations</a:t>
            </a:r>
            <a:endParaRPr sz="1800"/>
          </a:p>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p:txBody>
      </p:sp>
      <p:sp>
        <p:nvSpPr>
          <p:cNvPr id="159" name="Google Shape;159;g202ace5ff25_1_33"/>
          <p:cNvSpPr txBox="1">
            <a:spLocks noGrp="1"/>
          </p:cNvSpPr>
          <p:nvPr>
            <p:ph type="ftr" idx="11"/>
          </p:nvPr>
        </p:nvSpPr>
        <p:spPr>
          <a:xfrm>
            <a:off x="6316021" y="6475413"/>
            <a:ext cx="2228100"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60" name="Google Shape;160;g202ace5ff25_1_33"/>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pic>
        <p:nvPicPr>
          <p:cNvPr id="161" name="Google Shape;161;g202ace5ff25_1_33"/>
          <p:cNvPicPr preferRelativeResize="0"/>
          <p:nvPr/>
        </p:nvPicPr>
        <p:blipFill rotWithShape="1">
          <a:blip r:embed="rId3">
            <a:alphaModFix/>
          </a:blip>
          <a:srcRect/>
          <a:stretch/>
        </p:blipFill>
        <p:spPr>
          <a:xfrm>
            <a:off x="3461100" y="1136600"/>
            <a:ext cx="5682900" cy="2841450"/>
          </a:xfrm>
          <a:prstGeom prst="rect">
            <a:avLst/>
          </a:prstGeom>
          <a:noFill/>
          <a:ln>
            <a:noFill/>
          </a:ln>
        </p:spPr>
      </p:pic>
      <p:pic>
        <p:nvPicPr>
          <p:cNvPr id="162" name="Google Shape;162;g202ace5ff25_1_33"/>
          <p:cNvPicPr preferRelativeResize="0"/>
          <p:nvPr/>
        </p:nvPicPr>
        <p:blipFill rotWithShape="1">
          <a:blip r:embed="rId4">
            <a:alphaModFix/>
          </a:blip>
          <a:srcRect/>
          <a:stretch/>
        </p:blipFill>
        <p:spPr>
          <a:xfrm>
            <a:off x="3461100" y="3635563"/>
            <a:ext cx="5682900" cy="28414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2250" y="660468"/>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Results with Impairments for High Data Rates</a:t>
            </a:r>
            <a:endParaRPr/>
          </a:p>
        </p:txBody>
      </p:sp>
      <p:sp>
        <p:nvSpPr>
          <p:cNvPr id="172" name="Google Shape;172;p7"/>
          <p:cNvSpPr txBox="1">
            <a:spLocks noGrp="1"/>
          </p:cNvSpPr>
          <p:nvPr>
            <p:ph type="body" idx="1"/>
          </p:nvPr>
        </p:nvSpPr>
        <p:spPr>
          <a:xfrm>
            <a:off x="272565" y="1201226"/>
            <a:ext cx="8437800" cy="4989600"/>
          </a:xfrm>
          <a:prstGeom prst="rect">
            <a:avLst/>
          </a:prstGeom>
          <a:noFill/>
          <a:ln>
            <a:noFill/>
          </a:ln>
        </p:spPr>
        <p:txBody>
          <a:bodyPr spcFirstLastPara="1" wrap="square" lIns="92075" tIns="46025" rIns="92075" bIns="46025" anchor="t" anchorCtr="0">
            <a:noAutofit/>
          </a:bodyPr>
          <a:lstStyle/>
          <a:p>
            <a:pPr marL="342900" lvl="0" indent="-241300" algn="just" rtl="0">
              <a:lnSpc>
                <a:spcPct val="100000"/>
              </a:lnSpc>
              <a:spcBef>
                <a:spcPts val="0"/>
              </a:spcBef>
              <a:spcAft>
                <a:spcPts val="0"/>
              </a:spcAft>
              <a:buSzPts val="1600"/>
              <a:buNone/>
            </a:pPr>
            <a:endParaRPr sz="1800" b="0">
              <a:latin typeface="Times New Roman"/>
              <a:ea typeface="Times New Roman"/>
              <a:cs typeface="Times New Roman"/>
              <a:sym typeface="Times New Roman"/>
            </a:endParaRPr>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Now, we show performance gains of 2x LDPC with impairments </a:t>
            </a:r>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Focus on high data rates</a:t>
            </a:r>
            <a:endParaRPr sz="2200"/>
          </a:p>
          <a:p>
            <a:pPr marL="342900" lvl="0" indent="-342900" algn="just" rtl="0">
              <a:lnSpc>
                <a:spcPct val="100000"/>
              </a:lnSpc>
              <a:spcBef>
                <a:spcPts val="0"/>
              </a:spcBef>
              <a:spcAft>
                <a:spcPts val="0"/>
              </a:spcAft>
              <a:buSzPts val="1600"/>
              <a:buChar char="•"/>
            </a:pPr>
            <a:r>
              <a:rPr lang="en-US" sz="2000">
                <a:latin typeface="Times New Roman"/>
                <a:ea typeface="Times New Roman"/>
                <a:cs typeface="Times New Roman"/>
                <a:sym typeface="Times New Roman"/>
              </a:rPr>
              <a:t>Simulation assumptions</a:t>
            </a:r>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Full fledged implementation (realistic Tx/Rx impairments, tracking loops, channel estimation)</a:t>
            </a:r>
            <a:endParaRPr sz="22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RF Impairments modeled</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PLL Phase Noise, IQ imbalance, DC offset, CFO, Non-Linearity </a:t>
            </a:r>
            <a:endParaRPr sz="20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Detector</a:t>
            </a:r>
            <a:endParaRPr sz="22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4x2 has SVD precoding and at the receiver a</a:t>
            </a:r>
            <a:r>
              <a:rPr lang="en-US" sz="1600">
                <a:latin typeface="Times New Roman"/>
                <a:ea typeface="Times New Roman"/>
                <a:cs typeface="Times New Roman"/>
                <a:sym typeface="Times New Roman"/>
              </a:rPr>
              <a:t> linear de-mapper is used</a:t>
            </a:r>
            <a:endParaRPr sz="20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2x2 and 4x4 results (in Appendix) are with a lower complexity ML detector</a:t>
            </a:r>
            <a:endParaRPr sz="1600" b="0">
              <a:latin typeface="Times New Roman"/>
              <a:ea typeface="Times New Roman"/>
              <a:cs typeface="Times New Roman"/>
              <a:sym typeface="Times New Roman"/>
            </a:endParaRPr>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LDPC Decoder</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Max Iterations = 20</a:t>
            </a:r>
            <a:endParaRPr sz="20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Layered min-sum variant</a:t>
            </a:r>
            <a:endParaRPr sz="2000"/>
          </a:p>
          <a:p>
            <a:pPr marL="800100" lvl="1" indent="-355600" algn="just" rtl="0">
              <a:lnSpc>
                <a:spcPct val="100000"/>
              </a:lnSpc>
              <a:spcBef>
                <a:spcPts val="0"/>
              </a:spcBef>
              <a:spcAft>
                <a:spcPts val="0"/>
              </a:spcAft>
              <a:buSzPts val="1800"/>
              <a:buChar char="–"/>
            </a:pPr>
            <a:r>
              <a:rPr lang="en-US" sz="1800">
                <a:latin typeface="Times New Roman"/>
                <a:ea typeface="Times New Roman"/>
                <a:cs typeface="Times New Roman"/>
                <a:sym typeface="Times New Roman"/>
              </a:rPr>
              <a:t>Other assumptions</a:t>
            </a:r>
            <a:endParaRPr sz="2200"/>
          </a:p>
          <a:p>
            <a:pPr marL="1257300" lvl="2" indent="-355600" algn="just" rtl="0">
              <a:lnSpc>
                <a:spcPct val="100000"/>
              </a:lnSpc>
              <a:spcBef>
                <a:spcPts val="0"/>
              </a:spcBef>
              <a:spcAft>
                <a:spcPts val="0"/>
              </a:spcAft>
              <a:buSzPts val="1800"/>
              <a:buChar char="•"/>
            </a:pPr>
            <a:r>
              <a:rPr lang="en-US" sz="1600">
                <a:latin typeface="Times New Roman"/>
                <a:ea typeface="Times New Roman"/>
                <a:cs typeface="Times New Roman"/>
                <a:sym typeface="Times New Roman"/>
              </a:rPr>
              <a:t>Packet size is varied to budget adequate number of codewords and symbols</a:t>
            </a:r>
            <a:endParaRPr sz="2000"/>
          </a:p>
          <a:p>
            <a:pPr marL="1257300" lvl="2" indent="-355600" algn="just" rtl="0">
              <a:lnSpc>
                <a:spcPct val="100000"/>
              </a:lnSpc>
              <a:spcBef>
                <a:spcPts val="0"/>
              </a:spcBef>
              <a:spcAft>
                <a:spcPts val="0"/>
              </a:spcAft>
              <a:buSzPts val="1800"/>
              <a:buChar char="•"/>
            </a:pPr>
            <a:r>
              <a:rPr lang="en-US" sz="1600" b="0">
                <a:latin typeface="Times New Roman"/>
                <a:ea typeface="Times New Roman"/>
                <a:cs typeface="Times New Roman"/>
                <a:sym typeface="Times New Roman"/>
              </a:rPr>
              <a:t>1000 </a:t>
            </a:r>
            <a:r>
              <a:rPr lang="en-US" sz="1600">
                <a:latin typeface="Times New Roman"/>
                <a:ea typeface="Times New Roman"/>
                <a:cs typeface="Times New Roman"/>
                <a:sym typeface="Times New Roman"/>
              </a:rPr>
              <a:t>independent channel realizations</a:t>
            </a:r>
            <a:endParaRPr sz="2000"/>
          </a:p>
          <a:p>
            <a:pPr marL="1257300" lvl="2" indent="-342900" algn="just" rtl="0">
              <a:lnSpc>
                <a:spcPct val="100000"/>
              </a:lnSpc>
              <a:spcBef>
                <a:spcPts val="0"/>
              </a:spcBef>
              <a:spcAft>
                <a:spcPts val="0"/>
              </a:spcAft>
              <a:buSzPts val="1600"/>
              <a:buChar char="•"/>
            </a:pPr>
            <a:r>
              <a:rPr lang="en-US" sz="1600">
                <a:latin typeface="Times New Roman"/>
                <a:ea typeface="Times New Roman"/>
                <a:cs typeface="Times New Roman"/>
                <a:sym typeface="Times New Roman"/>
              </a:rPr>
              <a:t>GI=1.6uS</a:t>
            </a:r>
            <a:r>
              <a:rPr lang="en-US" sz="1400" b="0">
                <a:latin typeface="Times New Roman"/>
                <a:ea typeface="Times New Roman"/>
                <a:cs typeface="Times New Roman"/>
                <a:sym typeface="Times New Roman"/>
              </a:rPr>
              <a:t> </a:t>
            </a:r>
            <a:endParaRPr/>
          </a:p>
          <a:p>
            <a:pPr marL="1257300" lvl="2" indent="-241300" algn="just" rtl="0">
              <a:lnSpc>
                <a:spcPct val="100000"/>
              </a:lnSpc>
              <a:spcBef>
                <a:spcPts val="0"/>
              </a:spcBef>
              <a:spcAft>
                <a:spcPts val="0"/>
              </a:spcAft>
              <a:buSzPts val="1600"/>
              <a:buNone/>
            </a:pPr>
            <a:endParaRPr sz="1000">
              <a:latin typeface="Times New Roman"/>
              <a:ea typeface="Times New Roman"/>
              <a:cs typeface="Times New Roman"/>
              <a:sym typeface="Times New Roman"/>
            </a:endParaRPr>
          </a:p>
          <a:p>
            <a:pPr marL="342900" lvl="0" indent="-241300" algn="just" rtl="0">
              <a:lnSpc>
                <a:spcPct val="100000"/>
              </a:lnSpc>
              <a:spcBef>
                <a:spcPts val="0"/>
              </a:spcBef>
              <a:spcAft>
                <a:spcPts val="0"/>
              </a:spcAft>
              <a:buSzPts val="1600"/>
              <a:buNone/>
            </a:pPr>
            <a:endParaRPr sz="1600" b="0">
              <a:latin typeface="Times New Roman"/>
              <a:ea typeface="Times New Roman"/>
              <a:cs typeface="Times New Roman"/>
              <a:sym typeface="Times New Roman"/>
            </a:endParaRPr>
          </a:p>
        </p:txBody>
      </p:sp>
      <p:sp>
        <p:nvSpPr>
          <p:cNvPr id="173" name="Google Shape;173;p7"/>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74" name="Google Shape;174;p7"/>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685800" y="486125"/>
            <a:ext cx="7772400" cy="7233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320 MHz MIMO 4x2 D-NLOS: MCS 10-13 </a:t>
            </a:r>
            <a:endParaRPr/>
          </a:p>
        </p:txBody>
      </p:sp>
      <p:sp>
        <p:nvSpPr>
          <p:cNvPr id="184" name="Google Shape;184;p32"/>
          <p:cNvSpPr txBox="1">
            <a:spLocks noGrp="1"/>
          </p:cNvSpPr>
          <p:nvPr>
            <p:ph type="body" idx="1"/>
          </p:nvPr>
        </p:nvSpPr>
        <p:spPr>
          <a:xfrm>
            <a:off x="228852" y="1108858"/>
            <a:ext cx="8437800" cy="4989600"/>
          </a:xfrm>
          <a:prstGeom prst="rect">
            <a:avLst/>
          </a:prstGeom>
          <a:noFill/>
          <a:ln>
            <a:noFill/>
          </a:ln>
        </p:spPr>
        <p:txBody>
          <a:bodyPr spcFirstLastPara="1" wrap="square" lIns="92075" tIns="46025" rIns="92075" bIns="46025" anchor="t" anchorCtr="0">
            <a:noAutofit/>
          </a:bodyPr>
          <a:lstStyle/>
          <a:p>
            <a:pPr marL="342900" lvl="0" indent="-342900" algn="just" rtl="0">
              <a:lnSpc>
                <a:spcPct val="100000"/>
              </a:lnSpc>
              <a:spcBef>
                <a:spcPts val="0"/>
              </a:spcBef>
              <a:spcAft>
                <a:spcPts val="0"/>
              </a:spcAft>
              <a:buSzPts val="1600"/>
              <a:buChar char="•"/>
            </a:pPr>
            <a:r>
              <a:rPr lang="en-US" sz="2000" b="0">
                <a:latin typeface="Times New Roman"/>
                <a:ea typeface="Times New Roman"/>
                <a:cs typeface="Times New Roman"/>
                <a:sym typeface="Times New Roman"/>
              </a:rPr>
              <a:t>RF Impairments </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Phase Noise, IQ imbalance, CFO, DC offset, PA Non-Linearity</a:t>
            </a:r>
            <a:endParaRPr/>
          </a:p>
          <a:p>
            <a:pPr marL="800100" lvl="1" indent="-342900" algn="just" rtl="0">
              <a:lnSpc>
                <a:spcPct val="100000"/>
              </a:lnSpc>
              <a:spcBef>
                <a:spcPts val="0"/>
              </a:spcBef>
              <a:spcAft>
                <a:spcPts val="0"/>
              </a:spcAft>
              <a:buSzPts val="1600"/>
              <a:buChar char="•"/>
            </a:pPr>
            <a:r>
              <a:rPr lang="en-US" sz="1800">
                <a:latin typeface="Times New Roman"/>
                <a:ea typeface="Times New Roman"/>
                <a:cs typeface="Times New Roman"/>
                <a:sym typeface="Times New Roman"/>
              </a:rPr>
              <a:t>Tx and Rx have identical impairment profiles</a:t>
            </a:r>
            <a:endParaRPr/>
          </a:p>
          <a:p>
            <a:pPr marL="342900" lvl="0" indent="-241300" algn="just" rtl="0">
              <a:lnSpc>
                <a:spcPct val="100000"/>
              </a:lnSpc>
              <a:spcBef>
                <a:spcPts val="0"/>
              </a:spcBef>
              <a:spcAft>
                <a:spcPts val="0"/>
              </a:spcAft>
              <a:buSzPts val="1600"/>
              <a:buNone/>
            </a:pPr>
            <a:endParaRPr sz="1800">
              <a:latin typeface="Times New Roman"/>
              <a:ea typeface="Times New Roman"/>
              <a:cs typeface="Times New Roman"/>
              <a:sym typeface="Times New Roman"/>
            </a:endParaRPr>
          </a:p>
          <a:p>
            <a:pPr marL="800100" lvl="1" indent="-241300" algn="just" rtl="0">
              <a:lnSpc>
                <a:spcPct val="100000"/>
              </a:lnSpc>
              <a:spcBef>
                <a:spcPts val="0"/>
              </a:spcBef>
              <a:spcAft>
                <a:spcPts val="0"/>
              </a:spcAft>
              <a:buSzPts val="1600"/>
              <a:buNone/>
            </a:pPr>
            <a:endParaRPr sz="1400" b="0">
              <a:latin typeface="Times New Roman"/>
              <a:ea typeface="Times New Roman"/>
              <a:cs typeface="Times New Roman"/>
              <a:sym typeface="Times New Roman"/>
            </a:endParaRPr>
          </a:p>
        </p:txBody>
      </p:sp>
      <p:sp>
        <p:nvSpPr>
          <p:cNvPr id="185" name="Google Shape;185;p32"/>
          <p:cNvSpPr txBox="1">
            <a:spLocks noGrp="1"/>
          </p:cNvSpPr>
          <p:nvPr>
            <p:ph type="ftr" idx="11"/>
          </p:nvPr>
        </p:nvSpPr>
        <p:spPr>
          <a:xfrm>
            <a:off x="6316021" y="6475413"/>
            <a:ext cx="2227973"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a:t>
            </a:r>
            <a:endParaRPr/>
          </a:p>
        </p:txBody>
      </p:sp>
      <p:sp>
        <p:nvSpPr>
          <p:cNvPr id="186" name="Google Shape;186;p32"/>
          <p:cNvSpPr txBox="1">
            <a:spLocks noGrp="1"/>
          </p:cNvSpPr>
          <p:nvPr>
            <p:ph type="sldNum" idx="12"/>
          </p:nvPr>
        </p:nvSpPr>
        <p:spPr>
          <a:xfrm>
            <a:off x="4343400" y="6477000"/>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pic>
        <p:nvPicPr>
          <p:cNvPr id="187" name="Google Shape;187;p32" descr="A graph of different colored lines&#10;&#10;Description automatically generated"/>
          <p:cNvPicPr preferRelativeResize="0"/>
          <p:nvPr/>
        </p:nvPicPr>
        <p:blipFill rotWithShape="1">
          <a:blip r:embed="rId3">
            <a:alphaModFix/>
          </a:blip>
          <a:srcRect/>
          <a:stretch/>
        </p:blipFill>
        <p:spPr>
          <a:xfrm>
            <a:off x="1990794" y="2056925"/>
            <a:ext cx="6361469" cy="4314950"/>
          </a:xfrm>
          <a:prstGeom prst="rect">
            <a:avLst/>
          </a:prstGeom>
          <a:noFill/>
          <a:ln>
            <a:noFill/>
          </a:ln>
        </p:spPr>
      </p:pic>
      <p:sp>
        <p:nvSpPr>
          <p:cNvPr id="2" name="TextBox 1">
            <a:extLst>
              <a:ext uri="{FF2B5EF4-FFF2-40B4-BE49-F238E27FC236}">
                <a16:creationId xmlns:a16="http://schemas.microsoft.com/office/drawing/2014/main" id="{0E963CB0-1527-5B6B-D8B2-6FD042EE7D48}"/>
              </a:ext>
            </a:extLst>
          </p:cNvPr>
          <p:cNvSpPr txBox="1"/>
          <p:nvPr/>
        </p:nvSpPr>
        <p:spPr>
          <a:xfrm>
            <a:off x="374017" y="3414181"/>
            <a:ext cx="1471613" cy="1600438"/>
          </a:xfrm>
          <a:prstGeom prst="rect">
            <a:avLst/>
          </a:prstGeom>
          <a:noFill/>
        </p:spPr>
        <p:txBody>
          <a:bodyPr wrap="square" rtlCol="0">
            <a:spAutoFit/>
          </a:bodyPr>
          <a:lstStyle/>
          <a:p>
            <a:r>
              <a:rPr lang="en-US" dirty="0">
                <a:effectLst>
                  <a:outerShdw blurRad="50800" dist="50800" dir="5400000" algn="ctr" rotWithShape="0">
                    <a:schemeClr val="bg1">
                      <a:lumMod val="85000"/>
                      <a:alpha val="92000"/>
                    </a:schemeClr>
                  </a:outerShdw>
                </a:effectLst>
              </a:rPr>
              <a:t>Significantly large gains is achieved at higher MCS, in the (practical) impairments limited regimes</a:t>
            </a:r>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8252</Words>
  <Application>Microsoft Macintosh PowerPoint</Application>
  <PresentationFormat>On-screen Show (4:3)</PresentationFormat>
  <Paragraphs>539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vt:lpstr>
      <vt:lpstr>Noto Sans Symbols</vt:lpstr>
      <vt:lpstr>Times New Roman</vt:lpstr>
      <vt:lpstr>802-11-Submission</vt:lpstr>
      <vt:lpstr>Longer Block-Length LDPC Codes</vt:lpstr>
      <vt:lpstr>Introduction</vt:lpstr>
      <vt:lpstr>Why a 2x longer LDPC code?</vt:lpstr>
      <vt:lpstr>Proposal for 2x longer codes: Birds eye view</vt:lpstr>
      <vt:lpstr>Simulation Performance (1x1) </vt:lpstr>
      <vt:lpstr>Simulation Performance (MIMO 2x2) </vt:lpstr>
      <vt:lpstr>Simulation Performance (MIMO 4x2 TxBF) </vt:lpstr>
      <vt:lpstr>Results with Impairments for High Data Rates</vt:lpstr>
      <vt:lpstr>320 MHz MIMO 4x2 D-NLOS: MCS 10-13 </vt:lpstr>
      <vt:lpstr>Remarks on the gains in the presence of impairments</vt:lpstr>
      <vt:lpstr>Outline of the Code Design: Protograph Lifting</vt:lpstr>
      <vt:lpstr>2x1944 LDPC Code Definition</vt:lpstr>
      <vt:lpstr>Parallelism in Decoding</vt:lpstr>
      <vt:lpstr>Parallelism in Decoding(ctd..)</vt:lpstr>
      <vt:lpstr>Parallelism in Decoding(ctd..)</vt:lpstr>
      <vt:lpstr>Conclusions</vt:lpstr>
      <vt:lpstr>Straw-Poll 1 </vt:lpstr>
      <vt:lpstr>Straw-Poll 2 </vt:lpstr>
      <vt:lpstr>References</vt:lpstr>
      <vt:lpstr>Appendix</vt:lpstr>
      <vt:lpstr>Random Coding vs LDPC: Finite Length Bounds</vt:lpstr>
      <vt:lpstr>3888-LDPC E(H): R=5/6 </vt:lpstr>
      <vt:lpstr>3888-LDPC E(H): R=3/4 </vt:lpstr>
      <vt:lpstr>3888-LDPC E(H): R=2/3 </vt:lpstr>
      <vt:lpstr>3888-LDPC E(H): R=2/3 </vt:lpstr>
      <vt:lpstr>3888-LDPC E(H): R=1/2 </vt:lpstr>
      <vt:lpstr>3888-LDPC E(H): R=1/2 </vt:lpstr>
      <vt:lpstr>Parity Check Matrix -3888-LDPC &amp; E(H): R=5/6 </vt:lpstr>
      <vt:lpstr>Parity Check Matrix -3888-LDPC &amp; E(H): R=3/4 </vt:lpstr>
      <vt:lpstr> Parity Check Matrix -3888-LDPC: R=2/3  </vt:lpstr>
      <vt:lpstr>  Parity Check Matrix -3888-LDPC: R=1/2  </vt:lpstr>
      <vt:lpstr>160MHz MIMO 2x2 D-LOS: MCS 10-13 </vt:lpstr>
      <vt:lpstr>160MHz MIMO 2x2 D-LOS: 4096-QAM</vt:lpstr>
      <vt:lpstr>320 MHz MIMO 2x2 D-LOS: MCS 10-13 </vt:lpstr>
      <vt:lpstr>160MHz MIMO 4x4 D-NLOS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Longer Block-Length LDPC Codes</dc:title>
  <dc:creator>ron.porat@broadcom.com</dc:creator>
  <cp:lastModifiedBy>Rethna Pulikkoonattu</cp:lastModifiedBy>
  <cp:revision>13</cp:revision>
  <dcterms:created xsi:type="dcterms:W3CDTF">2007-05-21T21:00:37Z</dcterms:created>
  <dcterms:modified xsi:type="dcterms:W3CDTF">2024-11-08T17:30:38Z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