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440" r:id="rId3"/>
    <p:sldId id="2442" r:id="rId4"/>
    <p:sldId id="2454" r:id="rId5"/>
    <p:sldId id="2451" r:id="rId6"/>
    <p:sldId id="2453" r:id="rId7"/>
    <p:sldId id="2461" r:id="rId8"/>
    <p:sldId id="2438" r:id="rId9"/>
    <p:sldId id="2456" r:id="rId10"/>
    <p:sldId id="2462" r:id="rId11"/>
    <p:sldId id="244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E2A47-4A99-B89E-54CE-A69E886DFE4B}" v="618" dt="2024-03-08T08:36:00.540"/>
    <p1510:client id="{9FA9BDD5-E4E3-9239-2084-F307E797F178}" v="731" dt="2024-03-06T10:25:09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208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104" y="15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512.0032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coordinated MAC rotation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27631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Jacontre@cisco.com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1A73-37AF-59D0-6438-765ECF70B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D300-3087-C1C1-4D77-8E4A4B9E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 Poll 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6A1E-1D03-581D-EBB5-C2B90090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Do you support integrating the proposal for coordinated group EDP epoch, including Anonymity Set Size threshold, in the current draft?</a:t>
            </a: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r>
              <a:rPr lang="en-US" dirty="0"/>
              <a:t>Yes</a:t>
            </a:r>
            <a:endParaRPr lang="en-US" dirty="0">
              <a:cs typeface="Times New Roman"/>
            </a:endParaRPr>
          </a:p>
          <a:p>
            <a:r>
              <a:rPr lang="en-US" dirty="0"/>
              <a:t>No</a:t>
            </a:r>
            <a:endParaRPr lang="en-US" dirty="0">
              <a:cs typeface="Times New Roman"/>
            </a:endParaRPr>
          </a:p>
          <a:p>
            <a:r>
              <a:rPr lang="en-US" dirty="0"/>
              <a:t>Abstain</a:t>
            </a:r>
            <a:endParaRPr lang="en-US" dirty="0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220A-0ABB-A787-4913-1CE8880C5F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53FDD-9665-6A59-6066-8C96CF803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EEFD1-5165-B1B8-58C2-E82593663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70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/>
              <a:t>Technical Privacy Metrics: a Systematic Survey </a:t>
            </a:r>
            <a:r>
              <a:rPr lang="en-US">
                <a:ea typeface="MS Gothic"/>
                <a:cs typeface="+mn-lt"/>
              </a:rPr>
              <a:t>- </a:t>
            </a:r>
            <a:r>
              <a:rPr lang="en-US" b="0">
                <a:ea typeface="+mn-lt"/>
                <a:cs typeface="+mn-lt"/>
                <a:hlinkClick r:id="rId2"/>
              </a:rPr>
              <a:t>https://arxiv.org/abs/1512.00327</a:t>
            </a:r>
            <a:endParaRPr lang="en-US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11-23/0873 Client Frame Tracking Countermeasures</a:t>
            </a:r>
            <a:endParaRPr lang="en-US" b="0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11-23/1246 </a:t>
            </a:r>
            <a:r>
              <a:rPr lang="en-US">
                <a:ea typeface="+mn-lt"/>
                <a:cs typeface="+mn-lt"/>
              </a:rPr>
              <a:t>Proposal for sliding window MAC address rotation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11-23/1675 Epoch structure proposal</a:t>
            </a:r>
            <a:endParaRPr lang="en-US"/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11-23/2098r3 Frame Anonymization Normative Text 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11-24/222r2 Frame Anonymization and EDP Epoch Operation</a:t>
            </a:r>
          </a:p>
          <a:p>
            <a:pPr marL="0" indent="0"/>
            <a:endParaRPr lang="en-US">
              <a:ea typeface="MS Gothic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– EDP Epochs and Coordination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(EDP) Epochs were discussed in 11-23/0873, 11-23/1246 and 11-23/1675. </a:t>
            </a:r>
            <a:endParaRPr lang="en-US">
              <a:cs typeface="Times New Roman"/>
            </a:endParaRPr>
          </a:p>
          <a:p>
            <a:r>
              <a:rPr lang="en-CH"/>
              <a:t>11-23/1675 discusses about individual and mass rotations</a:t>
            </a:r>
            <a:endParaRPr lang="en-CH">
              <a:cs typeface="Times New Roman"/>
            </a:endParaRPr>
          </a:p>
          <a:p>
            <a:endParaRPr lang="en-CH">
              <a:cs typeface="Times New Roman"/>
            </a:endParaRPr>
          </a:p>
          <a:p>
            <a:r>
              <a:rPr lang="en-CH"/>
              <a:t>Mass rotation – Large Anonymity Set </a:t>
            </a:r>
          </a:p>
          <a:p>
            <a:r>
              <a:rPr lang="en-CH"/>
              <a:t>Individual rotation – Anonymity via confusion with STA disconnecting/reconnecting</a:t>
            </a:r>
          </a:p>
          <a:p>
            <a:endParaRPr lang="en-CH">
              <a:cs typeface="Times New Roman"/>
            </a:endParaRPr>
          </a:p>
          <a:p>
            <a:r>
              <a:rPr lang="en-CH">
                <a:cs typeface="Times New Roman"/>
              </a:rPr>
              <a:t>11-24/222r2: support for group and individual epochs, one-time and periodic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9755-7B46-F612-C74F-2A59188B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 simple definition for anonymity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2D015-0C2B-E822-C254-348EC6BB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Simple metric for privacy [1]:</a:t>
            </a:r>
          </a:p>
          <a:p>
            <a:endParaRPr lang="en-GB"/>
          </a:p>
          <a:p>
            <a:r>
              <a:rPr lang="en-GB"/>
              <a:t>Anonymity Set Size. The anonymity set for an individual u, denoted </a:t>
            </a:r>
            <a:r>
              <a:rPr lang="en-GB" err="1"/>
              <a:t>AS</a:t>
            </a:r>
            <a:r>
              <a:rPr lang="en-GB" baseline="-25000" err="1"/>
              <a:t>u</a:t>
            </a:r>
            <a:r>
              <a:rPr lang="en-GB"/>
              <a:t> is the set of users that the adversary cannot distinguish from u. It can be seen as the size of the crowd into which the target u can blend. </a:t>
            </a:r>
            <a:endParaRPr lang="en-GB">
              <a:cs typeface="Times New Roman"/>
            </a:endParaRPr>
          </a:p>
          <a:p>
            <a:endParaRPr lang="en-CH"/>
          </a:p>
          <a:p>
            <a:r>
              <a:rPr lang="en-CH"/>
              <a:t>In other words, if you hide in the crowd, the bigger the crowd, the better you hide.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9EFF7-25B4-5D6E-6387-43B9A3653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7F2FC-9B39-B70D-94BE-FE42C3890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180B-D0A8-E20A-86BC-AD4BDDB1B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81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F05FB-4C39-A443-95B5-6FCE36206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413E-2033-BCCD-271A-5E71654E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Hiding in the Crowd Example (Group Epochs)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F72A8-9394-89BE-FB9F-B939809B14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BFA8-6F35-EBDF-495E-39E7623FA5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C97878-CF10-4032-80E5-347A3CA062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72B462E-C145-4F48-3494-91E1CD4A3A4F}"/>
              </a:ext>
            </a:extLst>
          </p:cNvPr>
          <p:cNvCxnSpPr/>
          <p:nvPr/>
        </p:nvCxnSpPr>
        <p:spPr bwMode="auto">
          <a:xfrm>
            <a:off x="914401" y="3228033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65D8252-22FF-46C0-558C-1D33D07FC982}"/>
              </a:ext>
            </a:extLst>
          </p:cNvPr>
          <p:cNvSpPr txBox="1"/>
          <p:nvPr/>
        </p:nvSpPr>
        <p:spPr>
          <a:xfrm>
            <a:off x="6882856" y="3197225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CB2EB0-8DDE-F240-1953-9C6AE000EAC4}"/>
              </a:ext>
            </a:extLst>
          </p:cNvPr>
          <p:cNvSpPr txBox="1"/>
          <p:nvPr/>
        </p:nvSpPr>
        <p:spPr>
          <a:xfrm>
            <a:off x="241207" y="1826746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CB4312-401A-175C-9B8A-11F5FD891AD8}"/>
              </a:ext>
            </a:extLst>
          </p:cNvPr>
          <p:cNvSpPr txBox="1"/>
          <p:nvPr/>
        </p:nvSpPr>
        <p:spPr>
          <a:xfrm>
            <a:off x="241207" y="260469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35E081-86F0-BCAB-DDE6-0A55A73E613B}"/>
              </a:ext>
            </a:extLst>
          </p:cNvPr>
          <p:cNvSpPr txBox="1"/>
          <p:nvPr/>
        </p:nvSpPr>
        <p:spPr>
          <a:xfrm>
            <a:off x="241207" y="2034614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810693-AF7A-1F7D-A6EF-4C4E0AAEC354}"/>
              </a:ext>
            </a:extLst>
          </p:cNvPr>
          <p:cNvSpPr txBox="1"/>
          <p:nvPr/>
        </p:nvSpPr>
        <p:spPr>
          <a:xfrm>
            <a:off x="241207" y="240370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EBC638-9307-1455-D471-9B582AF5B0B6}"/>
              </a:ext>
            </a:extLst>
          </p:cNvPr>
          <p:cNvSpPr txBox="1"/>
          <p:nvPr/>
        </p:nvSpPr>
        <p:spPr>
          <a:xfrm>
            <a:off x="241207" y="224444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E2FB5B-B53D-581E-6431-62FC12622228}"/>
              </a:ext>
            </a:extLst>
          </p:cNvPr>
          <p:cNvSpPr txBox="1"/>
          <p:nvPr/>
        </p:nvSpPr>
        <p:spPr>
          <a:xfrm>
            <a:off x="241207" y="283413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AF45027-2422-01E6-210F-4F4F8D498B8A}"/>
              </a:ext>
            </a:extLst>
          </p:cNvPr>
          <p:cNvCxnSpPr/>
          <p:nvPr/>
        </p:nvCxnSpPr>
        <p:spPr bwMode="auto">
          <a:xfrm>
            <a:off x="1004558" y="1997075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7FC21C-72D1-2186-851E-85E9B4714F68}"/>
              </a:ext>
            </a:extLst>
          </p:cNvPr>
          <p:cNvCxnSpPr>
            <a:cxnSpLocks/>
          </p:cNvCxnSpPr>
          <p:nvPr/>
        </p:nvCxnSpPr>
        <p:spPr bwMode="auto">
          <a:xfrm>
            <a:off x="1845724" y="1997075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06F2D3-2A51-C0F6-0B91-7CB71454199F}"/>
              </a:ext>
            </a:extLst>
          </p:cNvPr>
          <p:cNvCxnSpPr>
            <a:cxnSpLocks/>
          </p:cNvCxnSpPr>
          <p:nvPr/>
        </p:nvCxnSpPr>
        <p:spPr bwMode="auto">
          <a:xfrm>
            <a:off x="2839499" y="1997075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9F8432-998E-A94E-738B-9E121C0E1852}"/>
              </a:ext>
            </a:extLst>
          </p:cNvPr>
          <p:cNvCxnSpPr>
            <a:cxnSpLocks/>
          </p:cNvCxnSpPr>
          <p:nvPr/>
        </p:nvCxnSpPr>
        <p:spPr bwMode="auto">
          <a:xfrm>
            <a:off x="3428981" y="1997075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F553F4-D882-4C95-04D8-57A41D070618}"/>
              </a:ext>
            </a:extLst>
          </p:cNvPr>
          <p:cNvCxnSpPr>
            <a:cxnSpLocks/>
          </p:cNvCxnSpPr>
          <p:nvPr/>
        </p:nvCxnSpPr>
        <p:spPr bwMode="auto">
          <a:xfrm>
            <a:off x="4632306" y="2997200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1453CD-7266-3482-341C-A20DF5273B02}"/>
              </a:ext>
            </a:extLst>
          </p:cNvPr>
          <p:cNvCxnSpPr>
            <a:cxnSpLocks/>
          </p:cNvCxnSpPr>
          <p:nvPr/>
        </p:nvCxnSpPr>
        <p:spPr bwMode="auto">
          <a:xfrm>
            <a:off x="120773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D426F8-5930-F44E-471C-6C2863524125}"/>
              </a:ext>
            </a:extLst>
          </p:cNvPr>
          <p:cNvCxnSpPr>
            <a:cxnSpLocks/>
          </p:cNvCxnSpPr>
          <p:nvPr/>
        </p:nvCxnSpPr>
        <p:spPr bwMode="auto">
          <a:xfrm>
            <a:off x="346198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985FB2-E9B8-7BFF-6C85-69525AB5CBCC}"/>
              </a:ext>
            </a:extLst>
          </p:cNvPr>
          <p:cNvCxnSpPr>
            <a:cxnSpLocks/>
          </p:cNvCxnSpPr>
          <p:nvPr/>
        </p:nvCxnSpPr>
        <p:spPr bwMode="auto">
          <a:xfrm>
            <a:off x="5370164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0BC7EEF-70B2-7AB3-3928-54F79503571F}"/>
              </a:ext>
            </a:extLst>
          </p:cNvPr>
          <p:cNvCxnSpPr>
            <a:cxnSpLocks/>
          </p:cNvCxnSpPr>
          <p:nvPr/>
        </p:nvCxnSpPr>
        <p:spPr bwMode="auto">
          <a:xfrm>
            <a:off x="1004558" y="2403701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313BE2D-28F3-E8F9-38F8-6639F5A374DD}"/>
              </a:ext>
            </a:extLst>
          </p:cNvPr>
          <p:cNvCxnSpPr>
            <a:cxnSpLocks/>
          </p:cNvCxnSpPr>
          <p:nvPr/>
        </p:nvCxnSpPr>
        <p:spPr bwMode="auto">
          <a:xfrm flipV="1">
            <a:off x="2331708" y="2403701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690167-A638-6F3B-6954-46CF345AB65F}"/>
              </a:ext>
            </a:extLst>
          </p:cNvPr>
          <p:cNvCxnSpPr>
            <a:cxnSpLocks/>
          </p:cNvCxnSpPr>
          <p:nvPr/>
        </p:nvCxnSpPr>
        <p:spPr bwMode="auto">
          <a:xfrm>
            <a:off x="3084383" y="2403702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520ECC-46C4-CE5D-3FD6-BAEE93BEC6A4}"/>
              </a:ext>
            </a:extLst>
          </p:cNvPr>
          <p:cNvCxnSpPr>
            <a:cxnSpLocks/>
          </p:cNvCxnSpPr>
          <p:nvPr/>
        </p:nvCxnSpPr>
        <p:spPr bwMode="auto">
          <a:xfrm>
            <a:off x="3620958" y="2403701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360FF6-C504-0A21-5799-4D019D51A93F}"/>
              </a:ext>
            </a:extLst>
          </p:cNvPr>
          <p:cNvCxnSpPr>
            <a:cxnSpLocks/>
          </p:cNvCxnSpPr>
          <p:nvPr/>
        </p:nvCxnSpPr>
        <p:spPr bwMode="auto">
          <a:xfrm>
            <a:off x="4459158" y="19970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8CCA991-D86B-636B-CA37-993408DBF986}"/>
              </a:ext>
            </a:extLst>
          </p:cNvPr>
          <p:cNvCxnSpPr>
            <a:cxnSpLocks/>
          </p:cNvCxnSpPr>
          <p:nvPr/>
        </p:nvCxnSpPr>
        <p:spPr bwMode="auto">
          <a:xfrm>
            <a:off x="5231543" y="1997075"/>
            <a:ext cx="116925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FC54B5-60D4-2D61-A910-B13A171141D7}"/>
              </a:ext>
            </a:extLst>
          </p:cNvPr>
          <p:cNvCxnSpPr>
            <a:cxnSpLocks/>
          </p:cNvCxnSpPr>
          <p:nvPr/>
        </p:nvCxnSpPr>
        <p:spPr bwMode="auto">
          <a:xfrm>
            <a:off x="6775694" y="1997075"/>
            <a:ext cx="39345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1EC69E6-145A-4601-32C1-501248B68444}"/>
              </a:ext>
            </a:extLst>
          </p:cNvPr>
          <p:cNvCxnSpPr>
            <a:cxnSpLocks/>
          </p:cNvCxnSpPr>
          <p:nvPr/>
        </p:nvCxnSpPr>
        <p:spPr bwMode="auto">
          <a:xfrm>
            <a:off x="5278333" y="2997200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F7EEEA-A5C7-A9A0-AD96-B14B3D0E7CA6}"/>
              </a:ext>
            </a:extLst>
          </p:cNvPr>
          <p:cNvCxnSpPr>
            <a:cxnSpLocks/>
          </p:cNvCxnSpPr>
          <p:nvPr/>
        </p:nvCxnSpPr>
        <p:spPr bwMode="auto">
          <a:xfrm>
            <a:off x="6145742" y="3000375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58E0C85-0A00-E7F9-E5E5-0B1ABE64FF0F}"/>
              </a:ext>
            </a:extLst>
          </p:cNvPr>
          <p:cNvCxnSpPr>
            <a:cxnSpLocks/>
          </p:cNvCxnSpPr>
          <p:nvPr/>
        </p:nvCxnSpPr>
        <p:spPr bwMode="auto">
          <a:xfrm>
            <a:off x="1081617" y="2771775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CD5C4F6-7A19-C16B-E0F0-72F691CCAD91}"/>
              </a:ext>
            </a:extLst>
          </p:cNvPr>
          <p:cNvCxnSpPr>
            <a:cxnSpLocks/>
          </p:cNvCxnSpPr>
          <p:nvPr/>
        </p:nvCxnSpPr>
        <p:spPr bwMode="auto">
          <a:xfrm>
            <a:off x="2368950" y="2771775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FE5B478-2FEF-D628-58E1-A5266E946214}"/>
              </a:ext>
            </a:extLst>
          </p:cNvPr>
          <p:cNvCxnSpPr>
            <a:cxnSpLocks/>
          </p:cNvCxnSpPr>
          <p:nvPr/>
        </p:nvCxnSpPr>
        <p:spPr bwMode="auto">
          <a:xfrm>
            <a:off x="4143775" y="2774950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FE80B41-9841-9BBC-C7C4-3C1B22298582}"/>
              </a:ext>
            </a:extLst>
          </p:cNvPr>
          <p:cNvCxnSpPr>
            <a:cxnSpLocks/>
          </p:cNvCxnSpPr>
          <p:nvPr/>
        </p:nvCxnSpPr>
        <p:spPr bwMode="auto">
          <a:xfrm>
            <a:off x="5575700" y="2771775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806B90E-60C9-E65C-17BE-35987381D8DD}"/>
              </a:ext>
            </a:extLst>
          </p:cNvPr>
          <p:cNvCxnSpPr>
            <a:cxnSpLocks/>
          </p:cNvCxnSpPr>
          <p:nvPr/>
        </p:nvCxnSpPr>
        <p:spPr bwMode="auto">
          <a:xfrm>
            <a:off x="4200503" y="2271863"/>
            <a:ext cx="13207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BC19773-E9FF-B697-E200-90BB3FC424F6}"/>
              </a:ext>
            </a:extLst>
          </p:cNvPr>
          <p:cNvCxnSpPr>
            <a:cxnSpLocks/>
          </p:cNvCxnSpPr>
          <p:nvPr/>
        </p:nvCxnSpPr>
        <p:spPr bwMode="auto">
          <a:xfrm>
            <a:off x="4614160" y="2271863"/>
            <a:ext cx="0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B453666-6499-CF8A-15BA-A0CEEE0365F4}"/>
              </a:ext>
            </a:extLst>
          </p:cNvPr>
          <p:cNvCxnSpPr/>
          <p:nvPr/>
        </p:nvCxnSpPr>
        <p:spPr bwMode="auto">
          <a:xfrm>
            <a:off x="763351" y="5858518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5744E38-9FD4-880D-CD69-3BE593F19778}"/>
              </a:ext>
            </a:extLst>
          </p:cNvPr>
          <p:cNvSpPr txBox="1"/>
          <p:nvPr/>
        </p:nvSpPr>
        <p:spPr>
          <a:xfrm>
            <a:off x="6710625" y="5885146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898BEE-CDD9-B145-E214-D55B90C86101}"/>
              </a:ext>
            </a:extLst>
          </p:cNvPr>
          <p:cNvSpPr txBox="1"/>
          <p:nvPr/>
        </p:nvSpPr>
        <p:spPr>
          <a:xfrm>
            <a:off x="54176" y="4186473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01150D-A3EE-9095-8D19-F064B71AAA74}"/>
              </a:ext>
            </a:extLst>
          </p:cNvPr>
          <p:cNvSpPr txBox="1"/>
          <p:nvPr/>
        </p:nvSpPr>
        <p:spPr>
          <a:xfrm>
            <a:off x="54176" y="436698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EC7727D-23B2-2CCE-B2C2-18A1F0DD71FE}"/>
              </a:ext>
            </a:extLst>
          </p:cNvPr>
          <p:cNvSpPr txBox="1"/>
          <p:nvPr/>
        </p:nvSpPr>
        <p:spPr>
          <a:xfrm>
            <a:off x="45890" y="465451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FAC0254-B809-5FD1-2F7D-888E82E72465}"/>
              </a:ext>
            </a:extLst>
          </p:cNvPr>
          <p:cNvSpPr txBox="1"/>
          <p:nvPr/>
        </p:nvSpPr>
        <p:spPr>
          <a:xfrm>
            <a:off x="35319" y="5203650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73C8571-EFE6-FEFC-796D-4744D49A3844}"/>
              </a:ext>
            </a:extLst>
          </p:cNvPr>
          <p:cNvCxnSpPr/>
          <p:nvPr/>
        </p:nvCxnSpPr>
        <p:spPr bwMode="auto">
          <a:xfrm>
            <a:off x="817527" y="4356802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4BEA1A4-F9E2-425B-2E15-FDCB369B53E6}"/>
              </a:ext>
            </a:extLst>
          </p:cNvPr>
          <p:cNvCxnSpPr>
            <a:cxnSpLocks/>
          </p:cNvCxnSpPr>
          <p:nvPr/>
        </p:nvCxnSpPr>
        <p:spPr bwMode="auto">
          <a:xfrm>
            <a:off x="1658693" y="4356802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1F57CD-DBB1-7B66-E84B-4F0F1A3636EC}"/>
              </a:ext>
            </a:extLst>
          </p:cNvPr>
          <p:cNvCxnSpPr>
            <a:cxnSpLocks/>
          </p:cNvCxnSpPr>
          <p:nvPr/>
        </p:nvCxnSpPr>
        <p:spPr bwMode="auto">
          <a:xfrm>
            <a:off x="2652468" y="4356802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547F6FC-59D9-6ED1-AC80-255386AAE0A4}"/>
              </a:ext>
            </a:extLst>
          </p:cNvPr>
          <p:cNvCxnSpPr>
            <a:cxnSpLocks/>
          </p:cNvCxnSpPr>
          <p:nvPr/>
        </p:nvCxnSpPr>
        <p:spPr bwMode="auto">
          <a:xfrm>
            <a:off x="3241950" y="4356802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63F4248-3AC7-DCA3-7BD4-67FE738C611C}"/>
              </a:ext>
            </a:extLst>
          </p:cNvPr>
          <p:cNvCxnSpPr>
            <a:cxnSpLocks/>
          </p:cNvCxnSpPr>
          <p:nvPr/>
        </p:nvCxnSpPr>
        <p:spPr bwMode="auto">
          <a:xfrm>
            <a:off x="4445275" y="5356927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D8C0B63-E31C-9AE7-2654-494245868F7D}"/>
              </a:ext>
            </a:extLst>
          </p:cNvPr>
          <p:cNvCxnSpPr>
            <a:cxnSpLocks/>
          </p:cNvCxnSpPr>
          <p:nvPr/>
        </p:nvCxnSpPr>
        <p:spPr bwMode="auto">
          <a:xfrm>
            <a:off x="1020708" y="4556827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E421F2D-D026-25FA-5665-72CC208776CF}"/>
              </a:ext>
            </a:extLst>
          </p:cNvPr>
          <p:cNvCxnSpPr>
            <a:cxnSpLocks/>
          </p:cNvCxnSpPr>
          <p:nvPr/>
        </p:nvCxnSpPr>
        <p:spPr bwMode="auto">
          <a:xfrm>
            <a:off x="3274958" y="4556827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D155041-8C61-EE09-035E-74A1384E3B50}"/>
              </a:ext>
            </a:extLst>
          </p:cNvPr>
          <p:cNvCxnSpPr>
            <a:cxnSpLocks/>
          </p:cNvCxnSpPr>
          <p:nvPr/>
        </p:nvCxnSpPr>
        <p:spPr bwMode="auto">
          <a:xfrm>
            <a:off x="817527" y="4763428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A5D6ED8-6E43-E501-1D45-E703217C3B9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4677" y="4763428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2F2B78-447F-E465-E944-1298077E8C1E}"/>
              </a:ext>
            </a:extLst>
          </p:cNvPr>
          <p:cNvCxnSpPr>
            <a:cxnSpLocks/>
          </p:cNvCxnSpPr>
          <p:nvPr/>
        </p:nvCxnSpPr>
        <p:spPr bwMode="auto">
          <a:xfrm>
            <a:off x="2897352" y="4763429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38C2D39-6723-C8EB-2C50-E6BE34165666}"/>
              </a:ext>
            </a:extLst>
          </p:cNvPr>
          <p:cNvCxnSpPr>
            <a:cxnSpLocks/>
          </p:cNvCxnSpPr>
          <p:nvPr/>
        </p:nvCxnSpPr>
        <p:spPr bwMode="auto">
          <a:xfrm>
            <a:off x="3433927" y="4763428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8A23AF8-6F36-1E11-92A2-3D05DC6637C2}"/>
              </a:ext>
            </a:extLst>
          </p:cNvPr>
          <p:cNvCxnSpPr>
            <a:cxnSpLocks/>
          </p:cNvCxnSpPr>
          <p:nvPr/>
        </p:nvCxnSpPr>
        <p:spPr bwMode="auto">
          <a:xfrm>
            <a:off x="4482737" y="56994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5A75AE8-5FF6-1965-2839-8C1984F55738}"/>
              </a:ext>
            </a:extLst>
          </p:cNvPr>
          <p:cNvCxnSpPr>
            <a:cxnSpLocks/>
          </p:cNvCxnSpPr>
          <p:nvPr/>
        </p:nvCxnSpPr>
        <p:spPr bwMode="auto">
          <a:xfrm>
            <a:off x="5091302" y="5356927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A02D8F9-5836-EF38-05BF-60CC4101B170}"/>
              </a:ext>
            </a:extLst>
          </p:cNvPr>
          <p:cNvCxnSpPr>
            <a:cxnSpLocks/>
          </p:cNvCxnSpPr>
          <p:nvPr/>
        </p:nvCxnSpPr>
        <p:spPr bwMode="auto">
          <a:xfrm>
            <a:off x="5958711" y="5360102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5CF6E5D-F23B-7E6A-B600-0297D5B88A97}"/>
              </a:ext>
            </a:extLst>
          </p:cNvPr>
          <p:cNvCxnSpPr>
            <a:cxnSpLocks/>
          </p:cNvCxnSpPr>
          <p:nvPr/>
        </p:nvCxnSpPr>
        <p:spPr bwMode="auto">
          <a:xfrm>
            <a:off x="4018281" y="4258966"/>
            <a:ext cx="0" cy="157421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ADB96E8-84A1-6BA6-2DBC-0EFF95C7C53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31938" y="4317278"/>
            <a:ext cx="13337" cy="151589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" name="Picture 102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E4D3149E-2543-F7FB-0519-C07B51B60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054" y="2869801"/>
            <a:ext cx="345862" cy="413000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A50E870C-29B0-019A-DFCA-F1B83E647747}"/>
              </a:ext>
            </a:extLst>
          </p:cNvPr>
          <p:cNvSpPr txBox="1"/>
          <p:nvPr/>
        </p:nvSpPr>
        <p:spPr>
          <a:xfrm>
            <a:off x="7801916" y="1758620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MAC 3 stopped and a new MAC started sending right after, without any new association, it is OBVIOUSLY MAC 3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14FF05E-841E-4EB8-6358-847A943DFEEE}"/>
              </a:ext>
            </a:extLst>
          </p:cNvPr>
          <p:cNvCxnSpPr/>
          <p:nvPr/>
        </p:nvCxnSpPr>
        <p:spPr bwMode="auto">
          <a:xfrm>
            <a:off x="7801916" y="2492077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605A026C-4FF5-2A22-F266-211966DE9004}"/>
              </a:ext>
            </a:extLst>
          </p:cNvPr>
          <p:cNvCxnSpPr/>
          <p:nvPr/>
        </p:nvCxnSpPr>
        <p:spPr bwMode="auto">
          <a:xfrm flipH="1">
            <a:off x="8563916" y="2497284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/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𝑀𝐴𝐶𝑛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blipFill>
                <a:blip r:embed="rId3"/>
                <a:stretch>
                  <a:fillRect l="-2292" r="-2006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9" name="Picture 108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D0DD3274-3FF1-16AF-2CCA-7E59AC2A3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43" y="5794272"/>
            <a:ext cx="345862" cy="413000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858B8607-AD83-1605-DF78-948435CAEF0A}"/>
              </a:ext>
            </a:extLst>
          </p:cNvPr>
          <p:cNvSpPr txBox="1"/>
          <p:nvPr/>
        </p:nvSpPr>
        <p:spPr>
          <a:xfrm>
            <a:off x="7812605" y="4683091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20 MACs stopped and 20 new MACs started sending right after, without any new association, it is obviously a rotation, but which one is which?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F8BB442-9924-A86F-5677-5049C9983970}"/>
              </a:ext>
            </a:extLst>
          </p:cNvPr>
          <p:cNvCxnSpPr/>
          <p:nvPr/>
        </p:nvCxnSpPr>
        <p:spPr bwMode="auto">
          <a:xfrm>
            <a:off x="7812605" y="5416548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F8C759E-64DD-11D7-817E-449118B5574F}"/>
              </a:ext>
            </a:extLst>
          </p:cNvPr>
          <p:cNvCxnSpPr/>
          <p:nvPr/>
        </p:nvCxnSpPr>
        <p:spPr bwMode="auto">
          <a:xfrm flipH="1">
            <a:off x="8574605" y="5421755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/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???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blipFill>
                <a:blip r:embed="rId4"/>
                <a:stretch>
                  <a:fillRect l="-3448" t="-1887" r="-3448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>
            <a:extLst>
              <a:ext uri="{FF2B5EF4-FFF2-40B4-BE49-F238E27FC236}">
                <a16:creationId xmlns:a16="http://schemas.microsoft.com/office/drawing/2014/main" id="{B9815E3F-1BD5-88BF-DDCE-053CE553A946}"/>
              </a:ext>
            </a:extLst>
          </p:cNvPr>
          <p:cNvSpPr txBox="1"/>
          <p:nvPr/>
        </p:nvSpPr>
        <p:spPr>
          <a:xfrm>
            <a:off x="0" y="554556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</a:t>
            </a:r>
            <a:r>
              <a:rPr lang="en-US" sz="1100" err="1">
                <a:solidFill>
                  <a:schemeClr val="tx1"/>
                </a:solidFill>
              </a:rPr>
              <a:t>n+n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F36EDA5-FEA1-8FA8-324E-1B88C178EC1A}"/>
              </a:ext>
            </a:extLst>
          </p:cNvPr>
          <p:cNvSpPr txBox="1"/>
          <p:nvPr/>
        </p:nvSpPr>
        <p:spPr>
          <a:xfrm>
            <a:off x="35319" y="5324903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86BC7CE-347C-D0F0-8EB4-A21E775A221B}"/>
              </a:ext>
            </a:extLst>
          </p:cNvPr>
          <p:cNvCxnSpPr>
            <a:cxnSpLocks/>
          </p:cNvCxnSpPr>
          <p:nvPr/>
        </p:nvCxnSpPr>
        <p:spPr bwMode="auto">
          <a:xfrm>
            <a:off x="5309866" y="5700981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6EEDC69E-2D61-3F4F-AB86-F887A3176C3C}"/>
              </a:ext>
            </a:extLst>
          </p:cNvPr>
          <p:cNvCxnSpPr>
            <a:cxnSpLocks/>
          </p:cNvCxnSpPr>
          <p:nvPr/>
        </p:nvCxnSpPr>
        <p:spPr bwMode="auto">
          <a:xfrm>
            <a:off x="4589943" y="5530302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BBFFEFB-A158-8527-0D76-B22FD2AE1FF3}"/>
              </a:ext>
            </a:extLst>
          </p:cNvPr>
          <p:cNvCxnSpPr>
            <a:cxnSpLocks/>
          </p:cNvCxnSpPr>
          <p:nvPr/>
        </p:nvCxnSpPr>
        <p:spPr bwMode="auto">
          <a:xfrm>
            <a:off x="5410513" y="5525767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8A54860-5E75-62D7-DE37-A908820A500A}"/>
              </a:ext>
            </a:extLst>
          </p:cNvPr>
          <p:cNvSpPr txBox="1"/>
          <p:nvPr/>
        </p:nvSpPr>
        <p:spPr>
          <a:xfrm>
            <a:off x="7677891" y="3197011"/>
            <a:ext cx="350950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Anonimity</a:t>
            </a:r>
            <a:r>
              <a:rPr lang="en-US" sz="200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 Set Size = 1</a:t>
            </a:r>
            <a:endParaRPr lang="en-US" sz="200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AB4B80-59ED-CAE8-ED29-49DD858291BE}"/>
              </a:ext>
            </a:extLst>
          </p:cNvPr>
          <p:cNvSpPr txBox="1"/>
          <p:nvPr/>
        </p:nvSpPr>
        <p:spPr>
          <a:xfrm>
            <a:off x="7763991" y="6077112"/>
            <a:ext cx="350950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Anonimity</a:t>
            </a:r>
            <a:r>
              <a:rPr lang="en-US" sz="2000">
                <a:solidFill>
                  <a:srgbClr val="000000"/>
                </a:solidFill>
                <a:latin typeface="Times New Roman"/>
                <a:ea typeface="MS Gothic"/>
                <a:cs typeface="Times New Roman"/>
              </a:rPr>
              <a:t> Set Size = 20</a:t>
            </a:r>
            <a:endParaRPr lang="en-US" sz="2000">
              <a:solidFill>
                <a:srgbClr val="00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83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77D7-642F-1A4D-E80E-805C962A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Coordination for Group Epochs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6BD66-4212-07B3-F269-FE747B0C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>
                <a:cs typeface="Times New Roman"/>
              </a:rPr>
              <a:t>11-24/222r2:</a:t>
            </a:r>
            <a:endParaRPr lang="en-US"/>
          </a:p>
          <a:p>
            <a:pPr marL="0" indent="0"/>
            <a:r>
              <a:rPr lang="en-US">
                <a:ea typeface="+mn-lt"/>
                <a:cs typeface="+mn-lt"/>
              </a:rPr>
              <a:t> A Group EDP Epoch sequence is initiated by an AP MLD by advertising the EDP Epoch parameters to a set of non-AP MLDs as defined in subclause 10.y.2.2 Group EDP Epoch advertisement.</a:t>
            </a:r>
            <a:endParaRPr lang="en-US">
              <a:ea typeface="MS Gothic"/>
              <a:cs typeface="+mn-lt"/>
            </a:endParaRPr>
          </a:p>
          <a:p>
            <a:pPr marL="0" indent="0"/>
            <a:r>
              <a:rPr lang="en-US">
                <a:ea typeface="+mn-lt"/>
                <a:cs typeface="+mn-lt"/>
              </a:rPr>
              <a:t>Each non-AP MLD of the set of non-AP MLDs applies the advertised EDP Epoch parameters of the Group EDP Epoch to determine the same EDP Epoch sequence of one or more EDP Epoch start times.</a:t>
            </a:r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17220-777D-E78B-DF19-70BA62040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318C-9FF5-B5BC-450D-9EF3DE839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D5F014-9EB3-9B37-66C0-A887D128D3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94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538-C32F-C0F8-70A1-87006E64D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FE23-C678-B75C-B6B2-CA49DD71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One-Time Group Proposal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0EAA-2EDA-0C17-7AD5-5E17C825E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 sz="2000" dirty="0">
                <a:cs typeface="Times New Roman"/>
              </a:rPr>
              <a:t>AP declares </a:t>
            </a:r>
            <a:r>
              <a:rPr lang="en-CH" sz="2000" u="sng" dirty="0">
                <a:cs typeface="Times New Roman"/>
              </a:rPr>
              <a:t>group EDP epoch parameters</a:t>
            </a:r>
            <a:r>
              <a:rPr lang="en-CH" sz="2000">
                <a:cs typeface="Times New Roman"/>
              </a:rPr>
              <a:t>, stating:</a:t>
            </a:r>
            <a:endParaRPr lang="en-US" dirty="0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600">
                <a:cs typeface="Times New Roman"/>
              </a:rPr>
              <a:t>"all STAs must join" or</a:t>
            </a:r>
            <a:endParaRPr lang="en-US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600">
                <a:cs typeface="Times New Roman"/>
              </a:rPr>
              <a:t>min threshold of #STAs according to AP (N</a:t>
            </a:r>
            <a:r>
              <a:rPr lang="en-CH" sz="1600" baseline="-25000" dirty="0">
                <a:cs typeface="Times New Roman"/>
              </a:rPr>
              <a:t>AP </a:t>
            </a:r>
            <a:r>
              <a:rPr lang="en-CH" sz="1600" dirty="0">
                <a:cs typeface="Times New Roman"/>
              </a:rPr>
              <a:t>).</a:t>
            </a:r>
            <a:endParaRPr lang="en-US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/>
              <a:t>If (B): Each STA </a:t>
            </a:r>
            <a:r>
              <a:rPr lang="en-CH" sz="2000" i="1" err="1"/>
              <a:t>i</a:t>
            </a:r>
            <a:r>
              <a:rPr lang="en-CH" sz="2000" dirty="0"/>
              <a:t> declares to AP on its own time if it intends to hop onto this group EDP epoch.</a:t>
            </a:r>
            <a:endParaRPr lang="en-CH" sz="2000" baseline="-25000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If (B): Before EDP epoch start, </a:t>
            </a:r>
            <a:r>
              <a:rPr lang="en-US" sz="2000" dirty="0">
                <a:cs typeface="Times New Roman"/>
              </a:rPr>
              <a:t> if N</a:t>
            </a:r>
            <a:r>
              <a:rPr lang="en-US" sz="1300" baseline="-25000">
                <a:cs typeface="Times New Roman"/>
              </a:rPr>
              <a:t>AP </a:t>
            </a:r>
            <a:r>
              <a:rPr lang="en-US" sz="2000" dirty="0">
                <a:cs typeface="Times New Roman"/>
              </a:rPr>
              <a:t> </a:t>
            </a:r>
            <a:r>
              <a:rPr lang="en-US" sz="2000">
                <a:cs typeface="Times New Roman"/>
              </a:rPr>
              <a:t>is not reached, AP </a:t>
            </a:r>
            <a:r>
              <a:rPr lang="en-CH" sz="2000">
                <a:cs typeface="Times New Roman"/>
              </a:rPr>
              <a:t>declares (unicast protected action frames to each STA </a:t>
            </a:r>
            <a:r>
              <a:rPr lang="en-CH" sz="2000" i="1" err="1">
                <a:cs typeface="Times New Roman"/>
              </a:rPr>
              <a:t>i</a:t>
            </a:r>
            <a:r>
              <a:rPr lang="en-CH" sz="2000" dirty="0">
                <a:cs typeface="Times New Roman"/>
              </a:rPr>
              <a:t>) next group EDP epoch invalid and won't be executed</a:t>
            </a:r>
            <a:endParaRPr lang="en-CH" sz="1800" b="0" dirty="0">
              <a:cs typeface="Times New Roman"/>
            </a:endParaRPr>
          </a:p>
          <a:p>
            <a:pPr marL="571500" lvl="1" indent="0"/>
            <a:r>
              <a:rPr lang="en-CH" sz="1800" dirty="0">
                <a:cs typeface="Times New Roman"/>
              </a:rPr>
              <a:t>AP can "</a:t>
            </a:r>
            <a:r>
              <a:rPr lang="en-CH" sz="1800" err="1">
                <a:cs typeface="Times New Roman"/>
              </a:rPr>
              <a:t>goto</a:t>
            </a:r>
            <a:r>
              <a:rPr lang="en-CH" sz="1800" dirty="0">
                <a:cs typeface="Times New Roman"/>
              </a:rPr>
              <a:t> (1)" : declare a new group EDP epoch</a:t>
            </a:r>
            <a:endParaRPr lang="en-CH"/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If (B): Otherwise, all STAs that declared positive intention at (2) will participate to the group </a:t>
            </a:r>
            <a:r>
              <a:rPr lang="en-CH" sz="2000" dirty="0">
                <a:cs typeface="Times New Roman"/>
              </a:rPr>
              <a:t>EDP Epoch (i.e.: perform group</a:t>
            </a:r>
            <a:r>
              <a:rPr lang="en-US" sz="2000" dirty="0">
                <a:cs typeface="Times New Roman"/>
              </a:rPr>
              <a:t> frame anonymization operations, etc...)</a:t>
            </a:r>
            <a:endParaRPr lang="en-CH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45497-D5F3-0ACD-5656-88228819D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59BD-9CFC-4AC9-48FA-47FECC8CB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DFF802-AF94-B42E-C59A-46BD79225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09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538-C32F-C0F8-70A1-87006E64D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FE23-C678-B75C-B6B2-CA49DD71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Periodic Group Proposal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0EAA-2EDA-0C17-7AD5-5E17C825E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 sz="1600" dirty="0">
                <a:cs typeface="Times New Roman"/>
              </a:rPr>
              <a:t>AP declares </a:t>
            </a:r>
            <a:r>
              <a:rPr lang="en-CH" sz="1600" u="sng" dirty="0">
                <a:cs typeface="Times New Roman"/>
              </a:rPr>
              <a:t>EDP epoch sequence</a:t>
            </a:r>
            <a:r>
              <a:rPr lang="en-CH" sz="1600" dirty="0">
                <a:cs typeface="Times New Roman"/>
              </a:rPr>
              <a:t> and </a:t>
            </a:r>
            <a:r>
              <a:rPr lang="en-CH" sz="1600" u="sng" dirty="0">
                <a:cs typeface="Times New Roman"/>
              </a:rPr>
              <a:t>group EDP epoch parameters,</a:t>
            </a:r>
            <a:r>
              <a:rPr lang="en-CH" sz="1600">
                <a:cs typeface="Times New Roman"/>
              </a:rPr>
              <a:t> stating:</a:t>
            </a:r>
            <a:endParaRPr lang="en-US" sz="1800">
              <a:cs typeface="Times New Roman"/>
            </a:endParaRPr>
          </a:p>
          <a:p>
            <a:pPr marL="914400" lvl="1" indent="-342900">
              <a:buAutoNum type="alphaUcPeriod"/>
            </a:pPr>
            <a:r>
              <a:rPr lang="en-CH" sz="1400">
                <a:cs typeface="Times New Roman"/>
              </a:rPr>
              <a:t>"All STAs must join" or</a:t>
            </a:r>
            <a:endParaRPr lang="en-US" sz="1400">
              <a:cs typeface="Times New Roman"/>
            </a:endParaRPr>
          </a:p>
          <a:p>
            <a:pPr marL="857250" lvl="1">
              <a:buAutoNum type="alphaUcPeriod"/>
            </a:pPr>
            <a:r>
              <a:rPr lang="en-CH" sz="1400">
                <a:cs typeface="Times New Roman"/>
              </a:rPr>
              <a:t>min threshold of #STAs according to AP (N</a:t>
            </a:r>
            <a:r>
              <a:rPr lang="en-CH" sz="1400" baseline="-25000" dirty="0">
                <a:cs typeface="Times New Roman"/>
              </a:rPr>
              <a:t>AP </a:t>
            </a:r>
            <a:r>
              <a:rPr lang="en-CH" sz="1400" dirty="0">
                <a:cs typeface="Times New Roman"/>
              </a:rPr>
              <a:t>).</a:t>
            </a:r>
            <a:endParaRPr lang="en-US" sz="14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1600"/>
              <a:t>If (B): Each STA </a:t>
            </a:r>
            <a:r>
              <a:rPr lang="en-CH" sz="1600" i="1" err="1"/>
              <a:t>i</a:t>
            </a:r>
            <a:r>
              <a:rPr lang="en-CH" sz="1600" dirty="0"/>
              <a:t> declares to AP on its own time if it intends to hop onto this group EDP epoch sequence.</a:t>
            </a:r>
            <a:endParaRPr lang="en-CH" sz="1600" baseline="-25000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1600">
                <a:cs typeface="Times New Roman"/>
              </a:rPr>
              <a:t>If (B): Before first EDP epoch start, </a:t>
            </a:r>
            <a:r>
              <a:rPr lang="en-US" sz="1600">
                <a:cs typeface="Times New Roman"/>
              </a:rPr>
              <a:t> if N</a:t>
            </a:r>
            <a:r>
              <a:rPr lang="en-US" sz="1050" baseline="-25000">
                <a:cs typeface="Times New Roman"/>
              </a:rPr>
              <a:t>AP </a:t>
            </a:r>
            <a:r>
              <a:rPr lang="en-US" sz="1600">
                <a:cs typeface="Times New Roman"/>
              </a:rPr>
              <a:t> not reached, AP </a:t>
            </a:r>
            <a:r>
              <a:rPr lang="en-CH" sz="1600">
                <a:cs typeface="Times New Roman"/>
              </a:rPr>
              <a:t>declares (unicast protected action frames to each STA </a:t>
            </a:r>
            <a:r>
              <a:rPr lang="en-CH" sz="1600" i="1" err="1">
                <a:cs typeface="Times New Roman"/>
              </a:rPr>
              <a:t>i</a:t>
            </a:r>
            <a:r>
              <a:rPr lang="en-CH" sz="1600" dirty="0">
                <a:cs typeface="Times New Roman"/>
              </a:rPr>
              <a:t>) group EDP epoch invalid and won't be executed</a:t>
            </a:r>
          </a:p>
          <a:p>
            <a:pPr marL="571500" lvl="1" indent="0"/>
            <a:r>
              <a:rPr lang="en-CH" sz="1400" dirty="0">
                <a:cs typeface="Times New Roman"/>
              </a:rPr>
              <a:t>AP can "</a:t>
            </a:r>
            <a:r>
              <a:rPr lang="en-CH" sz="1400" err="1">
                <a:cs typeface="Times New Roman"/>
              </a:rPr>
              <a:t>goto</a:t>
            </a:r>
            <a:r>
              <a:rPr lang="en-CH" sz="1400" dirty="0">
                <a:cs typeface="Times New Roman"/>
              </a:rPr>
              <a:t> (1)" : declare a new group EDP epoch + new epoch sequence</a:t>
            </a:r>
          </a:p>
          <a:p>
            <a:pPr marL="457200" indent="-457200">
              <a:buAutoNum type="arabicPeriod"/>
            </a:pPr>
            <a:r>
              <a:rPr lang="en-CH" sz="1600">
                <a:cs typeface="Times New Roman"/>
              </a:rPr>
              <a:t>If (B): Otherwise, all STAs that declared positive intention at (2) will participate to the group EDP Epoch </a:t>
            </a:r>
            <a:r>
              <a:rPr lang="en-CH" sz="1600" dirty="0">
                <a:cs typeface="Times New Roman"/>
              </a:rPr>
              <a:t>(i.e.: perform group</a:t>
            </a:r>
            <a:r>
              <a:rPr lang="en-US" sz="1600" dirty="0">
                <a:cs typeface="Times New Roman"/>
              </a:rPr>
              <a:t> frame anonymization operations, etc...) for this epoch sequence</a:t>
            </a:r>
          </a:p>
          <a:p>
            <a:pPr marL="571500" lvl="1" indent="0"/>
            <a:endParaRPr lang="en-US" sz="1400" dirty="0">
              <a:cs typeface="Times New Roman"/>
            </a:endParaRPr>
          </a:p>
          <a:p>
            <a:pPr marL="571500" lvl="1" indent="0"/>
            <a:r>
              <a:rPr lang="en-US" sz="1400">
                <a:cs typeface="Times New Roman"/>
              </a:rPr>
              <a:t>This means </a:t>
            </a:r>
            <a:r>
              <a:rPr lang="en-US" sz="1400" b="1" u="sng">
                <a:cs typeface="Times New Roman"/>
              </a:rPr>
              <a:t>no additional messaging</a:t>
            </a:r>
            <a:r>
              <a:rPr lang="en-US" sz="1400" b="1" dirty="0">
                <a:cs typeface="Times New Roman"/>
              </a:rPr>
              <a:t> </a:t>
            </a:r>
            <a:r>
              <a:rPr lang="en-US" sz="1400">
                <a:cs typeface="Times New Roman"/>
              </a:rPr>
              <a:t>for all the EDP epoch sequence </a:t>
            </a:r>
            <a:endParaRPr lang="en-US" sz="1800"/>
          </a:p>
          <a:p>
            <a:pPr marL="571500" lvl="1" indent="0"/>
            <a:endParaRPr lang="en-US" sz="1200" u="sng" dirty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1600" dirty="0">
                <a:cs typeface="Times New Roman"/>
              </a:rPr>
              <a:t>(at any point in the sequence) STA j decides to withdraw from group EDP epoch sequence by sending protected </a:t>
            </a:r>
            <a:r>
              <a:rPr lang="en-US" sz="1600">
                <a:cs typeface="Times New Roman"/>
              </a:rPr>
              <a:t>action frame to AP. AP re-evaluates group EDP Epoch.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45497-D5F3-0ACD-5656-88228819D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59BD-9CFC-4AC9-48FA-47FECC8CB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DFF802-AF94-B42E-C59A-46BD79225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3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Discussion on Anonymity Set Size related to Epoch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Coordinated group proposal in light of new 11-24/222r2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One-time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Periodic</a:t>
            </a:r>
          </a:p>
          <a:p>
            <a:pPr marL="0" indent="0"/>
            <a:endParaRPr lang="en-E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1A73-37AF-59D0-6438-765ECF70B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D300-3087-C1C1-4D77-8E4A4B9E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6A1E-1D03-581D-EBB5-C2B90090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Do you support a mechanism to coordinate group EDP epochs with thresholds on Anonymity Set Size (# of non-AP MLD STAs)?</a:t>
            </a: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r>
              <a:rPr lang="en-US" dirty="0"/>
              <a:t>Yes</a:t>
            </a:r>
            <a:endParaRPr lang="en-US" dirty="0">
              <a:cs typeface="Times New Roman"/>
            </a:endParaRPr>
          </a:p>
          <a:p>
            <a:r>
              <a:rPr lang="en-US" dirty="0"/>
              <a:t>No</a:t>
            </a:r>
            <a:endParaRPr lang="en-US" dirty="0">
              <a:cs typeface="Times New Roman"/>
            </a:endParaRPr>
          </a:p>
          <a:p>
            <a:r>
              <a:rPr lang="en-US" dirty="0"/>
              <a:t>Abstain</a:t>
            </a:r>
            <a:endParaRPr lang="en-US" dirty="0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220A-0ABB-A787-4913-1CE8880C5F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53FDD-9665-6A59-6066-8C96CF803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EEFD1-5165-B1B8-58C2-E82593663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873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969</Words>
  <Application>Microsoft Macintosh PowerPoint</Application>
  <PresentationFormat>Widescreen</PresentationFormat>
  <Paragraphs>143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TGbi – Proposal for coordinated MAC rotation</vt:lpstr>
      <vt:lpstr>Background – EDP Epochs and Coordination</vt:lpstr>
      <vt:lpstr>A simple definition for anonymity</vt:lpstr>
      <vt:lpstr>Hiding in the Crowd Example (Group Epochs)</vt:lpstr>
      <vt:lpstr>Coordination for Group Epochs</vt:lpstr>
      <vt:lpstr>One-Time Group Proposal</vt:lpstr>
      <vt:lpstr>Periodic Group Proposal</vt:lpstr>
      <vt:lpstr>Summary</vt:lpstr>
      <vt:lpstr>Straw Poll 1</vt:lpstr>
      <vt:lpstr>Straw Poll 2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109</cp:revision>
  <cp:lastPrinted>1601-01-01T00:00:00Z</cp:lastPrinted>
  <dcterms:created xsi:type="dcterms:W3CDTF">2018-05-10T16:45:22Z</dcterms:created>
  <dcterms:modified xsi:type="dcterms:W3CDTF">2024-03-08T08:46:24Z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