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440" r:id="rId3"/>
    <p:sldId id="2442" r:id="rId4"/>
    <p:sldId id="2441" r:id="rId5"/>
    <p:sldId id="2443" r:id="rId6"/>
    <p:sldId id="2447" r:id="rId7"/>
    <p:sldId id="2444" r:id="rId8"/>
    <p:sldId id="2438" r:id="rId9"/>
    <p:sldId id="2446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2DDBE16E-D2A2-5AF7-BBD4-69E2BB8FAD92}" name="Ugo Campiglio (ucampigl)" initials="U(" userId="S::ucampigl@cisco.com::95a6968b-48a6-45fa-b946-49655c5ea166" providerId="AD"/>
  <p188:author id="{EDB83DA2-F70D-8D74-8E2B-597DDDC49D7B}" name="Jerome Henry (jerhenry)" initials="J(" userId="S::jerhenry@cisco.com::976d99fe-8e8f-4075-ac47-d601c3bf01de" providerId="AD"/>
  <p188:author id="{77D06CC5-0E82-E8CE-999F-3BAB96A15141}" name="Domenico Ficara (dficara)" initials="D(" userId="S::dficara@cisco.com::d598fe88-b88c-443a-91e5-1e91599d5eed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C98CD2-91DB-C97A-9AFD-D73B06A63F59}" v="2" dt="2023-11-06T16:01:02.842"/>
    <p1510:client id="{4162DECC-0973-7D4B-B1EF-BECC93D3B02B}" v="1" dt="2023-11-06T16:29:19.741"/>
    <p1510:client id="{6B4F4A94-E09D-C96A-0D9B-9F9B0572A1EB}" v="149" dt="2023-11-06T15:06:51.316"/>
    <p1510:client id="{7E3B8696-888A-42C9-81EA-44C344C63247}" v="1" dt="2023-11-06T16:23:24.641"/>
    <p1510:client id="{94174343-FBF5-3248-87A3-E8B3C394D0A3}" v="3702" dt="2023-11-07T09:31:18.258"/>
    <p1510:client id="{DDF05B43-5049-E518-2179-398F413B2BEC}" v="121" dt="2023-11-08T18:43:58.8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/>
    <p:restoredTop sz="94651"/>
  </p:normalViewPr>
  <p:slideViewPr>
    <p:cSldViewPr snapToGrid="0">
      <p:cViewPr varScale="1">
        <p:scale>
          <a:sx n="100" d="100"/>
          <a:sy n="100" d="100"/>
        </p:scale>
        <p:origin x="168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The big merry BI bus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/>
              <a:t>November 2023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</a:t>
            </a:r>
            <a:r>
              <a:rPr lang="en-GB" err="1"/>
              <a:t>Ficara</a:t>
            </a:r>
            <a:r>
              <a:rPr lang="en-GB"/>
              <a:t> et al,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1512.0032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err="1"/>
              <a:t>TGbi</a:t>
            </a:r>
            <a:r>
              <a:rPr lang="en-US"/>
              <a:t> – Proposal for coordinated MAC rotation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2023-11-101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CH"/>
              <a:t>November 2023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327631"/>
              </p:ext>
            </p:extLst>
          </p:nvPr>
        </p:nvGraphicFramePr>
        <p:xfrm>
          <a:off x="1191154" y="2433637"/>
          <a:ext cx="962924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D. Ficara</a:t>
                      </a:r>
                      <a:endParaRPr lang="en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Cisco</a:t>
                      </a:r>
                      <a:endParaRPr lang="en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dficara@cisco.com</a:t>
                      </a:r>
                      <a:endParaRPr lang="en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Henry</a:t>
                      </a:r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jhenry@cisco.com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U. Campiglio</a:t>
                      </a:r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ucampigl@cisco.co</a:t>
                      </a:r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9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Contreras</a:t>
                      </a:r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Jacontre@cisco.com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15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CF776-1F27-25C2-9846-CFA1697A4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 – Epochs and Coordination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3C5CE-8256-C25C-D870-A75980061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Epochs were discussed in 11-23/0873, 11-23/1246 and 11-23/1675. Epochs define time periods at the edge of which a CPE client rotates its otaMAC address</a:t>
            </a:r>
          </a:p>
          <a:p>
            <a:endParaRPr lang="en-CH"/>
          </a:p>
          <a:p>
            <a:r>
              <a:rPr lang="en-CH"/>
              <a:t>11-23/1675 discusses about individual and mass rotations</a:t>
            </a:r>
            <a:endParaRPr lang="en-CH">
              <a:cs typeface="Times New Roman"/>
            </a:endParaRPr>
          </a:p>
          <a:p>
            <a:r>
              <a:rPr lang="en-CH"/>
              <a:t>Mass rotation – Large Anonymity Set but explicit event</a:t>
            </a:r>
            <a:endParaRPr lang="en-CH">
              <a:cs typeface="Times New Roman"/>
            </a:endParaRPr>
          </a:p>
          <a:p>
            <a:r>
              <a:rPr lang="en-CH"/>
              <a:t>Individual rotation – Anonymity via confusion with STA disconnecting/reconnecting</a:t>
            </a:r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430A8-ACDD-5B0C-DC92-A18995291F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FD4BF-0070-2AD3-817B-BC308923F4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9A9776-C82C-0DC2-3D61-58D058CA67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94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89755-7B46-F612-C74F-2A59188B8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A simple definition for anonymity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2D015-0C2B-E822-C254-348EC6BB9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Simple metric for privacy [1]:</a:t>
            </a:r>
          </a:p>
          <a:p>
            <a:endParaRPr lang="en-GB"/>
          </a:p>
          <a:p>
            <a:r>
              <a:rPr lang="en-GB"/>
              <a:t>Anonymity Set Size. The anonymity set for an individual u, denoted </a:t>
            </a:r>
            <a:r>
              <a:rPr lang="en-GB" err="1"/>
              <a:t>AS</a:t>
            </a:r>
            <a:r>
              <a:rPr lang="en-GB" baseline="-25000" err="1"/>
              <a:t>u</a:t>
            </a:r>
            <a:r>
              <a:rPr lang="en-GB"/>
              <a:t> is the set of users that the adversary cannot distinguish from u. It can be seen as the size of the crowd into which the target u can blend. </a:t>
            </a:r>
            <a:endParaRPr lang="en-GB">
              <a:cs typeface="Times New Roman"/>
            </a:endParaRPr>
          </a:p>
          <a:p>
            <a:endParaRPr lang="en-CH"/>
          </a:p>
          <a:p>
            <a:r>
              <a:rPr lang="en-CH"/>
              <a:t>In other words, if you hide in the crowd, the bigger the crowd, the better you hide.</a:t>
            </a:r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9EFF7-25B4-5D6E-6387-43B9A36537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7F2FC-9B39-B70D-94BE-FE42C3890C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38180B-D0A8-E20A-86BC-AD4BDDB1B2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817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A275B-1FC0-EE84-2E7B-A744094AD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Individual vs Mass rotation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D0E47-5A67-FD12-A70E-E9F498901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/>
              <a:t>There is interest in proposals where STAs have a specific negotiation (each its own) for epoch. </a:t>
            </a:r>
          </a:p>
          <a:p>
            <a:r>
              <a:rPr lang="en-CH"/>
              <a:t>On the other hand, this reduces the </a:t>
            </a:r>
            <a:r>
              <a:rPr lang="en-CH" u="sng"/>
              <a:t>anonymity set size (</a:t>
            </a:r>
            <a:r>
              <a:rPr lang="en-CH"/>
              <a:t>single element in the crowd) -&gt; may force additional obfuscation mechanisms (e.g., 'pretend auth/</a:t>
            </a:r>
            <a:r>
              <a:rPr lang="en-CH" err="1"/>
              <a:t>assoc</a:t>
            </a:r>
            <a:r>
              <a:rPr lang="en-CH"/>
              <a:t>')</a:t>
            </a:r>
            <a:endParaRPr lang="en-CH">
              <a:cs typeface="Times New Roman"/>
            </a:endParaRPr>
          </a:p>
          <a:p>
            <a:endParaRPr lang="en-CH"/>
          </a:p>
          <a:p>
            <a:r>
              <a:rPr lang="en-CH"/>
              <a:t>If N stations rotate their </a:t>
            </a:r>
            <a:r>
              <a:rPr lang="en-CH" err="1"/>
              <a:t>otaMAC</a:t>
            </a:r>
            <a:r>
              <a:rPr lang="en-CH"/>
              <a:t> at the same time, Anonymity Set Size is N. </a:t>
            </a:r>
            <a:endParaRPr lang="en-CH">
              <a:cs typeface="Times New Roman"/>
            </a:endParaRPr>
          </a:p>
          <a:p>
            <a:r>
              <a:rPr lang="en-CH"/>
              <a:t>If STAs coordinate, the better for everyone (large anonymity set).  A STA can decide of a threshold for N beyond which anonymity is good enough, crowd size is large enough.</a:t>
            </a:r>
            <a:endParaRPr lang="en-CH">
              <a:cs typeface="Times New Roman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5CB8D-0E68-5C11-0401-A212EE738A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CF43B-575F-1FC3-09F3-85EAEA967B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7E7F4A-5FDD-4625-1C2A-B409E3B751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95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AF745-6641-054C-94B7-E8ED3208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Epoch hopping in – Proposal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B599D-0556-B950-AC8F-EEA84E4D3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sz="2000"/>
              <a:t>Define a number of global Epochs, for all STAs in a BSS. </a:t>
            </a:r>
          </a:p>
          <a:p>
            <a:r>
              <a:rPr lang="en-CH" sz="2000"/>
              <a:t>Each of them is a Rotation opportunity Wagon. STAs can choose to hop in or not.</a:t>
            </a:r>
            <a:endParaRPr lang="en-CH" sz="200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 sz="2000">
                <a:cs typeface="Times New Roman"/>
              </a:rPr>
              <a:t>AP declares next Wagon at T=T</a:t>
            </a:r>
            <a:r>
              <a:rPr lang="en-CH" sz="2000" baseline="-25000">
                <a:cs typeface="Times New Roman"/>
              </a:rPr>
              <a:t>x</a:t>
            </a:r>
            <a:r>
              <a:rPr lang="en-CH" sz="2000">
                <a:cs typeface="Times New Roman"/>
              </a:rPr>
              <a:t> seconds/TUs in protected multicast frame, stating min threshold of #STAs according to AP (N</a:t>
            </a:r>
            <a:r>
              <a:rPr lang="en-CH" sz="2000" baseline="-25000">
                <a:cs typeface="Times New Roman"/>
              </a:rPr>
              <a:t>AP </a:t>
            </a:r>
            <a:r>
              <a:rPr lang="en-CH" sz="2000">
                <a:cs typeface="Times New Roman"/>
              </a:rPr>
              <a:t>)</a:t>
            </a:r>
          </a:p>
          <a:p>
            <a:pPr marL="457200" indent="-457200">
              <a:buAutoNum type="arabicPeriod"/>
            </a:pPr>
            <a:r>
              <a:rPr lang="en-CH" sz="2000"/>
              <a:t>Before T</a:t>
            </a:r>
            <a:r>
              <a:rPr lang="en-CH" sz="2000" baseline="-25000"/>
              <a:t>x</a:t>
            </a:r>
            <a:r>
              <a:rPr lang="en-CH" sz="2000"/>
              <a:t> – </a:t>
            </a:r>
            <a:r>
              <a:rPr lang="en-CH" sz="2000">
                <a:latin typeface="Symbol"/>
                <a:sym typeface="Symbol"/>
              </a:rPr>
              <a:t>D</a:t>
            </a:r>
            <a:r>
              <a:rPr lang="en-CH" sz="2000" baseline="-25000"/>
              <a:t>margin</a:t>
            </a:r>
            <a:r>
              <a:rPr lang="en-CH" sz="2000"/>
              <a:t>, each STA </a:t>
            </a:r>
            <a:r>
              <a:rPr lang="en-CH" sz="2000" i="1"/>
              <a:t>i</a:t>
            </a:r>
            <a:r>
              <a:rPr lang="en-CH" sz="2000"/>
              <a:t> declares to AP on its own time if it intends to hop onto next wagon and min threshold N</a:t>
            </a:r>
            <a:r>
              <a:rPr lang="en-CH" sz="2000" baseline="-25000"/>
              <a:t>sta(i)</a:t>
            </a:r>
          </a:p>
          <a:p>
            <a:pPr marL="457200" indent="-457200">
              <a:buAutoNum type="arabicPeriod"/>
            </a:pPr>
            <a:r>
              <a:rPr lang="en-CH" sz="2000">
                <a:cs typeface="Times New Roman"/>
              </a:rPr>
              <a:t>At </a:t>
            </a:r>
            <a:r>
              <a:rPr lang="en-US" sz="2000">
                <a:cs typeface="Times New Roman"/>
              </a:rPr>
              <a:t>T</a:t>
            </a:r>
            <a:r>
              <a:rPr lang="en-US" sz="1400" baseline="-25000">
                <a:cs typeface="Times New Roman"/>
              </a:rPr>
              <a:t>x</a:t>
            </a:r>
            <a:r>
              <a:rPr lang="en-US" sz="2000">
                <a:cs typeface="Times New Roman"/>
              </a:rPr>
              <a:t> – </a:t>
            </a:r>
            <a:r>
              <a:rPr lang="en-US" sz="2000" err="1">
                <a:latin typeface="Symbol"/>
                <a:cs typeface="Times New Roman"/>
                <a:sym typeface="Symbol"/>
              </a:rPr>
              <a:t>D</a:t>
            </a:r>
            <a:r>
              <a:rPr lang="en-US" sz="1400" baseline="-25000" err="1">
                <a:cs typeface="Times New Roman"/>
              </a:rPr>
              <a:t>margin</a:t>
            </a:r>
            <a:r>
              <a:rPr lang="en-US" sz="1400">
                <a:cs typeface="Times New Roman"/>
              </a:rPr>
              <a:t>, </a:t>
            </a:r>
            <a:r>
              <a:rPr lang="en-US" sz="2000">
                <a:cs typeface="Times New Roman"/>
              </a:rPr>
              <a:t>the AP computes subset of STAs whose threshold is satisfied and report set size to all STAs. </a:t>
            </a:r>
            <a:r>
              <a:rPr lang="en-CH" sz="2000">
                <a:cs typeface="Times New Roman"/>
              </a:rPr>
              <a:t>If |subset| == 0, AP declares next Wagon invalid and won't be executed</a:t>
            </a:r>
          </a:p>
          <a:p>
            <a:pPr marL="914400" lvl="1" indent="-342900">
              <a:buFont typeface="Arial" pitchFamily="16" charset="0"/>
              <a:buChar char="•"/>
            </a:pPr>
            <a:r>
              <a:rPr lang="en-CH" sz="1800">
                <a:cs typeface="Times New Roman"/>
              </a:rPr>
              <a:t>AP can "goto (1)" : declare a new Wagon at T=T</a:t>
            </a:r>
            <a:r>
              <a:rPr lang="en-CH" sz="1800" baseline="-25000">
                <a:cs typeface="Times New Roman"/>
              </a:rPr>
              <a:t>y</a:t>
            </a:r>
          </a:p>
          <a:p>
            <a:pPr marL="457200" indent="-457200">
              <a:buAutoNum type="arabicPeriod"/>
            </a:pPr>
            <a:r>
              <a:rPr lang="en-CH" sz="2000">
                <a:cs typeface="Times New Roman"/>
              </a:rPr>
              <a:t>Otherwise, all STAs that declared positive intention at (2) and whose threshold is satisfied by the subset size, will perform mass rotation at T=</a:t>
            </a:r>
            <a:r>
              <a:rPr lang="en-US" sz="2000">
                <a:cs typeface="Times New Roman"/>
              </a:rPr>
              <a:t>T</a:t>
            </a:r>
            <a:r>
              <a:rPr lang="en-US" sz="1400" baseline="-25000">
                <a:cs typeface="Times New Roman"/>
              </a:rPr>
              <a:t>x</a:t>
            </a:r>
            <a:endParaRPr lang="en-CH" sz="200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CBA63B-FDDE-1492-1858-D153EC2DF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AA1F2-382E-78BF-B4F2-43D7C3F8EE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541604-FBB1-2987-4D76-80C6BF6180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564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C18ED-D1D6-14F6-106C-FA56D3A4C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Epoch hopping in -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2A026-1868-F925-C308-758DBE4ACC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EFC29-7589-6B4C-019E-0D23827284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87AE47-0BF6-FDDE-13DF-702BD84B49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November 2023</a:t>
            </a:r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7853BE-D97F-59CB-E63D-F20C64C8F147}"/>
              </a:ext>
            </a:extLst>
          </p:cNvPr>
          <p:cNvSpPr txBox="1"/>
          <p:nvPr/>
        </p:nvSpPr>
        <p:spPr>
          <a:xfrm>
            <a:off x="156720" y="5064787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FF9218-99A6-A4D3-C6DE-166EE719ADA7}"/>
              </a:ext>
            </a:extLst>
          </p:cNvPr>
          <p:cNvSpPr txBox="1"/>
          <p:nvPr/>
        </p:nvSpPr>
        <p:spPr>
          <a:xfrm>
            <a:off x="156720" y="4530747"/>
            <a:ext cx="895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AA08578-CF5E-A64C-2F86-BEAB4A2EC86E}"/>
              </a:ext>
            </a:extLst>
          </p:cNvPr>
          <p:cNvSpPr txBox="1"/>
          <p:nvPr/>
        </p:nvSpPr>
        <p:spPr>
          <a:xfrm>
            <a:off x="156720" y="3962699"/>
            <a:ext cx="895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0C1746-2063-3135-F158-3A985AA54BFD}"/>
              </a:ext>
            </a:extLst>
          </p:cNvPr>
          <p:cNvSpPr txBox="1"/>
          <p:nvPr/>
        </p:nvSpPr>
        <p:spPr>
          <a:xfrm>
            <a:off x="156720" y="3463607"/>
            <a:ext cx="895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>
                <a:solidFill>
                  <a:schemeClr val="tx1"/>
                </a:solidFill>
              </a:rPr>
              <a:t>STA3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26E91C-8BB2-3DC1-3E07-B4AE96E96E0B}"/>
              </a:ext>
            </a:extLst>
          </p:cNvPr>
          <p:cNvSpPr txBox="1"/>
          <p:nvPr/>
        </p:nvSpPr>
        <p:spPr>
          <a:xfrm>
            <a:off x="156719" y="2924275"/>
            <a:ext cx="895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>
                <a:solidFill>
                  <a:schemeClr val="tx1"/>
                </a:solidFill>
              </a:rPr>
              <a:t>STA4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67B8B3-26A6-EEFC-4E4E-05AA3FB7205E}"/>
              </a:ext>
            </a:extLst>
          </p:cNvPr>
          <p:cNvSpPr txBox="1"/>
          <p:nvPr/>
        </p:nvSpPr>
        <p:spPr>
          <a:xfrm>
            <a:off x="156718" y="2410839"/>
            <a:ext cx="895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>
                <a:solidFill>
                  <a:schemeClr val="tx1"/>
                </a:solidFill>
              </a:rPr>
              <a:t>STA5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FF5FFEE-BA06-A673-A8EF-FA63E8B01E2A}"/>
              </a:ext>
            </a:extLst>
          </p:cNvPr>
          <p:cNvCxnSpPr>
            <a:cxnSpLocks/>
          </p:cNvCxnSpPr>
          <p:nvPr/>
        </p:nvCxnSpPr>
        <p:spPr bwMode="auto">
          <a:xfrm>
            <a:off x="9417269" y="2494921"/>
            <a:ext cx="0" cy="32332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9027EBF-D328-8D96-8ED9-BC08BB580778}"/>
              </a:ext>
            </a:extLst>
          </p:cNvPr>
          <p:cNvSpPr txBox="1"/>
          <p:nvPr/>
        </p:nvSpPr>
        <p:spPr>
          <a:xfrm>
            <a:off x="9236916" y="5645647"/>
            <a:ext cx="5044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CH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kumimoji="0" lang="en-CH" sz="2400" b="0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  <a:endParaRPr lang="en-CH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3E63A87-6039-2772-DA16-27F3D2A04BF0}"/>
              </a:ext>
            </a:extLst>
          </p:cNvPr>
          <p:cNvSpPr txBox="1"/>
          <p:nvPr/>
        </p:nvSpPr>
        <p:spPr>
          <a:xfrm>
            <a:off x="6852589" y="5648171"/>
            <a:ext cx="17604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H" sz="2400">
                <a:solidFill>
                  <a:schemeClr val="tx1"/>
                </a:solidFill>
              </a:rPr>
              <a:t>T</a:t>
            </a:r>
            <a:r>
              <a:rPr lang="en-CH" sz="2400" baseline="-25000">
                <a:solidFill>
                  <a:schemeClr val="tx1"/>
                </a:solidFill>
              </a:rPr>
              <a:t>x</a:t>
            </a:r>
            <a:r>
              <a:rPr lang="en-CH" sz="2400">
                <a:solidFill>
                  <a:schemeClr val="tx1"/>
                </a:solidFill>
              </a:rPr>
              <a:t> – </a:t>
            </a:r>
            <a:r>
              <a:rPr lang="en-CH" sz="2400">
                <a:solidFill>
                  <a:schemeClr val="tx1"/>
                </a:solidFill>
                <a:latin typeface="Symbol"/>
                <a:sym typeface="Symbol"/>
              </a:rPr>
              <a:t>D</a:t>
            </a:r>
            <a:r>
              <a:rPr lang="en-CH" sz="2400" baseline="-25000">
                <a:solidFill>
                  <a:schemeClr val="tx1"/>
                </a:solidFill>
              </a:rPr>
              <a:t>margin</a:t>
            </a:r>
            <a:endParaRPr lang="en-CH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18C478A-511E-5F2D-A38A-B45595B40513}"/>
              </a:ext>
            </a:extLst>
          </p:cNvPr>
          <p:cNvSpPr txBox="1"/>
          <p:nvPr/>
        </p:nvSpPr>
        <p:spPr>
          <a:xfrm rot="18959708">
            <a:off x="8573995" y="1449010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>
                <a:solidFill>
                  <a:schemeClr val="tx1"/>
                </a:solidFill>
              </a:rPr>
              <a:t>Mass rotation</a:t>
            </a:r>
          </a:p>
          <a:p>
            <a:r>
              <a:rPr lang="en-CH">
                <a:solidFill>
                  <a:schemeClr val="tx1"/>
                </a:solidFill>
              </a:rPr>
              <a:t>STA1,3,4,5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61A9E87-B954-1E67-5451-D9D5B141ED44}"/>
              </a:ext>
            </a:extLst>
          </p:cNvPr>
          <p:cNvCxnSpPr/>
          <p:nvPr/>
        </p:nvCxnSpPr>
        <p:spPr bwMode="auto">
          <a:xfrm>
            <a:off x="1418897" y="5370265"/>
            <a:ext cx="904940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460C4DD1-D4E8-E2BD-4E22-3C9C628DE4E0}"/>
              </a:ext>
            </a:extLst>
          </p:cNvPr>
          <p:cNvSpPr/>
          <p:nvPr/>
        </p:nvSpPr>
        <p:spPr bwMode="auto">
          <a:xfrm>
            <a:off x="1418897" y="5041098"/>
            <a:ext cx="1655111" cy="534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Epoch with threshold 3, at T=T</a:t>
            </a:r>
            <a:r>
              <a:rPr kumimoji="0" lang="en-CH" sz="1400" b="0" i="0" u="none" strike="noStrike" cap="none" normalizeH="0" baseline="-2500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x 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82C570B-AAB2-58EB-16D8-26785A4EEA20}"/>
              </a:ext>
            </a:extLst>
          </p:cNvPr>
          <p:cNvCxnSpPr/>
          <p:nvPr/>
        </p:nvCxnSpPr>
        <p:spPr bwMode="auto">
          <a:xfrm>
            <a:off x="1418897" y="4766313"/>
            <a:ext cx="904940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89DBF07F-254A-A167-77DF-AFC016F167BF}"/>
              </a:ext>
            </a:extLst>
          </p:cNvPr>
          <p:cNvSpPr/>
          <p:nvPr/>
        </p:nvSpPr>
        <p:spPr bwMode="auto">
          <a:xfrm>
            <a:off x="2680137" y="4482422"/>
            <a:ext cx="1124601" cy="33210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CH" sz="1400"/>
              <a:t>Hop in, N=4</a:t>
            </a: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55BCB00-30F1-D503-87AC-7E2FE96389A1}"/>
              </a:ext>
            </a:extLst>
          </p:cNvPr>
          <p:cNvSpPr/>
          <p:nvPr/>
        </p:nvSpPr>
        <p:spPr bwMode="auto">
          <a:xfrm>
            <a:off x="6650682" y="5116690"/>
            <a:ext cx="1962391" cy="44914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H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Anonymity Set Size = 4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5D5BC76-B663-0664-4763-952086FAD260}"/>
              </a:ext>
            </a:extLst>
          </p:cNvPr>
          <p:cNvCxnSpPr/>
          <p:nvPr/>
        </p:nvCxnSpPr>
        <p:spPr bwMode="auto">
          <a:xfrm>
            <a:off x="1418897" y="4191363"/>
            <a:ext cx="904940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A4AC48AC-24FC-7CF3-221A-8A941DCA2239}"/>
              </a:ext>
            </a:extLst>
          </p:cNvPr>
          <p:cNvSpPr/>
          <p:nvPr/>
        </p:nvSpPr>
        <p:spPr bwMode="auto">
          <a:xfrm>
            <a:off x="3242437" y="3918149"/>
            <a:ext cx="1124601" cy="33210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CH" sz="1400"/>
              <a:t>Hop in, N=7</a:t>
            </a: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3043A68-2ADA-1CF6-149A-D8EA8F853E29}"/>
              </a:ext>
            </a:extLst>
          </p:cNvPr>
          <p:cNvCxnSpPr/>
          <p:nvPr/>
        </p:nvCxnSpPr>
        <p:spPr bwMode="auto">
          <a:xfrm>
            <a:off x="1418897" y="3639416"/>
            <a:ext cx="904940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2BAC4EFB-793B-4064-6374-9D791484E407}"/>
              </a:ext>
            </a:extLst>
          </p:cNvPr>
          <p:cNvSpPr/>
          <p:nvPr/>
        </p:nvSpPr>
        <p:spPr bwMode="auto">
          <a:xfrm>
            <a:off x="3804737" y="3346257"/>
            <a:ext cx="1124601" cy="33210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CH" sz="1400"/>
              <a:t>Hop in, N=3</a:t>
            </a: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035CE00-0116-19A9-973E-98D837089D75}"/>
              </a:ext>
            </a:extLst>
          </p:cNvPr>
          <p:cNvCxnSpPr/>
          <p:nvPr/>
        </p:nvCxnSpPr>
        <p:spPr bwMode="auto">
          <a:xfrm>
            <a:off x="1418897" y="3119268"/>
            <a:ext cx="904940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87848C96-CB7D-8342-FD02-3258658EF2CE}"/>
              </a:ext>
            </a:extLst>
          </p:cNvPr>
          <p:cNvSpPr/>
          <p:nvPr/>
        </p:nvSpPr>
        <p:spPr bwMode="auto">
          <a:xfrm>
            <a:off x="4293385" y="2815692"/>
            <a:ext cx="1124601" cy="33210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CH" sz="1400"/>
              <a:t>Hop in, N=3</a:t>
            </a: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DC5D29B-2748-793D-258B-47ACD5F0D0AF}"/>
              </a:ext>
            </a:extLst>
          </p:cNvPr>
          <p:cNvCxnSpPr/>
          <p:nvPr/>
        </p:nvCxnSpPr>
        <p:spPr bwMode="auto">
          <a:xfrm>
            <a:off x="1418897" y="2656294"/>
            <a:ext cx="9049406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87025207-2B95-B132-259A-195720E20AC8}"/>
              </a:ext>
            </a:extLst>
          </p:cNvPr>
          <p:cNvSpPr/>
          <p:nvPr/>
        </p:nvSpPr>
        <p:spPr bwMode="auto">
          <a:xfrm>
            <a:off x="5463020" y="2416559"/>
            <a:ext cx="1124601" cy="33210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CH" sz="1400"/>
              <a:t>Hop in, N=4</a:t>
            </a:r>
            <a:endParaRPr kumimoji="0" lang="en-CH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7958776-EF0D-F866-4236-AF2A52F2F4A4}"/>
              </a:ext>
            </a:extLst>
          </p:cNvPr>
          <p:cNvCxnSpPr>
            <a:cxnSpLocks/>
          </p:cNvCxnSpPr>
          <p:nvPr/>
        </p:nvCxnSpPr>
        <p:spPr bwMode="auto">
          <a:xfrm>
            <a:off x="7526774" y="5526452"/>
            <a:ext cx="0" cy="2016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17162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29523-023A-FD2E-9413-E57607D5D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Open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6555C-498F-E17B-7845-1AC36B003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,Sans-Serif" pitchFamily="16" charset="0"/>
              <a:buChar char="•"/>
            </a:pPr>
            <a:r>
              <a:rPr lang="en-US">
                <a:cs typeface="Times New Roman"/>
              </a:rPr>
              <a:t>Will this be a capability for STAs to be declared?</a:t>
            </a:r>
            <a:endParaRPr lang="en-US" b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CH"/>
              <a:t>How to define the threshold?</a:t>
            </a:r>
          </a:p>
          <a:p>
            <a:pPr lvl="1">
              <a:buFont typeface="Arial" pitchFamily="16" charset="0"/>
              <a:buChar char="•"/>
            </a:pPr>
            <a:r>
              <a:rPr lang="en-CH"/>
              <a:t>Does AP choose it as % of joined #STAs with capability?</a:t>
            </a:r>
            <a:endParaRPr lang="en-CH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DBFFA-B34A-EB5B-F365-0A7452CA10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92A42-A23B-67F6-5FDA-C85B9C3D57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41DE2A-1332-82D4-4D58-2640380362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273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Discussion on Anonymity Set Size related to Epoch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Pros/Cons of Individual vs Mass rotation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Coordinated rotation proposal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Open points</a:t>
            </a:r>
            <a:endParaRPr lang="en-ES"/>
          </a:p>
          <a:p>
            <a:pPr marL="0" indent="0"/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73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/>
              <a:t>Technical Privacy Metrics: a Systematic Survey </a:t>
            </a:r>
            <a:r>
              <a:rPr lang="en-US">
                <a:ea typeface="MS Gothic"/>
                <a:cs typeface="+mn-lt"/>
              </a:rPr>
              <a:t>- </a:t>
            </a:r>
            <a:r>
              <a:rPr lang="en-US" b="0">
                <a:ea typeface="+mn-lt"/>
                <a:cs typeface="+mn-lt"/>
                <a:hlinkClick r:id="rId2"/>
              </a:rPr>
              <a:t>https://arxiv.org/abs/1512.00327</a:t>
            </a:r>
            <a:endParaRPr lang="en-US">
              <a:ea typeface="MS Gothic"/>
              <a:cs typeface="+mn-lt"/>
            </a:endParaRP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11-23/0873 Client Frame Tracking Countermeasures</a:t>
            </a:r>
            <a:endParaRPr lang="en-US" b="0">
              <a:ea typeface="MS Gothic"/>
              <a:cs typeface="+mn-lt"/>
            </a:endParaRP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11-23/1246 </a:t>
            </a:r>
            <a:r>
              <a:rPr lang="en-US">
                <a:ea typeface="+mn-lt"/>
                <a:cs typeface="+mn-lt"/>
              </a:rPr>
              <a:t>Proposal for sliding window MAC address rotation</a:t>
            </a: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11-23/1675 Epoch structure proposal</a:t>
            </a:r>
            <a:endParaRPr lang="en-US"/>
          </a:p>
          <a:p>
            <a:pPr marL="0" indent="0"/>
            <a:endParaRPr lang="en-US">
              <a:ea typeface="MS Gothic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1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741</Words>
  <Application>Microsoft Macintosh PowerPoint</Application>
  <PresentationFormat>Widescreen</PresentationFormat>
  <Paragraphs>110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Arial,Sans-Serif</vt:lpstr>
      <vt:lpstr>Symbol</vt:lpstr>
      <vt:lpstr>Times New Roman</vt:lpstr>
      <vt:lpstr>Office Theme</vt:lpstr>
      <vt:lpstr>TGbi – Proposal for coordinated MAC rotation</vt:lpstr>
      <vt:lpstr>Background – Epochs and Coordination</vt:lpstr>
      <vt:lpstr>A simple definition for anonymity</vt:lpstr>
      <vt:lpstr>Individual vs Mass rotation</vt:lpstr>
      <vt:lpstr>Epoch hopping in – Proposal </vt:lpstr>
      <vt:lpstr>Epoch hopping in - example</vt:lpstr>
      <vt:lpstr>Open Points</vt:lpstr>
      <vt:lpstr>Summary</vt:lpstr>
      <vt:lpstr>References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Jerome Henry (jerhenry)</cp:lastModifiedBy>
  <cp:revision>14</cp:revision>
  <cp:lastPrinted>1601-01-01T00:00:00Z</cp:lastPrinted>
  <dcterms:created xsi:type="dcterms:W3CDTF">2018-05-10T16:45:22Z</dcterms:created>
  <dcterms:modified xsi:type="dcterms:W3CDTF">2023-11-08T18:50:33Z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