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7" r:id="rId5"/>
    <p:sldId id="266" r:id="rId6"/>
    <p:sldId id="272" r:id="rId7"/>
    <p:sldId id="263" r:id="rId8"/>
    <p:sldId id="271" r:id="rId9"/>
    <p:sldId id="276" r:id="rId10"/>
    <p:sldId id="270"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31CEBE-5F44-45E1-B462-4897A8BFE092}" v="3" dt="2025-03-10T17:13:12.803"/>
    <p1510:client id="{758F2946-F645-4D7F-828A-50C17B5A0C67}" v="1" dt="2025-03-10T08:23:26.6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472" autoAdjust="0"/>
    <p:restoredTop sz="91361" autoAdjust="0"/>
  </p:normalViewPr>
  <p:slideViewPr>
    <p:cSldViewPr>
      <p:cViewPr varScale="1">
        <p:scale>
          <a:sx n="116" d="100"/>
          <a:sy n="116" d="100"/>
        </p:scale>
        <p:origin x="88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802.11-23/1981r4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802.11-23/1981r4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4748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12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53161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5137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802.11-23/1981r4</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8053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96384BD-FF22-0C33-A878-E1B8C62F21A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0BBE167-838D-497D-5C1C-EBB35D1F8B08}"/>
              </a:ext>
            </a:extLst>
          </p:cNvPr>
          <p:cNvSpPr>
            <a:spLocks noGrp="1" noChangeArrowheads="1"/>
          </p:cNvSpPr>
          <p:nvPr>
            <p:ph type="hdr"/>
          </p:nvPr>
        </p:nvSpPr>
        <p:spPr>
          <a:ln/>
        </p:spPr>
        <p:txBody>
          <a:bodyPr/>
          <a:lstStyle/>
          <a:p>
            <a:r>
              <a:rPr lang="en-US"/>
              <a:t>doc.: IEEE 802.11-23/1981r4</a:t>
            </a:r>
          </a:p>
        </p:txBody>
      </p:sp>
      <p:sp>
        <p:nvSpPr>
          <p:cNvPr id="5" name="Rectangle 3">
            <a:extLst>
              <a:ext uri="{FF2B5EF4-FFF2-40B4-BE49-F238E27FC236}">
                <a16:creationId xmlns:a16="http://schemas.microsoft.com/office/drawing/2014/main" id="{4F72FBFD-7A07-432A-A925-3175EE8E3CE9}"/>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7C7C3AA9-B2B4-C41E-45A2-8C17A5A46289}"/>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01DF5133-54D0-5B5F-51AE-89BF6CA2E52B}"/>
              </a:ext>
            </a:extLst>
          </p:cNvPr>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a:extLst>
              <a:ext uri="{FF2B5EF4-FFF2-40B4-BE49-F238E27FC236}">
                <a16:creationId xmlns:a16="http://schemas.microsoft.com/office/drawing/2014/main" id="{26671EE6-776A-9579-4810-35662B53AAA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D8B83EE8-F674-799C-5654-C8267BF0A9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9650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802.11-23/1981r4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based Multi-AP Coordination </a:t>
            </a:r>
            <a:br>
              <a:rPr lang="en-GB" dirty="0"/>
            </a:br>
            <a:r>
              <a:rPr lang="en-GB" dirty="0"/>
              <a:t>for Low-Latency Traffic – Follow Up</a:t>
            </a:r>
          </a:p>
        </p:txBody>
      </p:sp>
      <p:sp>
        <p:nvSpPr>
          <p:cNvPr id="3074" name="Rectangle 2"/>
          <p:cNvSpPr>
            <a:spLocks noGrp="1" noChangeArrowheads="1"/>
          </p:cNvSpPr>
          <p:nvPr>
            <p:ph type="subTitle" idx="1"/>
          </p:nvPr>
        </p:nvSpPr>
        <p:spPr>
          <a:xfrm>
            <a:off x="1828798" y="193992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14396" y="24161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B660A41A-0115-48D7-872C-2F20229C14D9}"/>
              </a:ext>
            </a:extLst>
          </p:cNvPr>
          <p:cNvGraphicFramePr>
            <a:graphicFrameLocks noChangeAspect="1"/>
          </p:cNvGraphicFramePr>
          <p:nvPr>
            <p:extLst>
              <p:ext uri="{D42A27DB-BD31-4B8C-83A1-F6EECF244321}">
                <p14:modId xmlns:p14="http://schemas.microsoft.com/office/powerpoint/2010/main" val="3827108053"/>
              </p:ext>
            </p:extLst>
          </p:nvPr>
        </p:nvGraphicFramePr>
        <p:xfrm>
          <a:off x="1131888" y="2838450"/>
          <a:ext cx="9701212" cy="3502025"/>
        </p:xfrm>
        <a:graphic>
          <a:graphicData uri="http://schemas.openxmlformats.org/presentationml/2006/ole">
            <mc:AlternateContent xmlns:mc="http://schemas.openxmlformats.org/markup-compatibility/2006">
              <mc:Choice xmlns:v="urn:schemas-microsoft-com:vml" Requires="v">
                <p:oleObj name="Document" r:id="rId3" imgW="10530038" imgH="3791667" progId="Word.Document.8">
                  <p:embed/>
                </p:oleObj>
              </mc:Choice>
              <mc:Fallback>
                <p:oleObj name="Document" r:id="rId3" imgW="10530038" imgH="3791667" progId="Word.Document.8">
                  <p:embed/>
                  <p:pic>
                    <p:nvPicPr>
                      <p:cNvPr id="3" name="Object 3">
                        <a:extLst>
                          <a:ext uri="{FF2B5EF4-FFF2-40B4-BE49-F238E27FC236}">
                            <a16:creationId xmlns:a16="http://schemas.microsoft.com/office/drawing/2014/main" id="{B660A41A-0115-48D7-872C-2F20229C14D9}"/>
                          </a:ext>
                        </a:extLst>
                      </p:cNvPr>
                      <p:cNvPicPr>
                        <a:picLocks noChangeAspect="1" noChangeArrowheads="1"/>
                      </p:cNvPicPr>
                      <p:nvPr/>
                    </p:nvPicPr>
                    <p:blipFill>
                      <a:blip r:embed="rId4"/>
                      <a:srcRect/>
                      <a:stretch>
                        <a:fillRect/>
                      </a:stretch>
                    </p:blipFill>
                    <p:spPr bwMode="auto">
                      <a:xfrm>
                        <a:off x="1131888" y="2838450"/>
                        <a:ext cx="9701212" cy="35020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Do you support the following text?</a:t>
            </a:r>
          </a:p>
          <a:p>
            <a:pPr marL="0" indent="342900"/>
            <a:r>
              <a:rPr lang="en-US" sz="2000" b="0" dirty="0"/>
              <a:t>An AP MLD may send/share a link priority for traffic categories to another AP MLD to protect the low-latency traffic</a:t>
            </a:r>
            <a:r>
              <a:rPr lang="en-US" altLang="ko-KR" sz="2000" b="0" dirty="0"/>
              <a:t>. </a:t>
            </a:r>
            <a:endParaRPr lang="en-US" sz="2000" b="0" dirty="0"/>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a:p>
            <a:pPr marL="0" indent="342900"/>
            <a:endParaRPr lang="en-GB" sz="2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33643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GB" sz="1600" b="0" dirty="0"/>
              <a:t>IEEE P802.11be Draft 5.0</a:t>
            </a:r>
          </a:p>
          <a:p>
            <a:pPr>
              <a:buFont typeface="+mj-lt"/>
              <a:buAutoNum type="arabicPeriod"/>
            </a:pPr>
            <a:r>
              <a:rPr lang="en-GB" sz="1600" b="0" dirty="0"/>
              <a:t>IEEE P802.11bn Draft 0.1</a:t>
            </a:r>
          </a:p>
          <a:p>
            <a:pPr>
              <a:buFont typeface="+mj-lt"/>
              <a:buAutoNum type="arabicPeriod"/>
            </a:pPr>
            <a:r>
              <a:rPr lang="en-GB" sz="1600" b="0" dirty="0"/>
              <a:t>IEEE 802.11-23/0480r3, P802.11bn Project Authorization  Request </a:t>
            </a:r>
          </a:p>
          <a:p>
            <a:pPr>
              <a:buFont typeface="+mj-lt"/>
              <a:buAutoNum type="arabicPeriod"/>
            </a:pPr>
            <a:r>
              <a:rPr lang="en-US" sz="1600" b="0" dirty="0"/>
              <a:t>IEEE 802.11-23/0069r1, Considerations on Latency Improvement, 2023-03-27</a:t>
            </a:r>
          </a:p>
          <a:p>
            <a:pPr>
              <a:buFont typeface="+mj-lt"/>
              <a:buAutoNum type="arabicPeriod"/>
            </a:pPr>
            <a:r>
              <a:rPr lang="en-GB" sz="1600" b="0" dirty="0"/>
              <a:t>IEEE 802.11-20/0418r4, </a:t>
            </a:r>
            <a:r>
              <a:rPr lang="en-US" sz="1600" b="0" dirty="0"/>
              <a:t>QoS management framework in 802.11be, 2020-08-11</a:t>
            </a:r>
            <a:endParaRPr lang="en-GB" sz="1600" b="0" dirty="0"/>
          </a:p>
          <a:p>
            <a:pPr>
              <a:buFont typeface="+mj-lt"/>
              <a:buAutoNum type="arabicPeriod"/>
            </a:pPr>
            <a:r>
              <a:rPr lang="en-GB" sz="1600" b="0" dirty="0"/>
              <a:t>IEEE 802.11-19/0163r1, </a:t>
            </a:r>
            <a:r>
              <a:rPr lang="en-US" sz="1600" b="0" dirty="0"/>
              <a:t>Low latency enhancements for R1, 2020-07-28</a:t>
            </a:r>
          </a:p>
          <a:p>
            <a:pPr>
              <a:buFont typeface="+mj-lt"/>
              <a:buAutoNum type="arabicPeriod"/>
            </a:pPr>
            <a:r>
              <a:rPr lang="en-GB" sz="1600" b="0" dirty="0"/>
              <a:t>IEEE 802.11-20/0697r3, </a:t>
            </a:r>
            <a:r>
              <a:rPr lang="en-US" sz="1600" b="0" dirty="0"/>
              <a:t>Supporting latency sensitive applications in 11be, 2020-05-28</a:t>
            </a:r>
            <a:endParaRPr lang="en-GB" sz="1600" b="0" dirty="0"/>
          </a:p>
          <a:p>
            <a:pPr>
              <a:buFont typeface="+mj-lt"/>
              <a:buAutoNum type="arabicPeriod"/>
            </a:pPr>
            <a:r>
              <a:rPr lang="en-GB" sz="1600" b="0" dirty="0"/>
              <a:t>IEEE 802.11-20/0408r6, </a:t>
            </a:r>
            <a:r>
              <a:rPr lang="en-US" sz="1600" b="0" dirty="0"/>
              <a:t>Prioritized EDCA channel access over latency sensitive link(s) in MLO, 2020-03-09</a:t>
            </a:r>
          </a:p>
          <a:p>
            <a:pPr>
              <a:buFont typeface="+mj-lt"/>
              <a:buAutoNum type="arabicPeriod"/>
            </a:pPr>
            <a:r>
              <a:rPr lang="en-US" sz="1600" b="0" dirty="0"/>
              <a:t>IEEE 802.11-23/2204r2, </a:t>
            </a:r>
            <a:r>
              <a:rPr lang="en-US" sz="1600" b="0" dirty="0" err="1"/>
              <a:t>TGbn</a:t>
            </a:r>
            <a:r>
              <a:rPr lang="en-US" sz="1600" b="0" dirty="0"/>
              <a:t> November December 2023 teleconference minutes</a:t>
            </a:r>
          </a:p>
          <a:p>
            <a:pPr>
              <a:buFont typeface="+mj-lt"/>
              <a:buAutoNum type="arabicPeriod"/>
            </a:pPr>
            <a:endParaRPr lang="en-GB" sz="1600" b="0" dirty="0"/>
          </a:p>
          <a:p>
            <a:pPr>
              <a:buFont typeface="+mj-lt"/>
              <a:buAutoNum type="arabicPeriod"/>
            </a:pPr>
            <a:endParaRPr lang="en-GB" sz="16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US" sz="1800" b="0" dirty="0"/>
              <a:t>Multi-link operation (MLO) between two multi-link devices (MLDs) are key features supported in P802.11be </a:t>
            </a:r>
            <a:r>
              <a:rPr lang="en-GB" sz="1800" b="0" dirty="0"/>
              <a:t>Extremely High Throughput (EHT) [1].</a:t>
            </a:r>
          </a:p>
          <a:p>
            <a:pPr>
              <a:buFont typeface="Times New Roman" pitchFamily="16" charset="0"/>
              <a:buChar char="•"/>
            </a:pPr>
            <a:r>
              <a:rPr lang="en-GB" sz="1800" b="0" dirty="0"/>
              <a:t>In PAR of P802.11bn, the Ultra High Reliability (UHR) capability has been defined to improve Rate-vs-Range enhancement, reduce latency, and reduce power consumption for AP, compared to P802.11be EHT MAC/PHY operation [2].  </a:t>
            </a:r>
          </a:p>
          <a:p>
            <a:pPr>
              <a:buFont typeface="Times New Roman" pitchFamily="16" charset="0"/>
              <a:buChar char="•"/>
            </a:pPr>
            <a:r>
              <a:rPr lang="en-GB" sz="1800" b="0" dirty="0"/>
              <a:t>Multi-AP coordination (MAPC) framework (aka. Multi-AP operation/transmission) has been discussed as one of the key features defined in Draft 802.11bn UHR D0.1.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 this contribution, we propose </a:t>
            </a:r>
            <a:r>
              <a:rPr lang="en-US" sz="1800" dirty="0"/>
              <a:t>propose ML-based MAPC protocol with low-latency (LL) traffic.</a:t>
            </a:r>
            <a:endParaRPr lang="en-GB"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Recap: Low-Latency Traffic in MLDs [3-7]</a:t>
            </a:r>
          </a:p>
        </p:txBody>
      </p:sp>
      <p:sp>
        <p:nvSpPr>
          <p:cNvPr id="9218" name="Rectangle 2"/>
          <p:cNvSpPr>
            <a:spLocks noGrp="1" noChangeArrowheads="1"/>
          </p:cNvSpPr>
          <p:nvPr>
            <p:ph idx="1"/>
          </p:nvPr>
        </p:nvSpPr>
        <p:spPr>
          <a:xfrm>
            <a:off x="609600" y="1981201"/>
            <a:ext cx="10972800" cy="4113213"/>
          </a:xfrm>
          <a:ln/>
        </p:spPr>
        <p:txBody>
          <a:bodyPr/>
          <a:lstStyle/>
          <a:p>
            <a:pPr>
              <a:buFont typeface="Times New Roman" pitchFamily="16" charset="0"/>
              <a:buChar char="•"/>
            </a:pPr>
            <a:r>
              <a:rPr lang="en-US" sz="1800" b="0" dirty="0"/>
              <a:t>During multi-link setup, AP MLD may classify traffic between AP MLD and non-AP MLD into one or more categories based on the latency requirements of the traffic. </a:t>
            </a:r>
          </a:p>
          <a:p>
            <a:pPr lvl="1">
              <a:buFont typeface="Times New Roman" pitchFamily="16" charset="0"/>
              <a:buChar char="•"/>
            </a:pPr>
            <a:r>
              <a:rPr lang="en-US" sz="1600" b="0" dirty="0"/>
              <a:t>e.g., a low latency (LL) category for LL traffic, and a non-low latency (non-LL) category for non-LL traffic.</a:t>
            </a:r>
          </a:p>
          <a:p>
            <a:pPr lvl="1">
              <a:buFont typeface="Times New Roman" pitchFamily="16" charset="0"/>
              <a:buChar char="•"/>
            </a:pPr>
            <a:r>
              <a:rPr lang="en-US" sz="1600" b="0" kern="0" dirty="0"/>
              <a:t>In operation, LL traffic may be associated with one or more TIDs associated with one or more predetermined access </a:t>
            </a:r>
            <a:r>
              <a:rPr lang="en-US" sz="1600" b="0" dirty="0"/>
              <a:t>categories (</a:t>
            </a:r>
            <a:r>
              <a:rPr lang="en-US" sz="1600" b="0" kern="0" dirty="0"/>
              <a:t>ACs) or traffic streams. </a:t>
            </a:r>
            <a:r>
              <a:rPr lang="en-US" sz="1600" b="0" dirty="0"/>
              <a:t> </a:t>
            </a:r>
          </a:p>
          <a:p>
            <a:pPr>
              <a:buFont typeface="Times New Roman" pitchFamily="16" charset="0"/>
              <a:buChar char="•"/>
            </a:pPr>
            <a:r>
              <a:rPr lang="en-US" sz="1800" b="0" dirty="0"/>
              <a:t>AP MLD may negotiate with non-AP MLD a traffic identifier (TID) to link mapping to assign traffic streams to available links. </a:t>
            </a:r>
          </a:p>
          <a:p>
            <a:pPr>
              <a:buFont typeface="Times New Roman" pitchFamily="16" charset="0"/>
              <a:buChar char="•"/>
            </a:pPr>
            <a:r>
              <a:rPr lang="en-US" sz="1800" b="0" dirty="0"/>
              <a:t>AP MLD may prioritize different links based on the category of traffic. </a:t>
            </a:r>
          </a:p>
          <a:p>
            <a:pPr lvl="1">
              <a:buFont typeface="Times New Roman" pitchFamily="16" charset="0"/>
              <a:buChar char="•"/>
            </a:pPr>
            <a:r>
              <a:rPr lang="en-US" sz="1400" dirty="0"/>
              <a:t>e</a:t>
            </a:r>
            <a:r>
              <a:rPr lang="en-US" sz="1400" b="0" dirty="0"/>
              <a:t>.g., A traffic stream of LL category between AP MLD and non-AP MLD may be mapped to link 2.</a:t>
            </a:r>
          </a:p>
          <a:p>
            <a:pPr>
              <a:buFont typeface="Times New Roman" pitchFamily="16" charset="0"/>
              <a:buChar char="•"/>
            </a:pPr>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smtClean="0"/>
              <a:pPr/>
              <a:t>3</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pic>
        <p:nvPicPr>
          <p:cNvPr id="8" name="Picture 7">
            <a:extLst>
              <a:ext uri="{FF2B5EF4-FFF2-40B4-BE49-F238E27FC236}">
                <a16:creationId xmlns:a16="http://schemas.microsoft.com/office/drawing/2014/main" id="{1BBAAC38-DBD1-B444-F6CF-277592ECAA54}"/>
              </a:ext>
            </a:extLst>
          </p:cNvPr>
          <p:cNvPicPr>
            <a:picLocks noChangeAspect="1"/>
          </p:cNvPicPr>
          <p:nvPr/>
        </p:nvPicPr>
        <p:blipFill>
          <a:blip r:embed="rId3"/>
          <a:stretch>
            <a:fillRect/>
          </a:stretch>
        </p:blipFill>
        <p:spPr>
          <a:xfrm>
            <a:off x="2650703" y="4810125"/>
            <a:ext cx="6888480" cy="17145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Low-Latency Traffic in Multi-BSS</a:t>
            </a:r>
          </a:p>
        </p:txBody>
      </p:sp>
      <p:sp>
        <p:nvSpPr>
          <p:cNvPr id="9218" name="Rectangle 2"/>
          <p:cNvSpPr>
            <a:spLocks noGrp="1" noChangeArrowheads="1"/>
          </p:cNvSpPr>
          <p:nvPr>
            <p:ph idx="1"/>
          </p:nvPr>
        </p:nvSpPr>
        <p:spPr>
          <a:xfrm>
            <a:off x="740833" y="1981201"/>
            <a:ext cx="5354110" cy="4113213"/>
          </a:xfrm>
          <a:ln/>
        </p:spPr>
        <p:txBody>
          <a:bodyPr/>
          <a:lstStyle/>
          <a:p>
            <a:pPr>
              <a:buFont typeface="Times New Roman" pitchFamily="16" charset="0"/>
              <a:buChar char="•"/>
            </a:pPr>
            <a:r>
              <a:rPr lang="en-US" sz="1800" b="0" dirty="0"/>
              <a:t>AP MLD 2 may transmit a non-LL frame (e.g., frame conveying non-LL traffic to associated STA2), via link 2, at the time T1. </a:t>
            </a:r>
          </a:p>
          <a:p>
            <a:pPr>
              <a:buFont typeface="Times New Roman" pitchFamily="16" charset="0"/>
              <a:buChar char="•"/>
            </a:pPr>
            <a:r>
              <a:rPr lang="en-US" sz="1800" dirty="0"/>
              <a:t>Case: </a:t>
            </a:r>
            <a:r>
              <a:rPr lang="en-US" sz="1800" b="0" dirty="0"/>
              <a:t>Non-AP MLD 1 associated with AP MLD 1 may hear the non-LL frame, via link 2, and may set its NAV at T2. </a:t>
            </a:r>
          </a:p>
          <a:p>
            <a:pPr>
              <a:buFont typeface="Times New Roman" pitchFamily="16" charset="0"/>
              <a:buChar char="•"/>
            </a:pPr>
            <a:r>
              <a:rPr lang="en-US" sz="1800" dirty="0"/>
              <a:t>Problem</a:t>
            </a:r>
            <a:r>
              <a:rPr lang="en-US" sz="1800" b="0" dirty="0"/>
              <a:t>: </a:t>
            </a:r>
          </a:p>
          <a:p>
            <a:pPr lvl="1">
              <a:buFont typeface="Times New Roman" pitchFamily="16" charset="0"/>
              <a:buChar char="•"/>
            </a:pPr>
            <a:r>
              <a:rPr lang="en-US" sz="1800" b="0" dirty="0"/>
              <a:t>Non-AP MLD 1 may postpone the transmission of a LL frame (e.g., frame conveying LL traffic, as shown in the figure)</a:t>
            </a:r>
            <a:r>
              <a:rPr lang="en-US" sz="1800" dirty="0"/>
              <a:t>, via link 2,</a:t>
            </a:r>
            <a:r>
              <a:rPr lang="en-US" sz="1800" b="0" dirty="0"/>
              <a:t> at time T3. </a:t>
            </a:r>
          </a:p>
          <a:p>
            <a:pPr lvl="1">
              <a:buFont typeface="Times New Roman" pitchFamily="16" charset="0"/>
              <a:buChar char="•"/>
            </a:pPr>
            <a:r>
              <a:rPr lang="en-US" sz="1800" dirty="0"/>
              <a:t>As a result, delay is introduced.</a:t>
            </a:r>
            <a:endParaRPr lang="en-US" sz="1800" b="0" dirty="0"/>
          </a:p>
          <a:p>
            <a:pPr marL="0" indent="0"/>
            <a:endParaRPr lang="en-US" sz="18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smtClean="0"/>
              <a:pPr/>
              <a:t>4</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pic>
        <p:nvPicPr>
          <p:cNvPr id="10" name="Picture 9">
            <a:extLst>
              <a:ext uri="{FF2B5EF4-FFF2-40B4-BE49-F238E27FC236}">
                <a16:creationId xmlns:a16="http://schemas.microsoft.com/office/drawing/2014/main" id="{A3A61992-7475-8477-CAEA-13683E847481}"/>
              </a:ext>
            </a:extLst>
          </p:cNvPr>
          <p:cNvPicPr>
            <a:picLocks noChangeAspect="1"/>
          </p:cNvPicPr>
          <p:nvPr/>
        </p:nvPicPr>
        <p:blipFill>
          <a:blip r:embed="rId3"/>
          <a:stretch>
            <a:fillRect/>
          </a:stretch>
        </p:blipFill>
        <p:spPr>
          <a:xfrm>
            <a:off x="6095999" y="2971800"/>
            <a:ext cx="5700421" cy="3116339"/>
          </a:xfrm>
          <a:prstGeom prst="rect">
            <a:avLst/>
          </a:prstGeom>
        </p:spPr>
      </p:pic>
    </p:spTree>
    <p:extLst>
      <p:ext uri="{BB962C8B-B14F-4D97-AF65-F5344CB8AC3E}">
        <p14:creationId xmlns:p14="http://schemas.microsoft.com/office/powerpoint/2010/main" val="20866034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Multi-AP Coordination based on Link Priority</a:t>
            </a:r>
            <a:br>
              <a:rPr lang="en-US" dirty="0"/>
            </a:br>
            <a:r>
              <a:rPr lang="en-US" dirty="0"/>
              <a:t> – Solution 1</a:t>
            </a:r>
            <a:endParaRPr lang="en-GB" dirty="0"/>
          </a:p>
        </p:txBody>
      </p:sp>
      <p:sp>
        <p:nvSpPr>
          <p:cNvPr id="9218" name="Rectangle 2"/>
          <p:cNvSpPr>
            <a:spLocks noGrp="1" noChangeArrowheads="1"/>
          </p:cNvSpPr>
          <p:nvPr>
            <p:ph idx="1"/>
          </p:nvPr>
        </p:nvSpPr>
        <p:spPr>
          <a:xfrm>
            <a:off x="628651" y="1981201"/>
            <a:ext cx="5467350" cy="4113213"/>
          </a:xfrm>
          <a:ln/>
        </p:spPr>
        <p:txBody>
          <a:bodyPr/>
          <a:lstStyle/>
          <a:p>
            <a:pPr>
              <a:buFont typeface="Times New Roman" pitchFamily="16" charset="0"/>
              <a:buChar char="•"/>
            </a:pPr>
            <a:r>
              <a:rPr lang="en-US" sz="1800" b="0" dirty="0"/>
              <a:t>AP MLD 1 transmits to AP MLD 2 a notification frame indicating that link 2 is prioritized for LL traffic. </a:t>
            </a:r>
          </a:p>
          <a:p>
            <a:pPr>
              <a:buFont typeface="Times New Roman" pitchFamily="16" charset="0"/>
              <a:buChar char="•"/>
            </a:pPr>
            <a:r>
              <a:rPr lang="en-US" sz="1800" b="0" dirty="0"/>
              <a:t>Accordingly, when a non-LL traffic arrives at AP MLD 2 for transmission, AP MLD 2 selects link 1 for the transmission of the non-LL frame. </a:t>
            </a:r>
          </a:p>
          <a:p>
            <a:pPr lvl="1">
              <a:buFont typeface="Times New Roman" pitchFamily="16" charset="0"/>
              <a:buChar char="•"/>
            </a:pPr>
            <a:r>
              <a:rPr lang="en-US" sz="1600" dirty="0"/>
              <a:t>For example</a:t>
            </a:r>
            <a:r>
              <a:rPr lang="en-US" sz="1600" b="0" dirty="0"/>
              <a:t>, the selection </a:t>
            </a:r>
            <a:r>
              <a:rPr lang="en-US" sz="1600" dirty="0"/>
              <a:t>may be </a:t>
            </a:r>
            <a:r>
              <a:rPr lang="en-US" sz="1600" b="0" dirty="0"/>
              <a:t>based on the priority of link 1 and/or the priority of link 2 specified in the notification frame.</a:t>
            </a:r>
          </a:p>
          <a:p>
            <a:pPr>
              <a:buFont typeface="Times New Roman" pitchFamily="16" charset="0"/>
              <a:buChar char="•"/>
            </a:pPr>
            <a:r>
              <a:rPr lang="en-US" sz="1800" b="0" dirty="0"/>
              <a:t>AP MLD 2 transmits a non-LL frame, via link 1, to non-AP MLD 2.</a:t>
            </a:r>
          </a:p>
          <a:p>
            <a:pPr>
              <a:buFont typeface="Times New Roman" pitchFamily="16" charset="0"/>
              <a:buChar char="•"/>
            </a:pPr>
            <a:r>
              <a:rPr lang="en-US" sz="1800" b="0" dirty="0"/>
              <a:t>Non-AP MLD 1 is able to transmit a </a:t>
            </a:r>
            <a:r>
              <a:rPr lang="en-US" sz="1800" b="0"/>
              <a:t>LL frame</a:t>
            </a:r>
            <a:r>
              <a:rPr lang="en-US" sz="1800" b="0" dirty="0"/>
              <a:t>, via link 2, to AP MLD 1. </a:t>
            </a:r>
            <a:endParaRPr lang="en-US"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smtClean="0"/>
              <a:pPr/>
              <a:t>5</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pic>
        <p:nvPicPr>
          <p:cNvPr id="8" name="Picture 7">
            <a:extLst>
              <a:ext uri="{FF2B5EF4-FFF2-40B4-BE49-F238E27FC236}">
                <a16:creationId xmlns:a16="http://schemas.microsoft.com/office/drawing/2014/main" id="{E5317D6A-6190-9C2A-C752-A16A31DD35AB}"/>
              </a:ext>
            </a:extLst>
          </p:cNvPr>
          <p:cNvPicPr>
            <a:picLocks noChangeAspect="1"/>
          </p:cNvPicPr>
          <p:nvPr/>
        </p:nvPicPr>
        <p:blipFill>
          <a:blip r:embed="rId3"/>
          <a:stretch>
            <a:fillRect/>
          </a:stretch>
        </p:blipFill>
        <p:spPr>
          <a:xfrm>
            <a:off x="6095997" y="2895600"/>
            <a:ext cx="5585989" cy="3198814"/>
          </a:xfrm>
          <a:prstGeom prst="rect">
            <a:avLst/>
          </a:prstGeom>
        </p:spPr>
      </p:pic>
    </p:spTree>
    <p:extLst>
      <p:ext uri="{BB962C8B-B14F-4D97-AF65-F5344CB8AC3E}">
        <p14:creationId xmlns:p14="http://schemas.microsoft.com/office/powerpoint/2010/main" val="238127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Multi-AP Coordination based on Link Priority</a:t>
            </a:r>
            <a:br>
              <a:rPr lang="en-US" dirty="0"/>
            </a:br>
            <a:r>
              <a:rPr lang="en-US" dirty="0"/>
              <a:t> – Solution 2</a:t>
            </a:r>
            <a:endParaRPr lang="en-GB" dirty="0"/>
          </a:p>
        </p:txBody>
      </p:sp>
      <p:sp>
        <p:nvSpPr>
          <p:cNvPr id="9218" name="Rectangle 2"/>
          <p:cNvSpPr>
            <a:spLocks noGrp="1" noChangeArrowheads="1"/>
          </p:cNvSpPr>
          <p:nvPr>
            <p:ph idx="1"/>
          </p:nvPr>
        </p:nvSpPr>
        <p:spPr>
          <a:xfrm>
            <a:off x="685801" y="1981201"/>
            <a:ext cx="5410200" cy="4113213"/>
          </a:xfrm>
          <a:ln/>
        </p:spPr>
        <p:txBody>
          <a:bodyPr/>
          <a:lstStyle/>
          <a:p>
            <a:pPr>
              <a:buFont typeface="Times New Roman" pitchFamily="16" charset="0"/>
              <a:buChar char="•"/>
            </a:pPr>
            <a:r>
              <a:rPr lang="en-US" sz="1800" b="0" dirty="0"/>
              <a:t>AP MLD 2 transmits to AP MLD 1 a request frame soliciting a response from AP MLD 1. </a:t>
            </a:r>
          </a:p>
          <a:p>
            <a:pPr>
              <a:buFont typeface="Times New Roman" pitchFamily="16" charset="0"/>
              <a:buChar char="•"/>
            </a:pPr>
            <a:r>
              <a:rPr lang="en-US" sz="1800" b="0" dirty="0"/>
              <a:t>In response, AP MLD 1 transmits to AP MLD 2 a response frame indicating that link 2 is prioritized for LL traffic. </a:t>
            </a:r>
          </a:p>
          <a:p>
            <a:pPr>
              <a:buFont typeface="Times New Roman" pitchFamily="16" charset="0"/>
              <a:buChar char="•"/>
            </a:pPr>
            <a:r>
              <a:rPr lang="en-US" sz="1800" b="0" dirty="0"/>
              <a:t>Accordingly, when a non-LL traffic arrives at AP MLD 2 for transmission, AP MLD 2 selects link 1 for the transmission of the non-LL frame. </a:t>
            </a:r>
          </a:p>
          <a:p>
            <a:pPr lvl="1">
              <a:buFont typeface="Times New Roman" pitchFamily="16" charset="0"/>
              <a:buChar char="•"/>
            </a:pPr>
            <a:r>
              <a:rPr lang="en-US" sz="1600" b="0" dirty="0"/>
              <a:t>For example, the selection may be based on the priority of link 1 and/or the priority of link 2 specified in the response frame.</a:t>
            </a:r>
          </a:p>
          <a:p>
            <a:pPr>
              <a:buFont typeface="Times New Roman" pitchFamily="16" charset="0"/>
              <a:buChar char="•"/>
            </a:pPr>
            <a:r>
              <a:rPr lang="en-US" sz="1800" b="0" dirty="0"/>
              <a:t>AP MLD 2 transmits a non-LL frame, via link 1, to non-AP MLD 2.</a:t>
            </a:r>
          </a:p>
          <a:p>
            <a:pPr>
              <a:buFont typeface="Times New Roman" pitchFamily="16" charset="0"/>
              <a:buChar char="•"/>
            </a:pPr>
            <a:r>
              <a:rPr lang="en-US" sz="1800" b="0" dirty="0"/>
              <a:t>Non-AP MLD 1 is able to transmit a LL frame, via link 2, to AP MLD 1. </a:t>
            </a:r>
            <a:endParaRPr lang="en-US"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smtClean="0"/>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pic>
        <p:nvPicPr>
          <p:cNvPr id="7" name="Picture 6">
            <a:extLst>
              <a:ext uri="{FF2B5EF4-FFF2-40B4-BE49-F238E27FC236}">
                <a16:creationId xmlns:a16="http://schemas.microsoft.com/office/drawing/2014/main" id="{85FC4100-B680-54E1-95D6-796D0ECAC9CE}"/>
              </a:ext>
            </a:extLst>
          </p:cNvPr>
          <p:cNvPicPr>
            <a:picLocks noChangeAspect="1"/>
          </p:cNvPicPr>
          <p:nvPr/>
        </p:nvPicPr>
        <p:blipFill>
          <a:blip r:embed="rId3"/>
          <a:stretch>
            <a:fillRect/>
          </a:stretch>
        </p:blipFill>
        <p:spPr>
          <a:xfrm>
            <a:off x="6096000" y="2777820"/>
            <a:ext cx="5543550" cy="3174512"/>
          </a:xfrm>
          <a:prstGeom prst="rect">
            <a:avLst/>
          </a:prstGeom>
        </p:spPr>
      </p:pic>
    </p:spTree>
    <p:extLst>
      <p:ext uri="{BB962C8B-B14F-4D97-AF65-F5344CB8AC3E}">
        <p14:creationId xmlns:p14="http://schemas.microsoft.com/office/powerpoint/2010/main" val="18783263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p:txBody>
          <a:bodyPr/>
          <a:lstStyle/>
          <a:p>
            <a:pPr marL="0" indent="342900"/>
            <a:r>
              <a:rPr lang="en-US" sz="2000" dirty="0"/>
              <a:t>In this contribution, we proposed the methods of </a:t>
            </a:r>
            <a:r>
              <a:rPr lang="en-GB" sz="2000" dirty="0"/>
              <a:t>ML-based MAPC </a:t>
            </a:r>
            <a:r>
              <a:rPr lang="en-US" sz="2000" dirty="0"/>
              <a:t>protocol</a:t>
            </a:r>
            <a:r>
              <a:rPr lang="en-GB" sz="2000" dirty="0"/>
              <a:t> with low-latency traffic.</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Q&amp;A Discussion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b="0" i="0" dirty="0">
                <a:solidFill>
                  <a:srgbClr val="000000"/>
                </a:solidFill>
                <a:effectLst/>
                <a:latin typeface="Times New Roman" panose="02020603050405020304" pitchFamily="18" charset="0"/>
              </a:rPr>
              <a:t>C: Generally, low latency streams can exist to all the links so that whichever is available free they can transmit on, and it need to make sure that one link is more likely to work for low-latency traffic. As earlier presentations show, effective reporting such as BSR thereby covers not only the low latency traffic but also other classes of traffic, too. This seems like a general solution that would address this particular use case also.</a:t>
            </a:r>
          </a:p>
          <a:p>
            <a:pPr>
              <a:buFont typeface="Arial" panose="020B0604020202020204" pitchFamily="34" charset="0"/>
              <a:buChar char="•"/>
            </a:pPr>
            <a:r>
              <a:rPr lang="en-US" sz="1800" b="0" i="0" dirty="0">
                <a:solidFill>
                  <a:srgbClr val="000000"/>
                </a:solidFill>
                <a:effectLst/>
                <a:latin typeface="Times New Roman" panose="02020603050405020304" pitchFamily="18" charset="0"/>
              </a:rPr>
              <a:t>A: Mapping low latency traffic to links can be AP/STA implementation specific. For example, AP can map low latency traffic to either one or more links or all links. Both are possible and can be supported in 11be. </a:t>
            </a:r>
          </a:p>
          <a:p>
            <a:pPr lvl="1">
              <a:buFont typeface="Arial" panose="020B0604020202020204" pitchFamily="34" charset="0"/>
              <a:buChar char="•"/>
            </a:pPr>
            <a:r>
              <a:rPr lang="en-US" sz="1800" b="0" i="0" dirty="0">
                <a:solidFill>
                  <a:srgbClr val="000000"/>
                </a:solidFill>
                <a:effectLst/>
                <a:latin typeface="Times New Roman" panose="02020603050405020304" pitchFamily="18" charset="0"/>
              </a:rPr>
              <a:t>The benefit of one or dedicate link mapping, in other words, mapping with priority of links, is that using dedicated link (with a high priority) for low-latency traffic so that the possibility of waiting time for delivering the low-latency traffic could be reduced as the events of transmitting/receiving non-LL traffic are much less on the LL traffic dedicated link (with a high priority).</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extLst>
      <p:ext uri="{BB962C8B-B14F-4D97-AF65-F5344CB8AC3E}">
        <p14:creationId xmlns:p14="http://schemas.microsoft.com/office/powerpoint/2010/main" val="3089381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9EF4C-A3F8-EAFB-0A7E-DE1EBFEED0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6413CB-4336-48A0-6AC2-850C40A6A131}"/>
              </a:ext>
            </a:extLst>
          </p:cNvPr>
          <p:cNvSpPr>
            <a:spLocks noGrp="1"/>
          </p:cNvSpPr>
          <p:nvPr>
            <p:ph type="title"/>
          </p:nvPr>
        </p:nvSpPr>
        <p:spPr/>
        <p:txBody>
          <a:bodyPr/>
          <a:lstStyle/>
          <a:p>
            <a:r>
              <a:rPr lang="en-GB" dirty="0"/>
              <a:t>Straw Poll 1</a:t>
            </a:r>
          </a:p>
        </p:txBody>
      </p:sp>
      <p:sp>
        <p:nvSpPr>
          <p:cNvPr id="3" name="Content Placeholder 2">
            <a:extLst>
              <a:ext uri="{FF2B5EF4-FFF2-40B4-BE49-F238E27FC236}">
                <a16:creationId xmlns:a16="http://schemas.microsoft.com/office/drawing/2014/main" id="{C0DEA397-A5D1-AE1B-FEC1-DB4906A03A0A}"/>
              </a:ext>
            </a:extLst>
          </p:cNvPr>
          <p:cNvSpPr>
            <a:spLocks noGrp="1"/>
          </p:cNvSpPr>
          <p:nvPr>
            <p:ph idx="1"/>
          </p:nvPr>
        </p:nvSpPr>
        <p:spPr/>
        <p:txBody>
          <a:bodyPr/>
          <a:lstStyle/>
          <a:p>
            <a:pPr>
              <a:buFont typeface="Arial" panose="020B0604020202020204" pitchFamily="34" charset="0"/>
              <a:buChar char="•"/>
            </a:pPr>
            <a:r>
              <a:rPr lang="en-US" sz="2000" dirty="0"/>
              <a:t>Do you support the following text?</a:t>
            </a:r>
          </a:p>
          <a:p>
            <a:pPr marL="0" indent="342900"/>
            <a:r>
              <a:rPr lang="en-US" sz="2000" b="0" dirty="0"/>
              <a:t>An AP, affiliated with one AP MLD, may exchange management frames with another AP affiliated with another AP MLD to establish a coordination agreement between the AP MLDs.</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a:p>
            <a:pPr marL="0" indent="342900"/>
            <a:endParaRPr lang="en-GB" sz="2000" dirty="0"/>
          </a:p>
        </p:txBody>
      </p:sp>
      <p:sp>
        <p:nvSpPr>
          <p:cNvPr id="6" name="Slide Number Placeholder 5">
            <a:extLst>
              <a:ext uri="{FF2B5EF4-FFF2-40B4-BE49-F238E27FC236}">
                <a16:creationId xmlns:a16="http://schemas.microsoft.com/office/drawing/2014/main" id="{C08567CE-766F-873B-80BC-A39D359F9BB5}"/>
              </a:ext>
            </a:extLst>
          </p:cNvPr>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a:extLst>
              <a:ext uri="{FF2B5EF4-FFF2-40B4-BE49-F238E27FC236}">
                <a16:creationId xmlns:a16="http://schemas.microsoft.com/office/drawing/2014/main" id="{B131A4D5-7D51-3A5A-73D6-19B554FF7B84}"/>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010FF6DE-74C2-3531-0A00-3554169C584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85429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80211_template</Template>
  <TotalTime>6</TotalTime>
  <Words>1270</Words>
  <Application>Microsoft Office PowerPoint</Application>
  <PresentationFormat>Widescreen</PresentationFormat>
  <Paragraphs>139</Paragraphs>
  <Slides>11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Microsoft Word 97 - 2003 Document</vt:lpstr>
      <vt:lpstr>Multi-Link based Multi-AP Coordination  for Low-Latency Traffic – Follow Up</vt:lpstr>
      <vt:lpstr>Abstract</vt:lpstr>
      <vt:lpstr>Recap: Low-Latency Traffic in MLDs [3-7]</vt:lpstr>
      <vt:lpstr>Low-Latency Traffic in Multi-BSS</vt:lpstr>
      <vt:lpstr>Multi-AP Coordination based on Link Priority  – Solution 1</vt:lpstr>
      <vt:lpstr>Multi-AP Coordination based on Link Priority  – Solution 2</vt:lpstr>
      <vt:lpstr>Summary</vt:lpstr>
      <vt:lpstr>Q&amp;A Discussion</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AP-assisted Medium Synchronization Recovery</dc:title>
  <dc:creator>Jiayi Zhang</dc:creator>
  <cp:lastModifiedBy>Jiayi Zhang</cp:lastModifiedBy>
  <cp:revision>36</cp:revision>
  <cp:lastPrinted>1601-01-01T00:00:00Z</cp:lastPrinted>
  <dcterms:created xsi:type="dcterms:W3CDTF">2023-10-25T18:47:55Z</dcterms:created>
  <dcterms:modified xsi:type="dcterms:W3CDTF">2025-03-10T17:15:11Z</dcterms:modified>
</cp:coreProperties>
</file>