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324" r:id="rId2"/>
    <p:sldId id="257" r:id="rId3"/>
    <p:sldId id="325" r:id="rId4"/>
    <p:sldId id="341" r:id="rId5"/>
    <p:sldId id="344" r:id="rId6"/>
    <p:sldId id="340" r:id="rId7"/>
    <p:sldId id="343" r:id="rId8"/>
    <p:sldId id="266" r:id="rId9"/>
    <p:sldId id="264" r:id="rId1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cCann" initials="SM" lastIdx="10" clrIdx="0">
    <p:extLst>
      <p:ext uri="{19B8F6BF-5375-455C-9EA6-DF929625EA0E}">
        <p15:presenceInfo xmlns:p15="http://schemas.microsoft.com/office/powerpoint/2012/main" userId="S-1-5-21-147214757-305610072-1517763936-7933830" providerId="AD"/>
      </p:ext>
    </p:extLst>
  </p:cmAuthor>
  <p:cmAuthor id="2" name="xuyue (I)" initials="x(" lastIdx="8" clrIdx="1">
    <p:extLst>
      <p:ext uri="{19B8F6BF-5375-455C-9EA6-DF929625EA0E}">
        <p15:presenceInfo xmlns:p15="http://schemas.microsoft.com/office/powerpoint/2012/main" userId="S-1-5-21-147214757-305610072-1517763936-96108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6460" autoAdjust="0"/>
    <p:restoredTop sz="95256" autoAdjust="0"/>
  </p:normalViewPr>
  <p:slideViewPr>
    <p:cSldViewPr>
      <p:cViewPr varScale="1">
        <p:scale>
          <a:sx n="117" d="100"/>
          <a:sy n="117" d="100"/>
        </p:scale>
        <p:origin x="172" y="72"/>
      </p:cViewPr>
      <p:guideLst>
        <p:guide orient="horz" pos="2160"/>
        <p:guide pos="3840"/>
      </p:guideLst>
    </p:cSldViewPr>
  </p:slideViewPr>
  <p:outlineViewPr>
    <p:cViewPr varScale="1">
      <p:scale>
        <a:sx n="170" d="200"/>
        <a:sy n="170" d="200"/>
      </p:scale>
      <p:origin x="0" y="-52613"/>
    </p:cViewPr>
  </p:outlineViewPr>
  <p:notesTextViewPr>
    <p:cViewPr>
      <p:scale>
        <a:sx n="100" d="100"/>
        <a:sy n="100" d="100"/>
      </p:scale>
      <p:origin x="0" y="0"/>
    </p:cViewPr>
  </p:notesTextViewPr>
  <p:notesViewPr>
    <p:cSldViewPr>
      <p:cViewPr varScale="1">
        <p:scale>
          <a:sx n="87" d="100"/>
          <a:sy n="87" d="100"/>
        </p:scale>
        <p:origin x="3092" y="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页眉占位符 7">
            <a:extLst>
              <a:ext uri="{FF2B5EF4-FFF2-40B4-BE49-F238E27FC236}">
                <a16:creationId xmlns:a16="http://schemas.microsoft.com/office/drawing/2014/main" id="{EC26F630-9B24-4A84-B495-1214FE5448DB}"/>
              </a:ext>
            </a:extLst>
          </p:cNvPr>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zh-CN" altLang="en-US"/>
          </a:p>
        </p:txBody>
      </p:sp>
      <p:sp>
        <p:nvSpPr>
          <p:cNvPr id="9" name="日期占位符 8">
            <a:extLst>
              <a:ext uri="{FF2B5EF4-FFF2-40B4-BE49-F238E27FC236}">
                <a16:creationId xmlns:a16="http://schemas.microsoft.com/office/drawing/2014/main" id="{03BE04A3-B6D3-4745-9481-3EFE802FF297}"/>
              </a:ext>
            </a:extLst>
          </p:cNvPr>
          <p:cNvSpPr>
            <a:spLocks noGrp="1"/>
          </p:cNvSpPr>
          <p:nvPr>
            <p:ph type="dt" sz="quarter" idx="1"/>
          </p:nvPr>
        </p:nvSpPr>
        <p:spPr>
          <a:xfrm>
            <a:off x="3927475" y="0"/>
            <a:ext cx="3005138" cy="465138"/>
          </a:xfrm>
          <a:prstGeom prst="rect">
            <a:avLst/>
          </a:prstGeom>
        </p:spPr>
        <p:txBody>
          <a:bodyPr vert="horz" lIns="91440" tIns="45720" rIns="91440" bIns="45720" rtlCol="0"/>
          <a:lstStyle>
            <a:lvl1pPr algn="r">
              <a:defRPr sz="1200"/>
            </a:lvl1pPr>
          </a:lstStyle>
          <a:p>
            <a:endParaRPr lang="zh-CN" altLang="en-US" dirty="0"/>
          </a:p>
        </p:txBody>
      </p:sp>
      <p:sp>
        <p:nvSpPr>
          <p:cNvPr id="10" name="灯片编号占位符 9">
            <a:extLst>
              <a:ext uri="{FF2B5EF4-FFF2-40B4-BE49-F238E27FC236}">
                <a16:creationId xmlns:a16="http://schemas.microsoft.com/office/drawing/2014/main" id="{E7A9A5C5-E85F-4DA2-B72E-37D5F557DC25}"/>
              </a:ext>
            </a:extLst>
          </p:cNvPr>
          <p:cNvSpPr>
            <a:spLocks noGrp="1"/>
          </p:cNvSpPr>
          <p:nvPr>
            <p:ph type="sldNum" sz="quarter" idx="3"/>
          </p:nvPr>
        </p:nvSpPr>
        <p:spPr>
          <a:xfrm>
            <a:off x="3927475" y="8815388"/>
            <a:ext cx="3005138" cy="465137"/>
          </a:xfrm>
          <a:prstGeom prst="rect">
            <a:avLst/>
          </a:prstGeom>
        </p:spPr>
        <p:txBody>
          <a:bodyPr vert="horz" lIns="91440" tIns="45720" rIns="91440" bIns="45720" rtlCol="0" anchor="b"/>
          <a:lstStyle>
            <a:lvl1pPr algn="r">
              <a:defRPr sz="1200"/>
            </a:lvl1pPr>
          </a:lstStyle>
          <a:p>
            <a:fld id="{257083B1-C7CB-4E29-9C8C-19F82D4194A9}" type="slidenum">
              <a:rPr lang="zh-CN" altLang="en-US" smtClean="0"/>
              <a:t>‹#›</a:t>
            </a:fld>
            <a:endParaRPr lang="zh-CN" altLang="en-US"/>
          </a:p>
        </p:txBody>
      </p:sp>
      <p:sp>
        <p:nvSpPr>
          <p:cNvPr id="11" name="页脚占位符 10">
            <a:extLst>
              <a:ext uri="{FF2B5EF4-FFF2-40B4-BE49-F238E27FC236}">
                <a16:creationId xmlns:a16="http://schemas.microsoft.com/office/drawing/2014/main" id="{2AD187DB-16BA-4679-B6E3-2F0C54ABCBA4}"/>
              </a:ext>
            </a:extLst>
          </p:cNvPr>
          <p:cNvSpPr>
            <a:spLocks noGrp="1"/>
          </p:cNvSpPr>
          <p:nvPr>
            <p:ph type="ftr" sz="quarter" idx="2"/>
          </p:nvPr>
        </p:nvSpPr>
        <p:spPr>
          <a:xfrm>
            <a:off x="0" y="8815388"/>
            <a:ext cx="3005138" cy="465137"/>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802.11-23/1977r0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835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4141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1877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771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2910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802.11-23/1977r0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dirty="0"/>
              <a:t>单击此处编辑母版标题样式</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a:p>
        </p:txBody>
      </p:sp>
      <p:sp>
        <p:nvSpPr>
          <p:cNvPr id="4" name="Date Placeholder 3"/>
          <p:cNvSpPr>
            <a:spLocks noGrp="1"/>
          </p:cNvSpPr>
          <p:nvPr>
            <p:ph type="dt" idx="10"/>
          </p:nvPr>
        </p:nvSpPr>
        <p:spPr/>
        <p:txBody>
          <a:bodyPr/>
          <a:lstStyle>
            <a:lvl1pPr>
              <a:defRPr/>
            </a:lvl1pPr>
          </a:lstStyle>
          <a:p>
            <a:r>
              <a:rPr lang="en-US" altLang="zh-CN"/>
              <a:t>November 2023</a:t>
            </a:r>
            <a:endParaRPr lang="en-GB"/>
          </a:p>
        </p:txBody>
      </p:sp>
      <p:sp>
        <p:nvSpPr>
          <p:cNvPr id="5" name="Footer Placeholder 4"/>
          <p:cNvSpPr>
            <a:spLocks noGrp="1"/>
          </p:cNvSpPr>
          <p:nvPr>
            <p:ph type="ftr" idx="11"/>
          </p:nvPr>
        </p:nvSpPr>
        <p:spPr/>
        <p:txBody>
          <a:bodyPr/>
          <a:lstStyle>
            <a:lvl1pPr>
              <a:defRPr/>
            </a:lvl1pPr>
          </a:lstStyle>
          <a:p>
            <a:r>
              <a:rPr lang="en-GB"/>
              <a:t>Yue Xu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Yue Xu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November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4" name="Date Placeholder 3"/>
          <p:cNvSpPr>
            <a:spLocks noGrp="1"/>
          </p:cNvSpPr>
          <p:nvPr>
            <p:ph type="dt" idx="10"/>
          </p:nvPr>
        </p:nvSpPr>
        <p:spPr/>
        <p:txBody>
          <a:bodyPr/>
          <a:lstStyle>
            <a:lvl1pPr>
              <a:defRPr/>
            </a:lvl1pPr>
          </a:lstStyle>
          <a:p>
            <a:r>
              <a:rPr lang="en-US" altLang="zh-CN"/>
              <a:t>November 2023</a:t>
            </a:r>
            <a:endParaRPr lang="en-GB"/>
          </a:p>
        </p:txBody>
      </p:sp>
      <p:sp>
        <p:nvSpPr>
          <p:cNvPr id="5" name="Footer Placeholder 4"/>
          <p:cNvSpPr>
            <a:spLocks noGrp="1"/>
          </p:cNvSpPr>
          <p:nvPr>
            <p:ph type="ftr" idx="11"/>
          </p:nvPr>
        </p:nvSpPr>
        <p:spPr/>
        <p:txBody>
          <a:bodyPr/>
          <a:lstStyle>
            <a:lvl1pPr>
              <a:defRPr/>
            </a:lvl1pPr>
          </a:lstStyle>
          <a:p>
            <a:r>
              <a:rPr lang="en-GB"/>
              <a:t>Yue Xu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Date Placeholder 4"/>
          <p:cNvSpPr>
            <a:spLocks noGrp="1"/>
          </p:cNvSpPr>
          <p:nvPr>
            <p:ph type="dt" idx="10"/>
          </p:nvPr>
        </p:nvSpPr>
        <p:spPr/>
        <p:txBody>
          <a:bodyPr/>
          <a:lstStyle>
            <a:lvl1pPr>
              <a:defRPr/>
            </a:lvl1pPr>
          </a:lstStyle>
          <a:p>
            <a:r>
              <a:rPr lang="en-US" altLang="zh-CN"/>
              <a:t>November 2023</a:t>
            </a:r>
            <a:endParaRPr lang="en-GB"/>
          </a:p>
        </p:txBody>
      </p:sp>
      <p:sp>
        <p:nvSpPr>
          <p:cNvPr id="6" name="Footer Placeholder 5"/>
          <p:cNvSpPr>
            <a:spLocks noGrp="1"/>
          </p:cNvSpPr>
          <p:nvPr>
            <p:ph type="ftr" idx="11"/>
          </p:nvPr>
        </p:nvSpPr>
        <p:spPr/>
        <p:txBody>
          <a:bodyPr/>
          <a:lstStyle>
            <a:lvl1pPr>
              <a:defRPr/>
            </a:lvl1pPr>
          </a:lstStyle>
          <a:p>
            <a:r>
              <a:rPr lang="en-GB"/>
              <a:t>Yue Xu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7" name="Date Placeholder 6"/>
          <p:cNvSpPr>
            <a:spLocks noGrp="1"/>
          </p:cNvSpPr>
          <p:nvPr>
            <p:ph type="dt" idx="10"/>
          </p:nvPr>
        </p:nvSpPr>
        <p:spPr/>
        <p:txBody>
          <a:bodyPr/>
          <a:lstStyle>
            <a:lvl1pPr>
              <a:defRPr/>
            </a:lvl1pPr>
          </a:lstStyle>
          <a:p>
            <a:r>
              <a:rPr lang="en-US" altLang="zh-CN"/>
              <a:t>November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Yue Xu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Date Placeholder 2"/>
          <p:cNvSpPr>
            <a:spLocks noGrp="1"/>
          </p:cNvSpPr>
          <p:nvPr>
            <p:ph type="dt" idx="10"/>
          </p:nvPr>
        </p:nvSpPr>
        <p:spPr/>
        <p:txBody>
          <a:bodyPr/>
          <a:lstStyle>
            <a:lvl1pPr>
              <a:defRPr/>
            </a:lvl1pPr>
          </a:lstStyle>
          <a:p>
            <a:r>
              <a:rPr lang="en-US" altLang="zh-CN"/>
              <a:t>November 2023</a:t>
            </a:r>
            <a:endParaRPr lang="en-GB"/>
          </a:p>
        </p:txBody>
      </p:sp>
      <p:sp>
        <p:nvSpPr>
          <p:cNvPr id="4" name="Footer Placeholder 3"/>
          <p:cNvSpPr>
            <a:spLocks noGrp="1"/>
          </p:cNvSpPr>
          <p:nvPr>
            <p:ph type="ftr" idx="11"/>
          </p:nvPr>
        </p:nvSpPr>
        <p:spPr/>
        <p:txBody>
          <a:bodyPr/>
          <a:lstStyle>
            <a:lvl1pPr>
              <a:defRPr/>
            </a:lvl1pPr>
          </a:lstStyle>
          <a:p>
            <a:r>
              <a:rPr lang="en-GB"/>
              <a:t>Yue Xu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a:t>November 2023</a:t>
            </a:r>
            <a:endParaRPr lang="en-GB"/>
          </a:p>
        </p:txBody>
      </p:sp>
      <p:sp>
        <p:nvSpPr>
          <p:cNvPr id="3" name="Footer Placeholder 2"/>
          <p:cNvSpPr>
            <a:spLocks noGrp="1"/>
          </p:cNvSpPr>
          <p:nvPr>
            <p:ph type="ftr" idx="11"/>
          </p:nvPr>
        </p:nvSpPr>
        <p:spPr/>
        <p:txBody>
          <a:bodyPr/>
          <a:lstStyle>
            <a:lvl1pPr>
              <a:defRPr/>
            </a:lvl1pPr>
          </a:lstStyle>
          <a:p>
            <a:r>
              <a:rPr lang="en-GB"/>
              <a:t>Yue Xu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ltLang="zh-CN"/>
              <a:t>November 2023</a:t>
            </a:r>
            <a:endParaRPr lang="en-GB"/>
          </a:p>
        </p:txBody>
      </p:sp>
      <p:sp>
        <p:nvSpPr>
          <p:cNvPr id="5" name="Footer Placeholder 4"/>
          <p:cNvSpPr>
            <a:spLocks noGrp="1"/>
          </p:cNvSpPr>
          <p:nvPr>
            <p:ph type="ftr" idx="11"/>
          </p:nvPr>
        </p:nvSpPr>
        <p:spPr/>
        <p:txBody>
          <a:bodyPr/>
          <a:lstStyle>
            <a:lvl1pPr>
              <a:defRPr/>
            </a:lvl1pPr>
          </a:lstStyle>
          <a:p>
            <a:r>
              <a:rPr lang="en-GB"/>
              <a:t>Yue Xu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zh-CN" altLang="en-US"/>
              <a:t>单击此处编辑母版标题样式</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ltLang="zh-CN"/>
              <a:t>November 2023</a:t>
            </a:r>
            <a:endParaRPr lang="en-GB"/>
          </a:p>
        </p:txBody>
      </p:sp>
      <p:sp>
        <p:nvSpPr>
          <p:cNvPr id="5" name="Footer Placeholder 4"/>
          <p:cNvSpPr>
            <a:spLocks noGrp="1"/>
          </p:cNvSpPr>
          <p:nvPr>
            <p:ph type="ftr" idx="11"/>
          </p:nvPr>
        </p:nvSpPr>
        <p:spPr/>
        <p:txBody>
          <a:bodyPr/>
          <a:lstStyle>
            <a:lvl1pPr>
              <a:defRPr/>
            </a:lvl1pPr>
          </a:lstStyle>
          <a:p>
            <a:r>
              <a:rPr lang="en-GB"/>
              <a:t>Yue Xu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November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Yue Xu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a:t>
            </a: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IEEE 802.11-23/1977r0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800" dirty="0"/>
              <a:t>Requirements Analysis for IMMW Use Cases</a:t>
            </a:r>
            <a:endParaRPr lang="en-GB" sz="2800"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2023-11-07</a:t>
            </a:r>
          </a:p>
        </p:txBody>
      </p:sp>
      <p:sp>
        <p:nvSpPr>
          <p:cNvPr id="6" name="Date Placeholder 3"/>
          <p:cNvSpPr>
            <a:spLocks noGrp="1"/>
          </p:cNvSpPr>
          <p:nvPr>
            <p:ph type="dt" idx="10"/>
          </p:nvPr>
        </p:nvSpPr>
        <p:spPr/>
        <p:txBody>
          <a:bodyPr/>
          <a:lstStyle/>
          <a:p>
            <a:r>
              <a:rPr lang="en-US" altLang="zh-CN"/>
              <a:t>November 2023</a:t>
            </a:r>
            <a:endParaRPr lang="en-GB" altLang="zh-CN" dirty="0"/>
          </a:p>
        </p:txBody>
      </p:sp>
      <p:sp>
        <p:nvSpPr>
          <p:cNvPr id="7" name="Footer Placeholder 4"/>
          <p:cNvSpPr>
            <a:spLocks noGrp="1"/>
          </p:cNvSpPr>
          <p:nvPr>
            <p:ph type="ftr" idx="11"/>
          </p:nvPr>
        </p:nvSpPr>
        <p:spPr/>
        <p:txBody>
          <a:bodyPr/>
          <a:lstStyle/>
          <a:p>
            <a:r>
              <a:rPr lang="en-GB" dirty="0"/>
              <a:t>Yue Xu</a:t>
            </a:r>
            <a:r>
              <a:rPr lang="en-US" altLang="zh-CN" dirty="0"/>
              <a:t>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Table 9">
            <a:extLst>
              <a:ext uri="{FF2B5EF4-FFF2-40B4-BE49-F238E27FC236}">
                <a16:creationId xmlns:a16="http://schemas.microsoft.com/office/drawing/2014/main" id="{56BFF8FC-15E6-4208-9DB8-296FB6B5AC3E}"/>
              </a:ext>
            </a:extLst>
          </p:cNvPr>
          <p:cNvGraphicFramePr>
            <a:graphicFrameLocks noGrp="1"/>
          </p:cNvGraphicFramePr>
          <p:nvPr>
            <p:extLst>
              <p:ext uri="{D42A27DB-BD31-4B8C-83A1-F6EECF244321}">
                <p14:modId xmlns:p14="http://schemas.microsoft.com/office/powerpoint/2010/main" val="593398415"/>
              </p:ext>
            </p:extLst>
          </p:nvPr>
        </p:nvGraphicFramePr>
        <p:xfrm>
          <a:off x="1087839" y="2492896"/>
          <a:ext cx="10115805" cy="2442846"/>
        </p:xfrm>
        <a:graphic>
          <a:graphicData uri="http://schemas.openxmlformats.org/drawingml/2006/table">
            <a:tbl>
              <a:tblPr>
                <a:tableStyleId>{5C22544A-7EE6-4342-B048-85BDC9FD1C3A}</a:tableStyleId>
              </a:tblPr>
              <a:tblGrid>
                <a:gridCol w="1983825">
                  <a:extLst>
                    <a:ext uri="{9D8B030D-6E8A-4147-A177-3AD203B41FA5}">
                      <a16:colId xmlns:a16="http://schemas.microsoft.com/office/drawing/2014/main" val="1982600515"/>
                    </a:ext>
                  </a:extLst>
                </a:gridCol>
                <a:gridCol w="1368152">
                  <a:extLst>
                    <a:ext uri="{9D8B030D-6E8A-4147-A177-3AD203B41FA5}">
                      <a16:colId xmlns:a16="http://schemas.microsoft.com/office/drawing/2014/main" val="2703258511"/>
                    </a:ext>
                  </a:extLst>
                </a:gridCol>
                <a:gridCol w="2440656">
                  <a:extLst>
                    <a:ext uri="{9D8B030D-6E8A-4147-A177-3AD203B41FA5}">
                      <a16:colId xmlns:a16="http://schemas.microsoft.com/office/drawing/2014/main" val="20002"/>
                    </a:ext>
                  </a:extLst>
                </a:gridCol>
                <a:gridCol w="1134957">
                  <a:extLst>
                    <a:ext uri="{9D8B030D-6E8A-4147-A177-3AD203B41FA5}">
                      <a16:colId xmlns:a16="http://schemas.microsoft.com/office/drawing/2014/main" val="20003"/>
                    </a:ext>
                  </a:extLst>
                </a:gridCol>
                <a:gridCol w="3188215">
                  <a:extLst>
                    <a:ext uri="{9D8B030D-6E8A-4147-A177-3AD203B41FA5}">
                      <a16:colId xmlns:a16="http://schemas.microsoft.com/office/drawing/2014/main" val="2006092477"/>
                    </a:ext>
                  </a:extLst>
                </a:gridCol>
              </a:tblGrid>
              <a:tr h="230973">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Address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Phone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554325">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Yue Xu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algn="l">
                        <a:lnSpc>
                          <a:spcPct val="110000"/>
                        </a:lnSpc>
                        <a:spcBef>
                          <a:spcPts val="0"/>
                        </a:spcBef>
                        <a:spcAft>
                          <a:spcPts val="0"/>
                        </a:spcAft>
                      </a:pPr>
                      <a:r>
                        <a:rPr lang="en-US" sz="1800" dirty="0">
                          <a:effectLst/>
                          <a:latin typeface="Calibri" panose="020F0502020204030204" pitchFamily="34" charset="0"/>
                          <a:ea typeface="+mn-ea"/>
                          <a:cs typeface="Calibri" panose="020F0502020204030204" pitchFamily="34" charset="0"/>
                        </a:rPr>
                        <a:t>Huawei</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algn="l">
                        <a:lnSpc>
                          <a:spcPct val="110000"/>
                        </a:lnSpc>
                        <a:spcBef>
                          <a:spcPts val="0"/>
                        </a:spcBef>
                        <a:spcAft>
                          <a:spcPts val="0"/>
                        </a:spcAft>
                      </a:pPr>
                      <a:r>
                        <a:rPr lang="en-US" sz="1800" kern="1200" baseline="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Huawei Nanjing R&amp;D Institute, Nanjing, Jiangsu, China, 210012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xuyue57@Huawei.com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028704"/>
                  </a:ext>
                </a:extLst>
              </a:tr>
              <a:tr h="531193">
                <a:tc rowSpan="2">
                  <a:txBody>
                    <a:bodyPr/>
                    <a:lstStyle/>
                    <a:p>
                      <a:r>
                        <a:rPr lang="en-US" sz="1800" dirty="0" err="1">
                          <a:effectLst/>
                          <a:latin typeface="Calibri" panose="020F0502020204030204" pitchFamily="34" charset="0"/>
                          <a:ea typeface="Times New Roman" panose="02020603050405020304" pitchFamily="18" charset="0"/>
                          <a:cs typeface="Calibri" panose="020F0502020204030204" pitchFamily="34" charset="0"/>
                        </a:rPr>
                        <a:t>Chenhe</a:t>
                      </a:r>
                      <a:r>
                        <a:rPr lang="en-US" sz="1800" dirty="0">
                          <a:effectLst/>
                          <a:latin typeface="Calibri" panose="020F0502020204030204" pitchFamily="34" charset="0"/>
                          <a:ea typeface="Times New Roman" panose="02020603050405020304" pitchFamily="18" charset="0"/>
                          <a:cs typeface="Calibri" panose="020F0502020204030204" pitchFamily="34" charset="0"/>
                        </a:rPr>
                        <a:t> Ji</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vMerge="1">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1734574"/>
                  </a:ext>
                </a:extLst>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577444"/>
                  </a:ext>
                </a:extLst>
              </a:tr>
              <a:tr h="509453">
                <a:tc rowSpan="2">
                  <a:txBody>
                    <a:bodyPr/>
                    <a:lstStyle/>
                    <a:p>
                      <a:r>
                        <a:rPr lang="en-US" altLang="zh-CN" sz="1800" dirty="0">
                          <a:effectLst/>
                          <a:latin typeface="Calibri" panose="020F0502020204030204" pitchFamily="34" charset="0"/>
                          <a:ea typeface="+mn-ea"/>
                          <a:cs typeface="Calibri" panose="020F0502020204030204" pitchFamily="34" charset="0"/>
                        </a:rPr>
                        <a:t>Chun Pan</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tc vMerge="1">
                  <a:txBody>
                    <a:bodyPr/>
                    <a:lstStyle/>
                    <a:p>
                      <a:endParaRPr lang="zh-CN" altLang="en-US"/>
                    </a:p>
                  </a:txBody>
                  <a:tcPr/>
                </a:tc>
                <a:tc vMerge="1">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2153344"/>
                  </a:ext>
                </a:extLst>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marL="0" marR="0" algn="l">
                        <a:lnSpc>
                          <a:spcPct val="11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100247"/>
                  </a:ext>
                </a:extLst>
              </a:tr>
              <a:tr h="485036">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Xiaofei Bai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tc vMerge="1">
                  <a:txBody>
                    <a:bodyPr/>
                    <a:lstStyle/>
                    <a:p>
                      <a:endParaRPr lang="zh-CN" altLang="en-US" dirty="0"/>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7" name="Rectangle 2">
            <a:extLst>
              <a:ext uri="{FF2B5EF4-FFF2-40B4-BE49-F238E27FC236}">
                <a16:creationId xmlns:a16="http://schemas.microsoft.com/office/drawing/2014/main" id="{AA646F5C-D713-466D-944D-D2CA9BA38489}"/>
              </a:ext>
            </a:extLst>
          </p:cNvPr>
          <p:cNvSpPr>
            <a:spLocks noGrp="1" noChangeArrowheads="1"/>
          </p:cNvSpPr>
          <p:nvPr>
            <p:ph idx="1"/>
          </p:nvPr>
        </p:nvSpPr>
        <p:spPr>
          <a:xfrm>
            <a:off x="537610" y="2132856"/>
            <a:ext cx="10873208" cy="3118145"/>
          </a:xfrm>
          <a:ln/>
        </p:spPr>
        <p:txBody>
          <a:bodyPr/>
          <a:lstStyle/>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Based on the 11bn PAR, this contribution analyzes the characteristics and corresponding requirements of several scenarios, like industrial, residential, etc. .</a:t>
            </a: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sz="1800" dirty="0">
              <a:solidFill>
                <a:schemeClr val="tx1"/>
              </a:solidFill>
            </a:endParaRP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By analyzing gap between the existing standards (11ad, 11ay) and actual scenario requirements, The contribution finds that IMMW SG has both prospects and further improving aspects.</a:t>
            </a: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sz="1800" dirty="0">
              <a:solidFill>
                <a:schemeClr val="tx1"/>
              </a:solidFill>
            </a:endParaRPr>
          </a:p>
          <a:p>
            <a:pPr marL="285750" indent="-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800" dirty="0">
                <a:solidFill>
                  <a:schemeClr val="tx1"/>
                </a:solidFill>
              </a:rPr>
              <a:t>Finally, the contribution proposes some potential development directions and performance requirements.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Background</a:t>
            </a:r>
          </a:p>
        </p:txBody>
      </p:sp>
      <p:sp>
        <p:nvSpPr>
          <p:cNvPr id="4098" name="Rectangle 2"/>
          <p:cNvSpPr>
            <a:spLocks noGrp="1" noChangeArrowheads="1"/>
          </p:cNvSpPr>
          <p:nvPr>
            <p:ph idx="1"/>
          </p:nvPr>
        </p:nvSpPr>
        <p:spPr>
          <a:xfrm>
            <a:off x="623393" y="1974853"/>
            <a:ext cx="8784976" cy="3355972"/>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dirty="0">
                <a:solidFill>
                  <a:schemeClr val="tx1"/>
                </a:solidFill>
              </a:rPr>
              <a:t>Utilizing mmWave has the following advantages:</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b="0" dirty="0">
                <a:solidFill>
                  <a:schemeClr val="tx1"/>
                </a:solidFill>
              </a:rPr>
              <a:t>-    Resolve the spectrum problem of using 6 GHz band in some countries</a:t>
            </a:r>
          </a:p>
          <a:p>
            <a:pPr>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b="0" dirty="0">
                <a:solidFill>
                  <a:schemeClr val="tx1"/>
                </a:solidFill>
              </a:rPr>
              <a:t>Achieve the 11bn goals on </a:t>
            </a:r>
            <a:r>
              <a:rPr lang="en-US" altLang="zh-CN" sz="2000" i="1" u="sng" dirty="0">
                <a:solidFill>
                  <a:schemeClr val="tx1"/>
                </a:solidFill>
              </a:rPr>
              <a:t>high throughput</a:t>
            </a:r>
            <a:r>
              <a:rPr lang="en-US" altLang="zh-CN" sz="2000" b="0" i="1" u="sng" dirty="0">
                <a:solidFill>
                  <a:schemeClr val="tx1"/>
                </a:solidFill>
              </a:rPr>
              <a:t>,</a:t>
            </a:r>
            <a:r>
              <a:rPr lang="en-US" altLang="zh-CN" sz="2000" b="0" dirty="0">
                <a:solidFill>
                  <a:schemeClr val="tx1"/>
                </a:solidFill>
              </a:rPr>
              <a:t> </a:t>
            </a:r>
            <a:r>
              <a:rPr lang="en-US" altLang="zh-CN" sz="2000" i="1" u="sng" dirty="0">
                <a:solidFill>
                  <a:schemeClr val="tx1"/>
                </a:solidFill>
              </a:rPr>
              <a:t>high reliability</a:t>
            </a:r>
            <a:r>
              <a:rPr lang="en-US" altLang="zh-CN" sz="2000" b="0" dirty="0">
                <a:solidFill>
                  <a:schemeClr val="tx1"/>
                </a:solidFill>
              </a:rPr>
              <a:t>, and </a:t>
            </a:r>
            <a:r>
              <a:rPr lang="en-US" altLang="zh-CN" sz="2000" i="1" u="sng" dirty="0">
                <a:solidFill>
                  <a:schemeClr val="tx1"/>
                </a:solidFill>
              </a:rPr>
              <a:t>low latency</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sz="2000" b="0" dirty="0">
              <a:solidFill>
                <a:schemeClr val="tx1"/>
              </a:solidFill>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dirty="0">
                <a:solidFill>
                  <a:schemeClr val="tx1"/>
                </a:solidFill>
              </a:rPr>
              <a:t>Applying the concept of ‘</a:t>
            </a:r>
            <a:r>
              <a:rPr lang="en-US" altLang="zh-CN" sz="2000" dirty="0">
                <a:solidFill>
                  <a:srgbClr val="C00000"/>
                </a:solidFill>
              </a:rPr>
              <a:t>I</a:t>
            </a:r>
            <a:r>
              <a:rPr lang="en-US" altLang="zh-CN" sz="2000" dirty="0">
                <a:solidFill>
                  <a:schemeClr val="tx1"/>
                </a:solidFill>
              </a:rPr>
              <a:t>’ (</a:t>
            </a:r>
            <a:r>
              <a:rPr lang="en-US" altLang="zh-CN" sz="2000" i="1" dirty="0">
                <a:solidFill>
                  <a:schemeClr val="tx1"/>
                </a:solidFill>
              </a:rPr>
              <a:t>Integrated</a:t>
            </a:r>
            <a:r>
              <a:rPr lang="en-US" altLang="zh-CN" sz="2000" dirty="0">
                <a:solidFill>
                  <a:schemeClr val="tx1"/>
                </a:solidFill>
              </a:rPr>
              <a:t>) has the following advantages:</a:t>
            </a:r>
          </a:p>
          <a:p>
            <a:pPr marL="171450" indent="-171450">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i="1" dirty="0">
                <a:solidFill>
                  <a:srgbClr val="C00000"/>
                </a:solidFill>
              </a:rPr>
              <a:t>  Cost efficiency (e.g., sharing hardware parts)</a:t>
            </a:r>
          </a:p>
          <a:p>
            <a:pPr marL="171450" indent="-171450">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000" i="1" dirty="0">
                <a:solidFill>
                  <a:srgbClr val="C00000"/>
                </a:solidFill>
              </a:rPr>
              <a:t>  Fast implementation (Reusing aspects, like some parts of sub-7G)</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2" name="箭头: 右 1">
            <a:extLst>
              <a:ext uri="{FF2B5EF4-FFF2-40B4-BE49-F238E27FC236}">
                <a16:creationId xmlns:a16="http://schemas.microsoft.com/office/drawing/2014/main" id="{50FF12D0-04DC-418E-B16E-682E0E768822}"/>
              </a:ext>
            </a:extLst>
          </p:cNvPr>
          <p:cNvSpPr/>
          <p:nvPr/>
        </p:nvSpPr>
        <p:spPr bwMode="auto">
          <a:xfrm>
            <a:off x="7536160" y="3959245"/>
            <a:ext cx="792088" cy="288032"/>
          </a:xfrm>
          <a:prstGeom prst="rightArrow">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8" name="Rectangle 2">
            <a:extLst>
              <a:ext uri="{FF2B5EF4-FFF2-40B4-BE49-F238E27FC236}">
                <a16:creationId xmlns:a16="http://schemas.microsoft.com/office/drawing/2014/main" id="{01814E07-ABD8-4587-8385-2F4E8DF933EA}"/>
              </a:ext>
            </a:extLst>
          </p:cNvPr>
          <p:cNvSpPr txBox="1">
            <a:spLocks noChangeArrowheads="1"/>
          </p:cNvSpPr>
          <p:nvPr/>
        </p:nvSpPr>
        <p:spPr bwMode="auto">
          <a:xfrm>
            <a:off x="8472264" y="3939823"/>
            <a:ext cx="3528392" cy="42409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400" b="0" i="1" kern="0" dirty="0">
                <a:solidFill>
                  <a:schemeClr val="tx1"/>
                </a:solidFill>
              </a:rPr>
              <a:t>Facilitates to deploy in industrial, and others</a:t>
            </a:r>
          </a:p>
        </p:txBody>
      </p:sp>
    </p:spTree>
    <p:extLst>
      <p:ext uri="{BB962C8B-B14F-4D97-AF65-F5344CB8AC3E}">
        <p14:creationId xmlns:p14="http://schemas.microsoft.com/office/powerpoint/2010/main" val="347821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13" name="Rectangle 2">
            <a:extLst>
              <a:ext uri="{FF2B5EF4-FFF2-40B4-BE49-F238E27FC236}">
                <a16:creationId xmlns:a16="http://schemas.microsoft.com/office/drawing/2014/main" id="{26CC9A70-E935-4E7A-B3B5-FC896EB27770}"/>
              </a:ext>
            </a:extLst>
          </p:cNvPr>
          <p:cNvSpPr>
            <a:spLocks noGrp="1" noChangeArrowheads="1"/>
          </p:cNvSpPr>
          <p:nvPr>
            <p:ph type="title"/>
          </p:nvPr>
        </p:nvSpPr>
        <p:spPr>
          <a:xfrm>
            <a:off x="1777752" y="652984"/>
            <a:ext cx="9070776" cy="870992"/>
          </a:xfrm>
          <a:noFill/>
          <a:ln/>
        </p:spPr>
        <p:txBody>
          <a:bodyPr/>
          <a:lstStyle/>
          <a:p>
            <a:pPr latinLnBrk="0"/>
            <a:r>
              <a:rPr lang="en-US" altLang="zh-CN" dirty="0"/>
              <a:t>Current related standard</a:t>
            </a:r>
            <a:endParaRPr lang="en-CA" altLang="zh-CN" b="1" dirty="0">
              <a:latin typeface="Times New Roman" pitchFamily="18" charset="0"/>
              <a:cs typeface="Times New Roman" pitchFamily="18" charset="0"/>
            </a:endParaRPr>
          </a:p>
        </p:txBody>
      </p:sp>
      <p:graphicFrame>
        <p:nvGraphicFramePr>
          <p:cNvPr id="8" name="표 7">
            <a:extLst>
              <a:ext uri="{FF2B5EF4-FFF2-40B4-BE49-F238E27FC236}">
                <a16:creationId xmlns:a16="http://schemas.microsoft.com/office/drawing/2014/main" id="{ADFD5964-F50D-4261-8F3E-16ED5F3B219E}"/>
              </a:ext>
            </a:extLst>
          </p:cNvPr>
          <p:cNvGraphicFramePr>
            <a:graphicFrameLocks noGrp="1"/>
          </p:cNvGraphicFramePr>
          <p:nvPr>
            <p:extLst>
              <p:ext uri="{D42A27DB-BD31-4B8C-83A1-F6EECF244321}">
                <p14:modId xmlns:p14="http://schemas.microsoft.com/office/powerpoint/2010/main" val="1337138222"/>
              </p:ext>
            </p:extLst>
          </p:nvPr>
        </p:nvGraphicFramePr>
        <p:xfrm>
          <a:off x="1751980" y="2924289"/>
          <a:ext cx="8304459" cy="2593482"/>
        </p:xfrm>
        <a:graphic>
          <a:graphicData uri="http://schemas.openxmlformats.org/drawingml/2006/table">
            <a:tbl>
              <a:tblPr firstRow="1" bandRow="1"/>
              <a:tblGrid>
                <a:gridCol w="2648693">
                  <a:extLst>
                    <a:ext uri="{9D8B030D-6E8A-4147-A177-3AD203B41FA5}">
                      <a16:colId xmlns:a16="http://schemas.microsoft.com/office/drawing/2014/main" val="20000"/>
                    </a:ext>
                  </a:extLst>
                </a:gridCol>
                <a:gridCol w="1038002">
                  <a:extLst>
                    <a:ext uri="{9D8B030D-6E8A-4147-A177-3AD203B41FA5}">
                      <a16:colId xmlns:a16="http://schemas.microsoft.com/office/drawing/2014/main" val="20002"/>
                    </a:ext>
                  </a:extLst>
                </a:gridCol>
                <a:gridCol w="1252760">
                  <a:extLst>
                    <a:ext uri="{9D8B030D-6E8A-4147-A177-3AD203B41FA5}">
                      <a16:colId xmlns:a16="http://schemas.microsoft.com/office/drawing/2014/main" val="20003"/>
                    </a:ext>
                  </a:extLst>
                </a:gridCol>
                <a:gridCol w="1682502">
                  <a:extLst>
                    <a:ext uri="{9D8B030D-6E8A-4147-A177-3AD203B41FA5}">
                      <a16:colId xmlns:a16="http://schemas.microsoft.com/office/drawing/2014/main" val="20004"/>
                    </a:ext>
                  </a:extLst>
                </a:gridCol>
                <a:gridCol w="1682502">
                  <a:extLst>
                    <a:ext uri="{9D8B030D-6E8A-4147-A177-3AD203B41FA5}">
                      <a16:colId xmlns:a16="http://schemas.microsoft.com/office/drawing/2014/main" val="750024203"/>
                    </a:ext>
                  </a:extLst>
                </a:gridCol>
              </a:tblGrid>
              <a:tr h="359287">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marL="0" algn="ctr" defTabSz="914307" rtl="0" eaLnBrk="1" latinLnBrk="1" hangingPunct="1"/>
                      <a:r>
                        <a:rPr lang="en-US" altLang="ko-KR" sz="1200" b="1" kern="1200" baseline="0" dirty="0">
                          <a:solidFill>
                            <a:schemeClr val="bg1"/>
                          </a:solidFill>
                          <a:latin typeface="+mj-lt"/>
                          <a:ea typeface="맑은 고딕" panose="020B0503020000020004" pitchFamily="50" charset="-127"/>
                          <a:cs typeface="+mn-cs"/>
                        </a:rPr>
                        <a:t>Use Case [1]</a:t>
                      </a:r>
                      <a:endParaRPr lang="ko-KR" altLang="en-US" sz="1200" b="1" kern="1200" baseline="0" dirty="0">
                        <a:solidFill>
                          <a:schemeClr val="bg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75000"/>
                        <a:lumOff val="25000"/>
                      </a:sysClr>
                    </a:solidFill>
                  </a:tcPr>
                </a:tc>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marL="0" algn="ctr" defTabSz="914307" rtl="0" eaLnBrk="1" latinLnBrk="1" hangingPunct="1"/>
                      <a:r>
                        <a:rPr lang="en-US" altLang="ko-KR" sz="1200" b="1" kern="1200" baseline="0" dirty="0">
                          <a:solidFill>
                            <a:schemeClr val="bg1"/>
                          </a:solidFill>
                          <a:latin typeface="+mj-lt"/>
                          <a:ea typeface="맑은 고딕" panose="020B0503020000020004" pitchFamily="50" charset="-127"/>
                          <a:cs typeface="+mn-cs"/>
                        </a:rPr>
                        <a:t>Range</a:t>
                      </a:r>
                      <a:endParaRPr lang="ko-KR" altLang="en-US" sz="1200" b="1" kern="1200" baseline="0" dirty="0">
                        <a:solidFill>
                          <a:schemeClr val="bg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75000"/>
                        <a:lumOff val="25000"/>
                      </a:sysClr>
                    </a:solidFill>
                  </a:tcPr>
                </a:tc>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marL="0" algn="ctr" defTabSz="914307" rtl="0" eaLnBrk="1" latinLnBrk="1" hangingPunct="1"/>
                      <a:r>
                        <a:rPr lang="en-US" altLang="ko-KR" sz="1200" b="1" kern="1200" baseline="0" dirty="0">
                          <a:solidFill>
                            <a:schemeClr val="bg1"/>
                          </a:solidFill>
                          <a:latin typeface="+mj-lt"/>
                          <a:ea typeface="맑은 고딕" panose="020B0503020000020004" pitchFamily="50" charset="-127"/>
                          <a:cs typeface="+mn-cs"/>
                        </a:rPr>
                        <a:t>Throughput</a:t>
                      </a:r>
                      <a:endParaRPr lang="ko-KR" altLang="en-US" sz="1200" b="1" kern="1200" baseline="0" dirty="0">
                        <a:solidFill>
                          <a:schemeClr val="bg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75000"/>
                        <a:lumOff val="25000"/>
                      </a:sysClr>
                    </a:solidFill>
                  </a:tcPr>
                </a:tc>
                <a:tc>
                  <a:txBody>
                    <a:bodyPr/>
                    <a:lstStyle>
                      <a:lvl1pPr marL="0" algn="l" defTabSz="914400" rtl="0" eaLnBrk="1" latinLnBrk="1" hangingPunct="1">
                        <a:defRPr sz="1800" b="1" kern="1200">
                          <a:solidFill>
                            <a:schemeClr val="lt1"/>
                          </a:solidFill>
                          <a:latin typeface="맑은 고딕"/>
                        </a:defRPr>
                      </a:lvl1pPr>
                      <a:lvl2pPr marL="457200" algn="l" defTabSz="914400" rtl="0" eaLnBrk="1" latinLnBrk="1" hangingPunct="1">
                        <a:defRPr sz="1800" b="1" kern="1200">
                          <a:solidFill>
                            <a:schemeClr val="lt1"/>
                          </a:solidFill>
                          <a:latin typeface="맑은 고딕"/>
                        </a:defRPr>
                      </a:lvl2pPr>
                      <a:lvl3pPr marL="914400" algn="l" defTabSz="914400" rtl="0" eaLnBrk="1" latinLnBrk="1" hangingPunct="1">
                        <a:defRPr sz="1800" b="1" kern="1200">
                          <a:solidFill>
                            <a:schemeClr val="lt1"/>
                          </a:solidFill>
                          <a:latin typeface="맑은 고딕"/>
                        </a:defRPr>
                      </a:lvl3pPr>
                      <a:lvl4pPr marL="1371600" algn="l" defTabSz="914400" rtl="0" eaLnBrk="1" latinLnBrk="1" hangingPunct="1">
                        <a:defRPr sz="1800" b="1" kern="1200">
                          <a:solidFill>
                            <a:schemeClr val="lt1"/>
                          </a:solidFill>
                          <a:latin typeface="맑은 고딕"/>
                        </a:defRPr>
                      </a:lvl4pPr>
                      <a:lvl5pPr marL="1828800" algn="l" defTabSz="914400" rtl="0" eaLnBrk="1" latinLnBrk="1" hangingPunct="1">
                        <a:defRPr sz="1800" b="1" kern="1200">
                          <a:solidFill>
                            <a:schemeClr val="lt1"/>
                          </a:solidFill>
                          <a:latin typeface="맑은 고딕"/>
                        </a:defRPr>
                      </a:lvl5pPr>
                      <a:lvl6pPr marL="2286000" algn="l" defTabSz="914400" rtl="0" eaLnBrk="1" latinLnBrk="1" hangingPunct="1">
                        <a:defRPr sz="1800" b="1" kern="1200">
                          <a:solidFill>
                            <a:schemeClr val="lt1"/>
                          </a:solidFill>
                          <a:latin typeface="맑은 고딕"/>
                        </a:defRPr>
                      </a:lvl6pPr>
                      <a:lvl7pPr marL="2743200" algn="l" defTabSz="914400" rtl="0" eaLnBrk="1" latinLnBrk="1" hangingPunct="1">
                        <a:defRPr sz="1800" b="1" kern="1200">
                          <a:solidFill>
                            <a:schemeClr val="lt1"/>
                          </a:solidFill>
                          <a:latin typeface="맑은 고딕"/>
                        </a:defRPr>
                      </a:lvl7pPr>
                      <a:lvl8pPr marL="3200400" algn="l" defTabSz="914400" rtl="0" eaLnBrk="1" latinLnBrk="1" hangingPunct="1">
                        <a:defRPr sz="1800" b="1" kern="1200">
                          <a:solidFill>
                            <a:schemeClr val="lt1"/>
                          </a:solidFill>
                          <a:latin typeface="맑은 고딕"/>
                        </a:defRPr>
                      </a:lvl8pPr>
                      <a:lvl9pPr marL="3657600" algn="l" defTabSz="914400" rtl="0" eaLnBrk="1" latinLnBrk="1" hangingPunct="1">
                        <a:defRPr sz="1800" b="1" kern="1200">
                          <a:solidFill>
                            <a:schemeClr val="lt1"/>
                          </a:solidFill>
                          <a:latin typeface="맑은 고딕"/>
                        </a:defRPr>
                      </a:lvl9pPr>
                    </a:lstStyle>
                    <a:p>
                      <a:pPr marL="0" algn="ctr" defTabSz="914307" rtl="0" eaLnBrk="1" latinLnBrk="1" hangingPunct="1"/>
                      <a:r>
                        <a:rPr lang="en-US" altLang="ko-KR" sz="1200" b="1" kern="1200" baseline="0" dirty="0">
                          <a:solidFill>
                            <a:schemeClr val="bg1"/>
                          </a:solidFill>
                          <a:latin typeface="+mj-lt"/>
                          <a:ea typeface="맑은 고딕" panose="020B0503020000020004" pitchFamily="50" charset="-127"/>
                          <a:cs typeface="+mn-cs"/>
                        </a:rPr>
                        <a:t>D</a:t>
                      </a:r>
                      <a:r>
                        <a:rPr lang="en-US" altLang="zh-CN" sz="1200" b="1" kern="1200" baseline="0" dirty="0">
                          <a:solidFill>
                            <a:schemeClr val="bg1"/>
                          </a:solidFill>
                          <a:latin typeface="+mj-lt"/>
                          <a:ea typeface="맑은 고딕" panose="020B0503020000020004" pitchFamily="50" charset="-127"/>
                          <a:cs typeface="+mn-cs"/>
                        </a:rPr>
                        <a:t>elay (</a:t>
                      </a:r>
                      <a:r>
                        <a:rPr lang="en-US" altLang="zh-CN" sz="1200" b="1" kern="1200" baseline="0" dirty="0" err="1">
                          <a:solidFill>
                            <a:schemeClr val="bg1"/>
                          </a:solidFill>
                          <a:latin typeface="+mj-lt"/>
                          <a:ea typeface="맑은 고딕" panose="020B0503020000020004" pitchFamily="50" charset="-127"/>
                          <a:cs typeface="+mn-cs"/>
                        </a:rPr>
                        <a:t>ms</a:t>
                      </a:r>
                      <a:r>
                        <a:rPr lang="en-US" altLang="zh-CN" sz="1200" b="1" kern="1200" baseline="0" dirty="0">
                          <a:solidFill>
                            <a:schemeClr val="bg1"/>
                          </a:solidFill>
                          <a:latin typeface="+mj-lt"/>
                          <a:ea typeface="맑은 고딕" panose="020B0503020000020004" pitchFamily="50" charset="-127"/>
                          <a:cs typeface="+mn-cs"/>
                        </a:rPr>
                        <a:t>)</a:t>
                      </a:r>
                      <a:endParaRPr lang="en-US" altLang="ko-KR" sz="1200" b="1" kern="1200" baseline="0" dirty="0">
                        <a:solidFill>
                          <a:schemeClr val="bg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ctr" defTabSz="914307" rtl="0" eaLnBrk="1" latinLnBrk="1" hangingPunct="1"/>
                      <a:r>
                        <a:rPr lang="en-US" altLang="ko-KR" sz="1200" b="1" kern="1200" baseline="0" dirty="0">
                          <a:solidFill>
                            <a:schemeClr val="bg1"/>
                          </a:solidFill>
                          <a:latin typeface="+mj-lt"/>
                          <a:ea typeface="맑은 고딕" panose="020B0503020000020004" pitchFamily="50" charset="-127"/>
                          <a:cs typeface="+mn-cs"/>
                        </a:rPr>
                        <a:t>Reliability</a:t>
                      </a: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359287">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Ultra Short Range Communication</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10 cm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10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&lt;100</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9287">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4k/8k UHD Transmission</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5 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a:t>
                      </a:r>
                      <a:r>
                        <a:rPr lang="en-US" altLang="ko-KR" sz="1200" kern="1200" baseline="0" dirty="0">
                          <a:solidFill>
                            <a:srgbClr val="FF0000"/>
                          </a:solidFill>
                          <a:latin typeface="+mj-lt"/>
                          <a:ea typeface="맑은 고딕" panose="020B0503020000020004" pitchFamily="50" charset="-127"/>
                          <a:cs typeface="+mn-cs"/>
                        </a:rPr>
                        <a:t>28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10~20</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jitter&lt;5ms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9287">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VR</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10 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~20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5~10</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r>
                        <a:rPr lang="it-IT" altLang="ko-KR" sz="1200" kern="1200" baseline="0" dirty="0">
                          <a:solidFill>
                            <a:srgbClr val="FF0000"/>
                          </a:solidFill>
                          <a:latin typeface="+mj-lt"/>
                          <a:ea typeface="맑은 고딕" panose="020B0503020000020004" pitchFamily="50" charset="-127"/>
                          <a:cs typeface="+mn-cs"/>
                        </a:rPr>
                        <a:t> jitter &lt;5 ms, PER&lt;10E-2</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9287">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Data Center</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1.5 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~40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&lt;100</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&gt;99.99%</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7222">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tx1"/>
                          </a:solidFill>
                          <a:latin typeface="+mj-lt"/>
                          <a:ea typeface="맑은 고딕" panose="020B0503020000020004" pitchFamily="50" charset="-127"/>
                          <a:cs typeface="+mn-cs"/>
                        </a:rPr>
                        <a:t>Mobile</a:t>
                      </a:r>
                      <a:r>
                        <a:rPr lang="ko-KR" altLang="en-US" sz="1200" kern="1200" baseline="0" dirty="0">
                          <a:solidFill>
                            <a:schemeClr val="dk1"/>
                          </a:solidFill>
                          <a:latin typeface="+mj-lt"/>
                          <a:ea typeface="맑은 고딕" panose="020B0503020000020004" pitchFamily="50" charset="-127"/>
                          <a:cs typeface="+mn-cs"/>
                        </a:rPr>
                        <a:t> </a:t>
                      </a:r>
                      <a:r>
                        <a:rPr lang="en-US" altLang="ko-KR" sz="1200" kern="1200" baseline="0" dirty="0">
                          <a:solidFill>
                            <a:schemeClr val="dk1"/>
                          </a:solidFill>
                          <a:latin typeface="+mj-lt"/>
                          <a:ea typeface="맑은 고딕" panose="020B0503020000020004" pitchFamily="50" charset="-127"/>
                          <a:cs typeface="+mn-cs"/>
                        </a:rPr>
                        <a:t>Offloading &amp; Multiband Operation</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100 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~20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&lt;100</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&gt;99.99%</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9287">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Mobile Fronthauling</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12700" cmpd="sng">
                      <a:noFill/>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chemeClr val="dk1"/>
                          </a:solidFill>
                          <a:latin typeface="+mj-lt"/>
                          <a:ea typeface="맑은 고딕" panose="020B0503020000020004" pitchFamily="50" charset="-127"/>
                          <a:cs typeface="+mn-cs"/>
                        </a:rPr>
                        <a:t>&lt; 200 m</a:t>
                      </a:r>
                      <a:endParaRPr lang="ko-KR" altLang="en-US" sz="1200" kern="1200" baseline="0" dirty="0">
                        <a:solidFill>
                          <a:schemeClr val="dk1"/>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~20 Gbps</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dk1"/>
                          </a:solidFill>
                          <a:latin typeface="맑은 고딕"/>
                        </a:defRPr>
                      </a:lvl1pPr>
                      <a:lvl2pPr marL="457200" algn="l" defTabSz="914400" rtl="0" eaLnBrk="1" latinLnBrk="1" hangingPunct="1">
                        <a:defRPr sz="1800" kern="1200">
                          <a:solidFill>
                            <a:schemeClr val="dk1"/>
                          </a:solidFill>
                          <a:latin typeface="맑은 고딕"/>
                        </a:defRPr>
                      </a:lvl2pPr>
                      <a:lvl3pPr marL="914400" algn="l" defTabSz="914400" rtl="0" eaLnBrk="1" latinLnBrk="1" hangingPunct="1">
                        <a:defRPr sz="1800" kern="1200">
                          <a:solidFill>
                            <a:schemeClr val="dk1"/>
                          </a:solidFill>
                          <a:latin typeface="맑은 고딕"/>
                        </a:defRPr>
                      </a:lvl3pPr>
                      <a:lvl4pPr marL="1371600" algn="l" defTabSz="914400" rtl="0" eaLnBrk="1" latinLnBrk="1" hangingPunct="1">
                        <a:defRPr sz="1800" kern="1200">
                          <a:solidFill>
                            <a:schemeClr val="dk1"/>
                          </a:solidFill>
                          <a:latin typeface="맑은 고딕"/>
                        </a:defRPr>
                      </a:lvl4pPr>
                      <a:lvl5pPr marL="1828800" algn="l" defTabSz="914400" rtl="0" eaLnBrk="1" latinLnBrk="1" hangingPunct="1">
                        <a:defRPr sz="1800" kern="1200">
                          <a:solidFill>
                            <a:schemeClr val="dk1"/>
                          </a:solidFill>
                          <a:latin typeface="맑은 고딕"/>
                        </a:defRPr>
                      </a:lvl5pPr>
                      <a:lvl6pPr marL="2286000" algn="l" defTabSz="914400" rtl="0" eaLnBrk="1" latinLnBrk="1" hangingPunct="1">
                        <a:defRPr sz="1800" kern="1200">
                          <a:solidFill>
                            <a:schemeClr val="dk1"/>
                          </a:solidFill>
                          <a:latin typeface="맑은 고딕"/>
                        </a:defRPr>
                      </a:lvl6pPr>
                      <a:lvl7pPr marL="2743200" algn="l" defTabSz="914400" rtl="0" eaLnBrk="1" latinLnBrk="1" hangingPunct="1">
                        <a:defRPr sz="1800" kern="1200">
                          <a:solidFill>
                            <a:schemeClr val="dk1"/>
                          </a:solidFill>
                          <a:latin typeface="맑은 고딕"/>
                        </a:defRPr>
                      </a:lvl7pPr>
                      <a:lvl8pPr marL="3200400" algn="l" defTabSz="914400" rtl="0" eaLnBrk="1" latinLnBrk="1" hangingPunct="1">
                        <a:defRPr sz="1800" kern="1200">
                          <a:solidFill>
                            <a:schemeClr val="dk1"/>
                          </a:solidFill>
                          <a:latin typeface="맑은 고딕"/>
                        </a:defRPr>
                      </a:lvl8pPr>
                      <a:lvl9pPr marL="3657600" algn="l" defTabSz="914400" rtl="0" eaLnBrk="1" latinLnBrk="1" hangingPunct="1">
                        <a:defRPr sz="1800" kern="1200">
                          <a:solidFill>
                            <a:schemeClr val="dk1"/>
                          </a:solidFill>
                          <a:latin typeface="맑은 고딕"/>
                        </a:defRPr>
                      </a:lvl9pPr>
                    </a:lstStyle>
                    <a:p>
                      <a:pPr marL="0" algn="ctr" defTabSz="914307" rtl="0" eaLnBrk="1" latinLnBrk="1" hangingPunct="1"/>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9525" cap="flat" cmpd="sng" algn="ctr">
                      <a:solidFill>
                        <a:sysClr val="window" lastClr="FFFFFF">
                          <a:lumMod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07" rtl="0" eaLnBrk="1" latinLnBrk="1" hangingPunct="1"/>
                      <a:r>
                        <a:rPr lang="en-US" altLang="ko-KR" sz="1200" kern="1200" baseline="0" dirty="0">
                          <a:solidFill>
                            <a:srgbClr val="FF0000"/>
                          </a:solidFill>
                          <a:latin typeface="+mj-lt"/>
                          <a:ea typeface="맑은 고딕" panose="020B0503020000020004" pitchFamily="50" charset="-127"/>
                          <a:cs typeface="+mn-cs"/>
                        </a:rPr>
                        <a:t>&gt;99.99%</a:t>
                      </a:r>
                      <a:endParaRPr lang="ko-KR" altLang="en-US" sz="1200" kern="1200" baseline="0" dirty="0">
                        <a:solidFill>
                          <a:srgbClr val="FF0000"/>
                        </a:solidFill>
                        <a:latin typeface="+mj-lt"/>
                        <a:ea typeface="맑은 고딕" panose="020B0503020000020004" pitchFamily="50" charset="-127"/>
                        <a:cs typeface="+mn-cs"/>
                      </a:endParaRPr>
                    </a:p>
                  </a:txBody>
                  <a:tcPr marL="36000" marR="36000" marT="36000" marB="36000" anchor="ctr">
                    <a:lnL w="9525" cap="flat" cmpd="sng" algn="ctr">
                      <a:solidFill>
                        <a:sysClr val="window" lastClr="FFFFFF">
                          <a:lumMod val="50000"/>
                        </a:sysClr>
                      </a:solidFill>
                      <a:prstDash val="solid"/>
                      <a:round/>
                      <a:headEnd type="none" w="med" len="med"/>
                      <a:tailEnd type="none" w="med" len="med"/>
                    </a:lnL>
                    <a:lnR w="12700" cmpd="sng">
                      <a:noFill/>
                    </a:lnR>
                    <a:lnT w="9525" cap="flat" cmpd="sng" algn="ctr">
                      <a:solidFill>
                        <a:sysClr val="window" lastClr="FFFFFF">
                          <a:lumMod val="50000"/>
                        </a:sysClr>
                      </a:solidFill>
                      <a:prstDash val="solid"/>
                      <a:round/>
                      <a:headEnd type="none" w="med" len="med"/>
                      <a:tailEnd type="none" w="med" len="med"/>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3" name="矩形 2">
            <a:extLst>
              <a:ext uri="{FF2B5EF4-FFF2-40B4-BE49-F238E27FC236}">
                <a16:creationId xmlns:a16="http://schemas.microsoft.com/office/drawing/2014/main" id="{FE798575-0BD9-4671-98E4-5B0E590E5B19}"/>
              </a:ext>
            </a:extLst>
          </p:cNvPr>
          <p:cNvSpPr/>
          <p:nvPr/>
        </p:nvSpPr>
        <p:spPr>
          <a:xfrm>
            <a:off x="1127448" y="1412776"/>
            <a:ext cx="10179120" cy="1261884"/>
          </a:xfrm>
          <a:prstGeom prst="rect">
            <a:avLst/>
          </a:prstGeom>
        </p:spPr>
        <p:txBody>
          <a:bodyPr wrap="square">
            <a:spAutoFit/>
          </a:bodyPr>
          <a:lstStyle/>
          <a:p>
            <a:r>
              <a:rPr lang="en-US" altLang="zh-CN" sz="1600" b="1" dirty="0">
                <a:solidFill>
                  <a:schemeClr val="tx1"/>
                </a:solidFill>
              </a:rPr>
              <a:t>Both 802.11ad and 802.11ay focus on the mmWave, the 11ay is one enhanced-version of 11ad (to some extent</a:t>
            </a:r>
            <a:r>
              <a:rPr lang="en-US" altLang="zh-CN" sz="1600" dirty="0">
                <a:solidFill>
                  <a:schemeClr val="tx1"/>
                </a:solidFill>
              </a:rPr>
              <a:t>):</a:t>
            </a:r>
          </a:p>
          <a:p>
            <a:pPr marL="285750" indent="-285750">
              <a:buFont typeface="Arial" panose="020B0604020202020204" pitchFamily="34" charset="0"/>
              <a:buChar char="•"/>
            </a:pPr>
            <a:r>
              <a:rPr lang="en-US" altLang="zh-CN" sz="1600" dirty="0">
                <a:solidFill>
                  <a:schemeClr val="tx1"/>
                </a:solidFill>
              </a:rPr>
              <a:t>802.11ad support single stream communications,</a:t>
            </a:r>
            <a:r>
              <a:rPr lang="zh-CN" altLang="en-US" sz="1600" dirty="0">
                <a:solidFill>
                  <a:schemeClr val="tx1"/>
                </a:solidFill>
              </a:rPr>
              <a:t> </a:t>
            </a:r>
            <a:r>
              <a:rPr lang="en-US" altLang="zh-CN" sz="1600" i="1" u="sng" dirty="0">
                <a:solidFill>
                  <a:schemeClr val="tx1"/>
                </a:solidFill>
              </a:rPr>
              <a:t>7Gbps</a:t>
            </a:r>
            <a:r>
              <a:rPr lang="en-US" altLang="zh-CN" sz="1600" dirty="0">
                <a:solidFill>
                  <a:schemeClr val="tx1"/>
                </a:solidFill>
              </a:rPr>
              <a:t> rate.</a:t>
            </a:r>
          </a:p>
          <a:p>
            <a:pPr marL="285750" indent="-285750">
              <a:buFont typeface="Arial" panose="020B0604020202020204" pitchFamily="34" charset="0"/>
              <a:buChar char="•"/>
            </a:pPr>
            <a:r>
              <a:rPr lang="en-US" altLang="zh-CN" sz="1600" dirty="0">
                <a:solidFill>
                  <a:schemeClr val="tx1"/>
                </a:solidFill>
              </a:rPr>
              <a:t>802.11ay further supports: </a:t>
            </a:r>
          </a:p>
          <a:p>
            <a:r>
              <a:rPr lang="en-US" altLang="zh-CN" sz="1400" dirty="0">
                <a:solidFill>
                  <a:schemeClr val="tx1"/>
                </a:solidFill>
              </a:rPr>
              <a:t>- More coverage and higher throughput (20Gbps)</a:t>
            </a:r>
          </a:p>
          <a:p>
            <a:r>
              <a:rPr lang="en-US" altLang="zh-CN" sz="1400" dirty="0">
                <a:solidFill>
                  <a:schemeClr val="tx1"/>
                </a:solidFill>
              </a:rPr>
              <a:t>- SU-MIMO, MU-MIMO, and corresponding beamforming (include hybrid)</a:t>
            </a:r>
          </a:p>
        </p:txBody>
      </p:sp>
      <p:sp>
        <p:nvSpPr>
          <p:cNvPr id="12" name="Rectangle 2">
            <a:extLst>
              <a:ext uri="{FF2B5EF4-FFF2-40B4-BE49-F238E27FC236}">
                <a16:creationId xmlns:a16="http://schemas.microsoft.com/office/drawing/2014/main" id="{63A438F0-5021-4606-8B0C-D0CB7B098BD9}"/>
              </a:ext>
            </a:extLst>
          </p:cNvPr>
          <p:cNvSpPr txBox="1">
            <a:spLocks noChangeArrowheads="1"/>
          </p:cNvSpPr>
          <p:nvPr/>
        </p:nvSpPr>
        <p:spPr bwMode="auto">
          <a:xfrm>
            <a:off x="983432" y="5727999"/>
            <a:ext cx="10712682" cy="48473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400" kern="0" dirty="0">
                <a:solidFill>
                  <a:schemeClr val="tx1"/>
                </a:solidFill>
              </a:rPr>
              <a:t>Nowadays, especially industrial scenarios, higher throughput, lower latency, and more reliable wireless communication are required. </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400" kern="0" dirty="0">
                <a:solidFill>
                  <a:schemeClr val="tx1"/>
                </a:solidFill>
              </a:rPr>
              <a:t>Therefore, it is necessary to analyze the real needs and ‘find the way out’</a:t>
            </a:r>
          </a:p>
        </p:txBody>
      </p:sp>
    </p:spTree>
    <p:extLst>
      <p:ext uri="{BB962C8B-B14F-4D97-AF65-F5344CB8AC3E}">
        <p14:creationId xmlns:p14="http://schemas.microsoft.com/office/powerpoint/2010/main" val="520887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13" name="Rectangle 2">
            <a:extLst>
              <a:ext uri="{FF2B5EF4-FFF2-40B4-BE49-F238E27FC236}">
                <a16:creationId xmlns:a16="http://schemas.microsoft.com/office/drawing/2014/main" id="{26CC9A70-E935-4E7A-B3B5-FC896EB27770}"/>
              </a:ext>
            </a:extLst>
          </p:cNvPr>
          <p:cNvSpPr>
            <a:spLocks noGrp="1" noChangeArrowheads="1"/>
          </p:cNvSpPr>
          <p:nvPr>
            <p:ph type="title"/>
          </p:nvPr>
        </p:nvSpPr>
        <p:spPr>
          <a:xfrm>
            <a:off x="1777752" y="652984"/>
            <a:ext cx="9070776" cy="870992"/>
          </a:xfrm>
          <a:noFill/>
          <a:ln/>
        </p:spPr>
        <p:txBody>
          <a:bodyPr/>
          <a:lstStyle/>
          <a:p>
            <a:pPr latinLnBrk="0"/>
            <a:r>
              <a:rPr lang="en-US" altLang="zh-CN" sz="2400" dirty="0"/>
              <a:t> </a:t>
            </a:r>
            <a:r>
              <a:rPr lang="en-US" altLang="zh-CN" sz="2400" b="1" dirty="0">
                <a:latin typeface="Times New Roman" pitchFamily="18" charset="0"/>
                <a:cs typeface="Times New Roman" pitchFamily="18" charset="0"/>
              </a:rPr>
              <a:t>Case 1: 4K UHD Wireless Transfer at Industrial Environment </a:t>
            </a:r>
            <a:endParaRPr lang="en-CA" altLang="zh-CN" sz="2400" b="1" dirty="0">
              <a:latin typeface="Times New Roman" pitchFamily="18" charset="0"/>
              <a:cs typeface="Times New Roman" pitchFamily="18" charset="0"/>
            </a:endParaRPr>
          </a:p>
        </p:txBody>
      </p:sp>
      <p:pic>
        <p:nvPicPr>
          <p:cNvPr id="33" name="图片 32">
            <a:extLst>
              <a:ext uri="{FF2B5EF4-FFF2-40B4-BE49-F238E27FC236}">
                <a16:creationId xmlns:a16="http://schemas.microsoft.com/office/drawing/2014/main" id="{5DAA6A2A-8C1F-4E22-9E0D-657348F417A7}"/>
              </a:ext>
            </a:extLst>
          </p:cNvPr>
          <p:cNvPicPr>
            <a:picLocks noChangeAspect="1"/>
          </p:cNvPicPr>
          <p:nvPr/>
        </p:nvPicPr>
        <p:blipFill>
          <a:blip r:embed="rId3"/>
          <a:stretch>
            <a:fillRect/>
          </a:stretch>
        </p:blipFill>
        <p:spPr>
          <a:xfrm>
            <a:off x="176974" y="4143215"/>
            <a:ext cx="2595372" cy="1828738"/>
          </a:xfrm>
          <a:prstGeom prst="rect">
            <a:avLst/>
          </a:prstGeom>
        </p:spPr>
      </p:pic>
      <p:graphicFrame>
        <p:nvGraphicFramePr>
          <p:cNvPr id="36" name="表格 35">
            <a:extLst>
              <a:ext uri="{FF2B5EF4-FFF2-40B4-BE49-F238E27FC236}">
                <a16:creationId xmlns:a16="http://schemas.microsoft.com/office/drawing/2014/main" id="{E60F72FB-C704-44C3-80CC-47D1E7E42A01}"/>
              </a:ext>
            </a:extLst>
          </p:cNvPr>
          <p:cNvGraphicFramePr>
            <a:graphicFrameLocks noGrp="1"/>
          </p:cNvGraphicFramePr>
          <p:nvPr>
            <p:extLst>
              <p:ext uri="{D42A27DB-BD31-4B8C-83A1-F6EECF244321}">
                <p14:modId xmlns:p14="http://schemas.microsoft.com/office/powerpoint/2010/main" val="1733034725"/>
              </p:ext>
            </p:extLst>
          </p:nvPr>
        </p:nvGraphicFramePr>
        <p:xfrm>
          <a:off x="176974" y="1378415"/>
          <a:ext cx="6120680" cy="2575560"/>
        </p:xfrm>
        <a:graphic>
          <a:graphicData uri="http://schemas.openxmlformats.org/drawingml/2006/table">
            <a:tbl>
              <a:tblPr firstRow="1" bandRow="1">
                <a:tableStyleId>{69CF1AB2-1976-4502-BF36-3FF5EA218861}</a:tableStyleId>
              </a:tblPr>
              <a:tblGrid>
                <a:gridCol w="2150023">
                  <a:extLst>
                    <a:ext uri="{9D8B030D-6E8A-4147-A177-3AD203B41FA5}">
                      <a16:colId xmlns:a16="http://schemas.microsoft.com/office/drawing/2014/main" val="2940990019"/>
                    </a:ext>
                  </a:extLst>
                </a:gridCol>
                <a:gridCol w="3970657">
                  <a:extLst>
                    <a:ext uri="{9D8B030D-6E8A-4147-A177-3AD203B41FA5}">
                      <a16:colId xmlns:a16="http://schemas.microsoft.com/office/drawing/2014/main" val="2045997232"/>
                    </a:ext>
                  </a:extLst>
                </a:gridCol>
              </a:tblGrid>
              <a:tr h="345535">
                <a:tc>
                  <a:txBody>
                    <a:bodyPr/>
                    <a:lstStyle/>
                    <a:p>
                      <a:r>
                        <a:rPr lang="en-US" altLang="zh-CN" sz="1200" b="1" dirty="0"/>
                        <a:t>AMR (Autonomous Mobile Robot)</a:t>
                      </a:r>
                    </a:p>
                  </a:txBody>
                  <a:tcPr/>
                </a:tc>
                <a:tc>
                  <a:txBody>
                    <a:bodyPr/>
                    <a:lstStyle/>
                    <a:p>
                      <a:r>
                        <a:rPr lang="en-US" altLang="zh-CN" sz="1100" b="0" dirty="0"/>
                        <a:t>Involving communication, </a:t>
                      </a:r>
                      <a:r>
                        <a:rPr lang="en-US" altLang="zh-CN" sz="1100" b="1" i="1" u="sng" dirty="0"/>
                        <a:t>including guidance control, process data exchange, video/image, and emergency stop</a:t>
                      </a:r>
                      <a:r>
                        <a:rPr lang="en-US" altLang="zh-CN" sz="1100" b="0" dirty="0"/>
                        <a:t>, between robots and a control system, </a:t>
                      </a:r>
                    </a:p>
                  </a:txBody>
                  <a:tcPr/>
                </a:tc>
                <a:extLst>
                  <a:ext uri="{0D108BD9-81ED-4DB2-BD59-A6C34878D82A}">
                    <a16:rowId xmlns:a16="http://schemas.microsoft.com/office/drawing/2014/main" val="3625524726"/>
                  </a:ext>
                </a:extLst>
              </a:tr>
              <a:tr h="310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rPr>
                        <a:t>Sensors</a:t>
                      </a:r>
                    </a:p>
                  </a:txBody>
                  <a:tcPr/>
                </a:tc>
                <a:tc>
                  <a:txBody>
                    <a:bodyPr/>
                    <a:lstStyle/>
                    <a:p>
                      <a:r>
                        <a:rPr lang="en-US" altLang="ja-JP" sz="1100" b="1" i="1" u="sng" dirty="0">
                          <a:solidFill>
                            <a:schemeClr val="tx1"/>
                          </a:solidFill>
                        </a:rPr>
                        <a:t>Periodical report of information</a:t>
                      </a:r>
                      <a:r>
                        <a:rPr lang="en-US" altLang="ja-JP" sz="1100" b="1" dirty="0">
                          <a:solidFill>
                            <a:schemeClr val="tx1"/>
                          </a:solidFill>
                        </a:rPr>
                        <a:t> </a:t>
                      </a:r>
                      <a:r>
                        <a:rPr lang="en-US" altLang="ja-JP" sz="1100" b="0" dirty="0">
                          <a:solidFill>
                            <a:schemeClr val="tx1"/>
                          </a:solidFill>
                        </a:rPr>
                        <a:t>to the control system. High-density deployment environment.</a:t>
                      </a:r>
                      <a:endParaRPr lang="zh-CN" altLang="en-US" sz="1100" b="0" dirty="0"/>
                    </a:p>
                  </a:txBody>
                  <a:tcPr/>
                </a:tc>
                <a:extLst>
                  <a:ext uri="{0D108BD9-81ED-4DB2-BD59-A6C34878D82A}">
                    <a16:rowId xmlns:a16="http://schemas.microsoft.com/office/drawing/2014/main" val="4028928872"/>
                  </a:ext>
                </a:extLst>
              </a:tr>
              <a:tr h="310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rPr>
                        <a:t>Robot/drone motion control</a:t>
                      </a:r>
                    </a:p>
                  </a:txBody>
                  <a:tcPr/>
                </a:tc>
                <a:tc>
                  <a:txBody>
                    <a:bodyPr/>
                    <a:lstStyle/>
                    <a:p>
                      <a:r>
                        <a:rPr lang="en-US" altLang="zh-CN" sz="1100" b="0" dirty="0"/>
                        <a:t>Remote operation with haptics communication, programmed robot operation with </a:t>
                      </a:r>
                      <a:r>
                        <a:rPr lang="en-US" altLang="zh-CN" sz="1100" b="1" i="1" u="sng" dirty="0"/>
                        <a:t>emergency stop</a:t>
                      </a:r>
                      <a:r>
                        <a:rPr lang="en-US" altLang="zh-CN" sz="1100" b="0" dirty="0"/>
                        <a:t>.</a:t>
                      </a:r>
                    </a:p>
                  </a:txBody>
                  <a:tcPr/>
                </a:tc>
                <a:extLst>
                  <a:ext uri="{0D108BD9-81ED-4DB2-BD59-A6C34878D82A}">
                    <a16:rowId xmlns:a16="http://schemas.microsoft.com/office/drawing/2014/main" val="773680629"/>
                  </a:ext>
                </a:extLst>
              </a:tr>
              <a:tr h="217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rPr>
                        <a:t>Video transfer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i="1" u="sng" dirty="0">
                          <a:solidFill>
                            <a:schemeClr val="tx1"/>
                          </a:solidFill>
                        </a:rPr>
                        <a:t>High-definition video </a:t>
                      </a:r>
                      <a:r>
                        <a:rPr lang="en-US" altLang="ja-JP" sz="1100" b="0" dirty="0">
                          <a:solidFill>
                            <a:schemeClr val="tx1"/>
                          </a:solidFill>
                        </a:rPr>
                        <a:t>transferring from cameras.</a:t>
                      </a:r>
                    </a:p>
                  </a:txBody>
                  <a:tcPr/>
                </a:tc>
                <a:extLst>
                  <a:ext uri="{0D108BD9-81ED-4DB2-BD59-A6C34878D82A}">
                    <a16:rowId xmlns:a16="http://schemas.microsoft.com/office/drawing/2014/main" val="683813597"/>
                  </a:ext>
                </a:extLst>
              </a:tr>
              <a:tr h="310529">
                <a:tc>
                  <a:txBody>
                    <a:bodyPr/>
                    <a:lstStyle/>
                    <a:p>
                      <a:r>
                        <a:rPr lang="en-US" altLang="zh-CN" sz="1200" b="1" dirty="0"/>
                        <a:t>AR/VR/XR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0" dirty="0">
                          <a:solidFill>
                            <a:schemeClr val="tx1"/>
                          </a:solidFill>
                        </a:rPr>
                        <a:t>Walk-by health monitoring, combining video feed with </a:t>
                      </a:r>
                      <a:r>
                        <a:rPr lang="en-US" altLang="ja-JP" sz="1100" b="1" i="1" u="sng" dirty="0">
                          <a:solidFill>
                            <a:schemeClr val="tx1"/>
                          </a:solidFill>
                        </a:rPr>
                        <a:t>overlaid contextual information</a:t>
                      </a:r>
                      <a:r>
                        <a:rPr lang="en-US" altLang="ja-JP" sz="1100" b="0" dirty="0">
                          <a:solidFill>
                            <a:schemeClr val="tx1"/>
                          </a:solidFill>
                        </a:rPr>
                        <a:t>.</a:t>
                      </a:r>
                    </a:p>
                  </a:txBody>
                  <a:tcPr/>
                </a:tc>
                <a:extLst>
                  <a:ext uri="{0D108BD9-81ED-4DB2-BD59-A6C34878D82A}">
                    <a16:rowId xmlns:a16="http://schemas.microsoft.com/office/drawing/2014/main" val="3821530865"/>
                  </a:ext>
                </a:extLst>
              </a:tr>
              <a:tr h="310529">
                <a:tc>
                  <a:txBody>
                    <a:bodyPr/>
                    <a:lstStyle/>
                    <a:p>
                      <a:r>
                        <a:rPr lang="en-US" altLang="zh-CN" sz="1200" b="1" dirty="0"/>
                        <a:t>Assembly line</a:t>
                      </a:r>
                    </a:p>
                  </a:txBody>
                  <a:tcPr/>
                </a:tc>
                <a:tc>
                  <a:txBody>
                    <a:bodyPr/>
                    <a:lstStyle/>
                    <a:p>
                      <a:r>
                        <a:rPr lang="en-US" altLang="zh-CN" sz="1100" b="1" i="1" u="sng"/>
                        <a:t>Combination</a:t>
                      </a:r>
                      <a:r>
                        <a:rPr lang="en-US" altLang="zh-CN" sz="1100" b="0"/>
                        <a:t> of AMR</a:t>
                      </a:r>
                      <a:r>
                        <a:rPr lang="en-US" altLang="zh-CN" sz="1100" b="0" dirty="0"/>
                        <a:t>, sensors, robot/drone motion control, and video transfer.</a:t>
                      </a:r>
                    </a:p>
                  </a:txBody>
                  <a:tcPr/>
                </a:tc>
                <a:extLst>
                  <a:ext uri="{0D108BD9-81ED-4DB2-BD59-A6C34878D82A}">
                    <a16:rowId xmlns:a16="http://schemas.microsoft.com/office/drawing/2014/main" val="1488309382"/>
                  </a:ext>
                </a:extLst>
              </a:tr>
            </a:tbl>
          </a:graphicData>
        </a:graphic>
      </p:graphicFrame>
      <p:sp>
        <p:nvSpPr>
          <p:cNvPr id="9" name="矩形 8">
            <a:extLst>
              <a:ext uri="{FF2B5EF4-FFF2-40B4-BE49-F238E27FC236}">
                <a16:creationId xmlns:a16="http://schemas.microsoft.com/office/drawing/2014/main" id="{96494756-5C8C-4DF2-8C88-69DB53606F0F}"/>
              </a:ext>
            </a:extLst>
          </p:cNvPr>
          <p:cNvSpPr/>
          <p:nvPr/>
        </p:nvSpPr>
        <p:spPr>
          <a:xfrm>
            <a:off x="6498167" y="1325156"/>
            <a:ext cx="5264175" cy="1569660"/>
          </a:xfrm>
          <a:prstGeom prst="rect">
            <a:avLst/>
          </a:prstGeom>
        </p:spPr>
        <p:txBody>
          <a:bodyPr wrap="square">
            <a:spAutoFit/>
          </a:bodyPr>
          <a:lstStyle/>
          <a:p>
            <a:pPr lvl="0" eaLnBrk="1" latinLnBrk="1" hangingPunct="1">
              <a:lnSpc>
                <a:spcPct val="90000"/>
              </a:lnSpc>
              <a:spcBef>
                <a:spcPts val="600"/>
              </a:spcBef>
              <a:defRPr/>
            </a:pPr>
            <a:r>
              <a:rPr lang="en-US" altLang="zh-CN" sz="1800" b="1" u="sng" kern="0" dirty="0">
                <a:solidFill>
                  <a:srgbClr val="000000"/>
                </a:solidFill>
              </a:rPr>
              <a:t>Example: </a:t>
            </a:r>
          </a:p>
          <a:p>
            <a:pPr marL="88900" lvl="0" indent="-88900" eaLnBrk="1" latinLnBrk="1" hangingPunct="1">
              <a:lnSpc>
                <a:spcPct val="90000"/>
              </a:lnSpc>
              <a:spcBef>
                <a:spcPts val="600"/>
              </a:spcBef>
              <a:buFont typeface="Arial" pitchFamily="34" charset="0"/>
              <a:buChar char="•"/>
              <a:defRPr/>
            </a:pPr>
            <a:r>
              <a:rPr lang="en-US" altLang="ko-KR" sz="1200" kern="0" dirty="0">
                <a:solidFill>
                  <a:srgbClr val="000000"/>
                </a:solidFill>
              </a:rPr>
              <a:t>Wireless HD cameras quickly determine whether products on the line are defective, incomplete, etc.</a:t>
            </a:r>
          </a:p>
          <a:p>
            <a:pPr marL="88900" lvl="0" indent="-88900" eaLnBrk="1" latinLnBrk="1" hangingPunct="1">
              <a:lnSpc>
                <a:spcPct val="90000"/>
              </a:lnSpc>
              <a:spcBef>
                <a:spcPts val="600"/>
              </a:spcBef>
              <a:buFont typeface="Arial" pitchFamily="34" charset="0"/>
              <a:buChar char="•"/>
              <a:defRPr/>
            </a:pPr>
            <a:r>
              <a:rPr lang="en-US" altLang="ko-KR" sz="1200" kern="0" dirty="0">
                <a:solidFill>
                  <a:srgbClr val="000000"/>
                </a:solidFill>
              </a:rPr>
              <a:t>One or more devices can save costs by uploading data to the cloud for analysis and feedback instructions (e.g., </a:t>
            </a:r>
            <a:r>
              <a:rPr lang="en-US" altLang="zh-CN" sz="1200" kern="0" dirty="0">
                <a:solidFill>
                  <a:srgbClr val="000000"/>
                </a:solidFill>
              </a:rPr>
              <a:t>compared to</a:t>
            </a:r>
            <a:r>
              <a:rPr lang="en-US" altLang="ko-KR" sz="1200" kern="0" dirty="0">
                <a:solidFill>
                  <a:srgbClr val="000000"/>
                </a:solidFill>
              </a:rPr>
              <a:t> distributed AI process hardware) . </a:t>
            </a:r>
          </a:p>
          <a:p>
            <a:pPr marL="88900" lvl="0" indent="-88900" eaLnBrk="1" latinLnBrk="1" hangingPunct="1">
              <a:lnSpc>
                <a:spcPct val="90000"/>
              </a:lnSpc>
              <a:spcBef>
                <a:spcPts val="600"/>
              </a:spcBef>
              <a:buFont typeface="Arial" pitchFamily="34" charset="0"/>
              <a:buChar char="•"/>
              <a:defRPr/>
            </a:pPr>
            <a:r>
              <a:rPr lang="en-US" altLang="ko-KR" sz="1200" kern="0" dirty="0">
                <a:solidFill>
                  <a:srgbClr val="000000"/>
                </a:solidFill>
              </a:rPr>
              <a:t>Regardless of the time it takes for the image processing, sensing devices such as HD cameras require </a:t>
            </a:r>
            <a:r>
              <a:rPr lang="en-US" altLang="ko-KR" sz="1200" b="1" i="1" kern="0" dirty="0">
                <a:solidFill>
                  <a:srgbClr val="000000"/>
                </a:solidFill>
              </a:rPr>
              <a:t>high throughput, low latency, and high reliability</a:t>
            </a:r>
            <a:r>
              <a:rPr lang="en-US" altLang="ko-KR" sz="1200" kern="0" dirty="0">
                <a:solidFill>
                  <a:srgbClr val="000000"/>
                </a:solidFill>
              </a:rPr>
              <a:t>.</a:t>
            </a:r>
          </a:p>
        </p:txBody>
      </p:sp>
      <p:sp>
        <p:nvSpPr>
          <p:cNvPr id="38" name="Shape 226">
            <a:extLst>
              <a:ext uri="{FF2B5EF4-FFF2-40B4-BE49-F238E27FC236}">
                <a16:creationId xmlns:a16="http://schemas.microsoft.com/office/drawing/2014/main" id="{3F1C6DD4-6B0A-4E70-92CB-1E3AF8673D44}"/>
              </a:ext>
            </a:extLst>
          </p:cNvPr>
          <p:cNvSpPr txBox="1">
            <a:spLocks/>
          </p:cNvSpPr>
          <p:nvPr/>
        </p:nvSpPr>
        <p:spPr bwMode="auto">
          <a:xfrm>
            <a:off x="9576111" y="3536586"/>
            <a:ext cx="2587083" cy="1450448"/>
          </a:xfrm>
          <a:prstGeom prst="rect">
            <a:avLst/>
          </a:prstGeom>
          <a:noFill/>
          <a:ln w="9525">
            <a:noFill/>
            <a:round/>
            <a:headEnd/>
            <a:tailEnd/>
          </a:ln>
          <a:effectLst/>
        </p:spPr>
        <p:txBody>
          <a:bodyPr vert="horz" wrap="square" lIns="92075" tIns="46025" rIns="92075" bIns="46025" numCol="1" anchor="t" anchorCtr="0" compatLnSpc="1">
            <a:prstTxWarp prst="textNoShape">
              <a:avLst/>
            </a:prstTxWarp>
            <a:no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80000"/>
              </a:lnSpc>
              <a:spcBef>
                <a:spcPts val="270"/>
              </a:spcBef>
              <a:spcAft>
                <a:spcPts val="0"/>
              </a:spcAft>
              <a:buClr>
                <a:schemeClr val="dk1"/>
              </a:buClr>
              <a:buSzPct val="96428"/>
              <a:buFont typeface="Times New Roman"/>
              <a:buChar char="•"/>
            </a:pPr>
            <a:r>
              <a:rPr lang="en-US" sz="1400" kern="0" dirty="0">
                <a:solidFill>
                  <a:schemeClr val="tx1"/>
                </a:solidFill>
                <a:latin typeface="Times New Roman"/>
                <a:ea typeface="Times New Roman"/>
                <a:cs typeface="Times New Roman"/>
                <a:sym typeface="Times New Roman"/>
              </a:rPr>
              <a:t>Requirements:</a:t>
            </a:r>
          </a:p>
          <a:p>
            <a:pPr marL="0" indent="0">
              <a:lnSpc>
                <a:spcPct val="80000"/>
              </a:lnSpc>
              <a:spcBef>
                <a:spcPts val="270"/>
              </a:spcBef>
              <a:spcAft>
                <a:spcPts val="0"/>
              </a:spcAft>
              <a:buClr>
                <a:schemeClr val="dk1"/>
              </a:buClr>
              <a:buSzPct val="96428"/>
            </a:pPr>
            <a:r>
              <a:rPr lang="en-US" sz="1400" kern="0" dirty="0">
                <a:solidFill>
                  <a:schemeClr val="tx1"/>
                </a:solidFill>
                <a:latin typeface="Times New Roman"/>
                <a:ea typeface="Times New Roman"/>
                <a:cs typeface="Times New Roman"/>
                <a:sym typeface="Times New Roman"/>
              </a:rPr>
              <a:t>     </a:t>
            </a:r>
            <a:r>
              <a:rPr lang="en-US" sz="1400" kern="0" dirty="0">
                <a:solidFill>
                  <a:schemeClr val="tx1"/>
                </a:solidFill>
                <a:ea typeface="Times New Roman"/>
                <a:cs typeface="Times New Roman"/>
                <a:sym typeface="Times New Roman"/>
              </a:rPr>
              <a:t> - Throughput ~ </a:t>
            </a:r>
            <a:r>
              <a:rPr lang="en-US" sz="1400" kern="0" dirty="0">
                <a:solidFill>
                  <a:srgbClr val="C00000"/>
                </a:solidFill>
                <a:ea typeface="Times New Roman"/>
                <a:cs typeface="Times New Roman"/>
                <a:sym typeface="Times New Roman"/>
              </a:rPr>
              <a:t>high</a:t>
            </a:r>
          </a:p>
          <a:p>
            <a:pPr>
              <a:lnSpc>
                <a:spcPct val="80000"/>
              </a:lnSpc>
              <a:spcBef>
                <a:spcPts val="270"/>
              </a:spcBef>
              <a:spcAft>
                <a:spcPts val="0"/>
              </a:spcAft>
              <a:buClr>
                <a:schemeClr val="dk1"/>
              </a:buClr>
              <a:buSzPct val="25000"/>
              <a:buFontTx/>
              <a:buChar char="-"/>
            </a:pPr>
            <a:r>
              <a:rPr lang="en-US" sz="1400" kern="0" dirty="0">
                <a:solidFill>
                  <a:schemeClr val="tx1"/>
                </a:solidFill>
                <a:ea typeface="Times New Roman"/>
                <a:cs typeface="Times New Roman"/>
                <a:sym typeface="Times New Roman"/>
              </a:rPr>
              <a:t>- Latency </a:t>
            </a:r>
            <a:r>
              <a:rPr lang="en-US" sz="1400" kern="0" dirty="0">
                <a:solidFill>
                  <a:srgbClr val="C00000"/>
                </a:solidFill>
                <a:ea typeface="Times New Roman"/>
                <a:cs typeface="Times New Roman"/>
                <a:sym typeface="Times New Roman"/>
              </a:rPr>
              <a:t>&lt; 100ms</a:t>
            </a:r>
          </a:p>
          <a:p>
            <a:pPr>
              <a:lnSpc>
                <a:spcPct val="80000"/>
              </a:lnSpc>
              <a:spcBef>
                <a:spcPts val="270"/>
              </a:spcBef>
              <a:spcAft>
                <a:spcPts val="0"/>
              </a:spcAft>
              <a:buClr>
                <a:schemeClr val="dk1"/>
              </a:buClr>
              <a:buSzPct val="25000"/>
              <a:buFontTx/>
              <a:buChar char="-"/>
            </a:pPr>
            <a:r>
              <a:rPr lang="en-US" sz="1400" kern="0" dirty="0">
                <a:solidFill>
                  <a:schemeClr val="tx1"/>
                </a:solidFill>
                <a:ea typeface="Times New Roman"/>
                <a:cs typeface="Times New Roman"/>
                <a:sym typeface="Times New Roman"/>
              </a:rPr>
              <a:t>- Packet Error Rate </a:t>
            </a:r>
            <a:r>
              <a:rPr lang="en-US" sz="1400" kern="0" dirty="0">
                <a:solidFill>
                  <a:srgbClr val="C00000"/>
                </a:solidFill>
                <a:ea typeface="Times New Roman"/>
                <a:cs typeface="Times New Roman"/>
                <a:sym typeface="Times New Roman"/>
              </a:rPr>
              <a:t>&lt; 1e-7</a:t>
            </a:r>
          </a:p>
          <a:p>
            <a:pPr>
              <a:lnSpc>
                <a:spcPct val="80000"/>
              </a:lnSpc>
              <a:spcBef>
                <a:spcPts val="270"/>
              </a:spcBef>
              <a:spcAft>
                <a:spcPts val="0"/>
              </a:spcAft>
              <a:buClr>
                <a:schemeClr val="dk1"/>
              </a:buClr>
              <a:buSzPct val="25000"/>
              <a:buFontTx/>
              <a:buChar char="-"/>
            </a:pPr>
            <a:r>
              <a:rPr lang="en-US" altLang="ko-KR" sz="1400" kern="0" dirty="0"/>
              <a:t>- Jitter </a:t>
            </a:r>
            <a:r>
              <a:rPr lang="en-US" altLang="ko-KR" sz="1400" kern="0" dirty="0">
                <a:solidFill>
                  <a:srgbClr val="C00000"/>
                </a:solidFill>
              </a:rPr>
              <a:t>&lt; 5ms</a:t>
            </a:r>
          </a:p>
          <a:p>
            <a:pPr>
              <a:lnSpc>
                <a:spcPct val="80000"/>
              </a:lnSpc>
              <a:spcBef>
                <a:spcPts val="270"/>
              </a:spcBef>
              <a:spcAft>
                <a:spcPts val="0"/>
              </a:spcAft>
              <a:buClr>
                <a:schemeClr val="dk1"/>
              </a:buClr>
              <a:buSzPct val="25000"/>
              <a:buFontTx/>
              <a:buChar char="-"/>
            </a:pPr>
            <a:r>
              <a:rPr lang="en-US" altLang="ko-KR" sz="1400" kern="0" dirty="0"/>
              <a:t>- delay </a:t>
            </a:r>
            <a:r>
              <a:rPr lang="en-US" altLang="ko-KR" sz="1400" kern="0" dirty="0">
                <a:solidFill>
                  <a:srgbClr val="C00000"/>
                </a:solidFill>
              </a:rPr>
              <a:t>&lt; 5ms</a:t>
            </a:r>
            <a:r>
              <a:rPr lang="en-US" altLang="ko-KR" sz="1400" kern="0" dirty="0"/>
              <a:t>.</a:t>
            </a:r>
            <a:r>
              <a:rPr lang="en-US" sz="1400" kern="0" dirty="0">
                <a:solidFill>
                  <a:srgbClr val="C00000"/>
                </a:solidFill>
                <a:ea typeface="Times New Roman"/>
                <a:cs typeface="Times New Roman"/>
                <a:sym typeface="Times New Roman"/>
              </a:rPr>
              <a:t> </a:t>
            </a:r>
          </a:p>
          <a:p>
            <a:pPr>
              <a:lnSpc>
                <a:spcPct val="80000"/>
              </a:lnSpc>
              <a:spcBef>
                <a:spcPts val="270"/>
              </a:spcBef>
              <a:spcAft>
                <a:spcPts val="0"/>
              </a:spcAft>
              <a:buClr>
                <a:schemeClr val="dk1"/>
              </a:buClr>
              <a:buSzPct val="25000"/>
              <a:buFontTx/>
              <a:buChar char="-"/>
            </a:pPr>
            <a:r>
              <a:rPr lang="en-US" sz="1400" kern="0" dirty="0">
                <a:solidFill>
                  <a:srgbClr val="C00000"/>
                </a:solidFill>
                <a:ea typeface="Times New Roman"/>
                <a:cs typeface="Times New Roman"/>
                <a:sym typeface="Times New Roman"/>
              </a:rPr>
              <a:t>- </a:t>
            </a:r>
            <a:r>
              <a:rPr lang="en-US" sz="1400" kern="0" dirty="0">
                <a:solidFill>
                  <a:schemeClr val="tx1"/>
                </a:solidFill>
                <a:ea typeface="Times New Roman"/>
                <a:cs typeface="Times New Roman"/>
                <a:sym typeface="Times New Roman"/>
              </a:rPr>
              <a:t>Reliability</a:t>
            </a:r>
            <a:r>
              <a:rPr lang="en-US" sz="1400" kern="0" dirty="0">
                <a:solidFill>
                  <a:srgbClr val="C00000"/>
                </a:solidFill>
                <a:ea typeface="Times New Roman"/>
                <a:cs typeface="Times New Roman"/>
                <a:sym typeface="Times New Roman"/>
              </a:rPr>
              <a:t> &gt; 99.99%</a:t>
            </a:r>
          </a:p>
          <a:p>
            <a:pPr>
              <a:lnSpc>
                <a:spcPct val="80000"/>
              </a:lnSpc>
              <a:spcBef>
                <a:spcPts val="270"/>
              </a:spcBef>
              <a:spcAft>
                <a:spcPts val="0"/>
              </a:spcAft>
              <a:buClr>
                <a:schemeClr val="dk1"/>
              </a:buClr>
              <a:buSzPct val="25000"/>
              <a:buFontTx/>
              <a:buChar char="-"/>
            </a:pPr>
            <a:endParaRPr lang="en-US" sz="1400" kern="0" dirty="0">
              <a:solidFill>
                <a:schemeClr val="tx1"/>
              </a:solidFill>
              <a:ea typeface="Times New Roman"/>
              <a:cs typeface="Times New Roman"/>
              <a:sym typeface="Times New Roman"/>
            </a:endParaRPr>
          </a:p>
          <a:p>
            <a:pPr>
              <a:lnSpc>
                <a:spcPct val="80000"/>
              </a:lnSpc>
              <a:spcBef>
                <a:spcPts val="270"/>
              </a:spcBef>
              <a:spcAft>
                <a:spcPts val="0"/>
              </a:spcAft>
              <a:buClr>
                <a:schemeClr val="dk1"/>
              </a:buClr>
              <a:buSzPct val="25000"/>
              <a:buFont typeface="Times New Roman"/>
              <a:buNone/>
            </a:pPr>
            <a:r>
              <a:rPr lang="en-US" sz="1400" kern="0" dirty="0">
                <a:solidFill>
                  <a:schemeClr val="tx1"/>
                </a:solidFill>
                <a:latin typeface="Times New Roman"/>
                <a:ea typeface="Times New Roman"/>
                <a:cs typeface="Times New Roman"/>
                <a:sym typeface="Times New Roman"/>
              </a:rPr>
              <a:t>       </a:t>
            </a:r>
          </a:p>
        </p:txBody>
      </p:sp>
      <p:grpSp>
        <p:nvGrpSpPr>
          <p:cNvPr id="2" name="组合 1">
            <a:extLst>
              <a:ext uri="{FF2B5EF4-FFF2-40B4-BE49-F238E27FC236}">
                <a16:creationId xmlns:a16="http://schemas.microsoft.com/office/drawing/2014/main" id="{CBFB3AB5-43AD-499E-B4CA-565E83C148C8}"/>
              </a:ext>
            </a:extLst>
          </p:cNvPr>
          <p:cNvGrpSpPr/>
          <p:nvPr/>
        </p:nvGrpSpPr>
        <p:grpSpPr>
          <a:xfrm>
            <a:off x="6313140" y="3374035"/>
            <a:ext cx="3385840" cy="2014751"/>
            <a:chOff x="2759902" y="1262265"/>
            <a:chExt cx="3385840" cy="2014751"/>
          </a:xfrm>
        </p:grpSpPr>
        <p:pic>
          <p:nvPicPr>
            <p:cNvPr id="1026" name="Picture 2" descr="C:\Users\x00822182\AppData\Roaming\eSpace_Desktop\UserData\x00822182\imagefiles\FF343060-A1C6-4191-80A4-79DE1CF3E9E8.png">
              <a:extLst>
                <a:ext uri="{FF2B5EF4-FFF2-40B4-BE49-F238E27FC236}">
                  <a16:creationId xmlns:a16="http://schemas.microsoft.com/office/drawing/2014/main" id="{F2A22822-E06A-4ECA-BE96-E26E61FDA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902" y="1262265"/>
              <a:ext cx="3385840" cy="201475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B8A289E0-14E8-4E1F-83D1-6ED6715F9023}"/>
                </a:ext>
              </a:extLst>
            </p:cNvPr>
            <p:cNvSpPr/>
            <p:nvPr/>
          </p:nvSpPr>
          <p:spPr bwMode="auto">
            <a:xfrm>
              <a:off x="4799856" y="1628800"/>
              <a:ext cx="1080120" cy="504457"/>
            </a:xfrm>
            <a:prstGeom prst="rect">
              <a:avLst/>
            </a:prstGeom>
            <a:noFill/>
            <a:ln w="1270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矩形 31">
              <a:extLst>
                <a:ext uri="{FF2B5EF4-FFF2-40B4-BE49-F238E27FC236}">
                  <a16:creationId xmlns:a16="http://schemas.microsoft.com/office/drawing/2014/main" id="{02362C06-E20E-4225-95FA-0CD9FFD761B0}"/>
                </a:ext>
              </a:extLst>
            </p:cNvPr>
            <p:cNvSpPr/>
            <p:nvPr/>
          </p:nvSpPr>
          <p:spPr>
            <a:xfrm>
              <a:off x="4896136" y="1414276"/>
              <a:ext cx="877163" cy="261610"/>
            </a:xfrm>
            <a:prstGeom prst="rect">
              <a:avLst/>
            </a:prstGeom>
          </p:spPr>
          <p:txBody>
            <a:bodyPr wrap="none">
              <a:spAutoFit/>
            </a:bodyPr>
            <a:lstStyle/>
            <a:p>
              <a:r>
                <a:rPr lang="en-US" altLang="ko-KR" sz="1100" b="1" kern="0" dirty="0">
                  <a:solidFill>
                    <a:srgbClr val="C00000"/>
                  </a:solidFill>
                </a:rPr>
                <a:t>HD camera</a:t>
              </a:r>
              <a:endParaRPr lang="zh-CN" altLang="en-US" sz="1100" b="1" dirty="0">
                <a:solidFill>
                  <a:srgbClr val="C00000"/>
                </a:solidFill>
              </a:endParaRPr>
            </a:p>
          </p:txBody>
        </p:sp>
      </p:grpSp>
      <p:graphicFrame>
        <p:nvGraphicFramePr>
          <p:cNvPr id="14" name="内容占位符 3">
            <a:extLst>
              <a:ext uri="{FF2B5EF4-FFF2-40B4-BE49-F238E27FC236}">
                <a16:creationId xmlns:a16="http://schemas.microsoft.com/office/drawing/2014/main" id="{0496213B-52D5-4D2A-B2F3-80D349779568}"/>
              </a:ext>
            </a:extLst>
          </p:cNvPr>
          <p:cNvGraphicFramePr>
            <a:graphicFrameLocks/>
          </p:cNvGraphicFramePr>
          <p:nvPr>
            <p:extLst>
              <p:ext uri="{D42A27DB-BD31-4B8C-83A1-F6EECF244321}">
                <p14:modId xmlns:p14="http://schemas.microsoft.com/office/powerpoint/2010/main" val="3581967548"/>
              </p:ext>
            </p:extLst>
          </p:nvPr>
        </p:nvGraphicFramePr>
        <p:xfrm>
          <a:off x="2837294" y="4293096"/>
          <a:ext cx="3438993" cy="1371600"/>
        </p:xfrm>
        <a:graphic>
          <a:graphicData uri="http://schemas.openxmlformats.org/drawingml/2006/table">
            <a:tbl>
              <a:tblPr firstRow="1" bandRow="1">
                <a:tableStyleId>{5940675A-B579-460E-94D1-54222C63F5DA}</a:tableStyleId>
              </a:tblPr>
              <a:tblGrid>
                <a:gridCol w="1146331">
                  <a:extLst>
                    <a:ext uri="{9D8B030D-6E8A-4147-A177-3AD203B41FA5}">
                      <a16:colId xmlns:a16="http://schemas.microsoft.com/office/drawing/2014/main" val="20000"/>
                    </a:ext>
                  </a:extLst>
                </a:gridCol>
                <a:gridCol w="1146331">
                  <a:extLst>
                    <a:ext uri="{9D8B030D-6E8A-4147-A177-3AD203B41FA5}">
                      <a16:colId xmlns:a16="http://schemas.microsoft.com/office/drawing/2014/main" val="20001"/>
                    </a:ext>
                  </a:extLst>
                </a:gridCol>
                <a:gridCol w="1146331">
                  <a:extLst>
                    <a:ext uri="{9D8B030D-6E8A-4147-A177-3AD203B41FA5}">
                      <a16:colId xmlns:a16="http://schemas.microsoft.com/office/drawing/2014/main" val="20002"/>
                    </a:ext>
                  </a:extLst>
                </a:gridCol>
              </a:tblGrid>
              <a:tr h="241168">
                <a:tc>
                  <a:txBody>
                    <a:bodyPr/>
                    <a:lstStyle/>
                    <a:p>
                      <a:pPr algn="l"/>
                      <a:r>
                        <a:rPr lang="en-US" altLang="zh-CN" sz="1200" dirty="0">
                          <a:latin typeface="Times New Roman" panose="02020603050405020304" pitchFamily="18" charset="0"/>
                          <a:cs typeface="Times New Roman" panose="02020603050405020304" pitchFamily="18" charset="0"/>
                        </a:rPr>
                        <a:t>Use case</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latin typeface="Times New Roman" panose="02020603050405020304" pitchFamily="18" charset="0"/>
                          <a:cs typeface="Times New Roman" panose="02020603050405020304" pitchFamily="18" charset="0"/>
                        </a:rPr>
                        <a:t>Latency </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latin typeface="Times New Roman" panose="02020603050405020304" pitchFamily="18" charset="0"/>
                          <a:cs typeface="Times New Roman" panose="02020603050405020304" pitchFamily="18" charset="0"/>
                        </a:rPr>
                        <a:t>Reliability </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241168">
                <a:tc>
                  <a:txBody>
                    <a:bodyPr/>
                    <a:lstStyle/>
                    <a:p>
                      <a:pPr algn="l"/>
                      <a:r>
                        <a:rPr lang="en-US" altLang="zh-CN" sz="1200" dirty="0">
                          <a:latin typeface="Times New Roman" panose="02020603050405020304" pitchFamily="18" charset="0"/>
                          <a:cs typeface="Times New Roman" panose="02020603050405020304" pitchFamily="18" charset="0"/>
                        </a:rPr>
                        <a:t>AMR</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&lt; 100ms</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99.99%</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241168">
                <a:tc>
                  <a:txBody>
                    <a:bodyPr/>
                    <a:lstStyle/>
                    <a:p>
                      <a:pPr algn="l"/>
                      <a:r>
                        <a:rPr lang="en-US" altLang="zh-CN" sz="1200" dirty="0">
                          <a:latin typeface="Times New Roman" panose="02020603050405020304" pitchFamily="18" charset="0"/>
                          <a:cs typeface="Times New Roman" panose="02020603050405020304" pitchFamily="18" charset="0"/>
                        </a:rPr>
                        <a:t>RFID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&lt; 100ms</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99.99%</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241168">
                <a:tc>
                  <a:txBody>
                    <a:bodyPr/>
                    <a:lstStyle/>
                    <a:p>
                      <a:pPr algn="l"/>
                      <a:r>
                        <a:rPr lang="en-US" altLang="zh-CN" sz="1200" dirty="0">
                          <a:latin typeface="Times New Roman" panose="02020603050405020304" pitchFamily="18" charset="0"/>
                          <a:cs typeface="Times New Roman" panose="02020603050405020304" pitchFamily="18" charset="0"/>
                        </a:rPr>
                        <a:t>PLC to MES</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&lt; 100ms</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99.99%</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241168">
                <a:tc>
                  <a:txBody>
                    <a:bodyPr/>
                    <a:lstStyle/>
                    <a:p>
                      <a:pPr algn="l"/>
                      <a:r>
                        <a:rPr lang="en-US" altLang="zh-CN" sz="1200" dirty="0">
                          <a:latin typeface="Times New Roman" panose="02020603050405020304" pitchFamily="18" charset="0"/>
                          <a:cs typeface="Times New Roman" panose="02020603050405020304" pitchFamily="18" charset="0"/>
                        </a:rPr>
                        <a:t>PLC to IO</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8ms</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tc>
                  <a:txBody>
                    <a:bodyPr/>
                    <a:lstStyle/>
                    <a:p>
                      <a:pPr algn="l"/>
                      <a:r>
                        <a:rPr lang="en-US" altLang="zh-CN" sz="1200" dirty="0">
                          <a:highlight>
                            <a:srgbClr val="FFFF00"/>
                          </a:highlight>
                          <a:latin typeface="Times New Roman" panose="02020603050405020304" pitchFamily="18" charset="0"/>
                          <a:cs typeface="Times New Roman" panose="02020603050405020304" pitchFamily="18" charset="0"/>
                        </a:rPr>
                        <a:t>99.999%</a:t>
                      </a:r>
                      <a:endParaRPr lang="zh-CN" altLang="en-US" sz="1200" dirty="0">
                        <a:highlight>
                          <a:srgbClr val="FFFF00"/>
                        </a:highligh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15" name="矩形 14">
            <a:extLst>
              <a:ext uri="{FF2B5EF4-FFF2-40B4-BE49-F238E27FC236}">
                <a16:creationId xmlns:a16="http://schemas.microsoft.com/office/drawing/2014/main" id="{FDF76F91-6161-4498-8019-C6599E5C4A9D}"/>
              </a:ext>
            </a:extLst>
          </p:cNvPr>
          <p:cNvSpPr/>
          <p:nvPr/>
        </p:nvSpPr>
        <p:spPr>
          <a:xfrm>
            <a:off x="6498167" y="2890970"/>
            <a:ext cx="5264175" cy="590931"/>
          </a:xfrm>
          <a:prstGeom prst="rect">
            <a:avLst/>
          </a:prstGeom>
        </p:spPr>
        <p:txBody>
          <a:bodyPr wrap="square">
            <a:spAutoFit/>
          </a:bodyPr>
          <a:lstStyle/>
          <a:p>
            <a:pPr lvl="0" eaLnBrk="1" latinLnBrk="1" hangingPunct="1">
              <a:lnSpc>
                <a:spcPct val="90000"/>
              </a:lnSpc>
              <a:spcBef>
                <a:spcPts val="600"/>
              </a:spcBef>
              <a:defRPr/>
            </a:pPr>
            <a:r>
              <a:rPr lang="en-US" altLang="ko-KR" sz="1200" kern="0" dirty="0">
                <a:solidFill>
                  <a:schemeClr val="tx1"/>
                </a:solidFill>
              </a:rPr>
              <a:t>E.g., One 4K UHD streams (60 frame/s, 24 bits/pixel, minimum 4:2:2 chroma sampling) require at least </a:t>
            </a:r>
            <a:r>
              <a:rPr lang="en-US" altLang="ko-KR" sz="1200" i="1" u="sng" kern="0" dirty="0">
                <a:solidFill>
                  <a:schemeClr val="tx1"/>
                </a:solidFill>
              </a:rPr>
              <a:t>15 Gbps </a:t>
            </a:r>
            <a:r>
              <a:rPr lang="en-US" altLang="ko-KR" sz="1200" kern="0" dirty="0">
                <a:solidFill>
                  <a:schemeClr val="tx1"/>
                </a:solidFill>
              </a:rPr>
              <a:t>data rate. And 8K need at least</a:t>
            </a:r>
            <a:r>
              <a:rPr lang="en-US" altLang="ko-KR" sz="1200" i="1" u="sng" kern="0" dirty="0">
                <a:solidFill>
                  <a:schemeClr val="tx1"/>
                </a:solidFill>
              </a:rPr>
              <a:t> 28 Gbps. </a:t>
            </a:r>
            <a:r>
              <a:rPr lang="en-US" altLang="ko-KR" sz="1200" kern="0" dirty="0">
                <a:solidFill>
                  <a:schemeClr val="tx1"/>
                </a:solidFill>
              </a:rPr>
              <a:t>And such a throughput requirement, also happens to be the advantage of IMMW.</a:t>
            </a:r>
          </a:p>
        </p:txBody>
      </p:sp>
      <p:sp>
        <p:nvSpPr>
          <p:cNvPr id="16" name="Rectangle 2">
            <a:extLst>
              <a:ext uri="{FF2B5EF4-FFF2-40B4-BE49-F238E27FC236}">
                <a16:creationId xmlns:a16="http://schemas.microsoft.com/office/drawing/2014/main" id="{A6924A6F-2A4B-4817-B8C1-BD5BF095F7DA}"/>
              </a:ext>
            </a:extLst>
          </p:cNvPr>
          <p:cNvSpPr txBox="1">
            <a:spLocks noChangeArrowheads="1"/>
          </p:cNvSpPr>
          <p:nvPr/>
        </p:nvSpPr>
        <p:spPr bwMode="auto">
          <a:xfrm>
            <a:off x="6429235" y="5331655"/>
            <a:ext cx="5675069" cy="9753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050" kern="0" dirty="0">
                <a:solidFill>
                  <a:schemeClr val="tx1"/>
                </a:solidFill>
              </a:rPr>
              <a:t>Noted: </a:t>
            </a:r>
          </a:p>
          <a:p>
            <a:pPr marL="228600" indent="-22860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050" b="0" kern="0" dirty="0">
                <a:solidFill>
                  <a:schemeClr val="tx1"/>
                </a:solidFill>
                <a:ea typeface="Times New Roman"/>
                <a:cs typeface="Times New Roman"/>
                <a:sym typeface="Times New Roman"/>
              </a:rPr>
              <a:t>Reliability in industrial scenarios is </a:t>
            </a:r>
            <a:r>
              <a:rPr lang="en-US" altLang="zh-CN" sz="1050" i="1" kern="0" dirty="0">
                <a:solidFill>
                  <a:schemeClr val="tx1"/>
                </a:solidFill>
                <a:ea typeface="Times New Roman"/>
                <a:cs typeface="Times New Roman"/>
                <a:sym typeface="Times New Roman"/>
              </a:rPr>
              <a:t>determined by multiple dimensions</a:t>
            </a:r>
            <a:r>
              <a:rPr lang="en-US" altLang="zh-CN" sz="1050" b="0" kern="0" dirty="0">
                <a:solidFill>
                  <a:schemeClr val="tx1"/>
                </a:solidFill>
                <a:ea typeface="Times New Roman"/>
                <a:cs typeface="Times New Roman"/>
                <a:sym typeface="Times New Roman"/>
              </a:rPr>
              <a:t>:  </a:t>
            </a:r>
            <a:r>
              <a:rPr lang="en-US" altLang="zh-CN" sz="1050" b="0" i="1" u="sng" kern="0" dirty="0">
                <a:solidFill>
                  <a:schemeClr val="tx1"/>
                </a:solidFill>
                <a:ea typeface="Times New Roman"/>
                <a:cs typeface="Times New Roman"/>
                <a:sym typeface="Times New Roman"/>
              </a:rPr>
              <a:t>Response Latency, Roaming Latency, Roaming Successful Rate, consecutive packets lost rate,</a:t>
            </a:r>
            <a:r>
              <a:rPr lang="en-US" altLang="zh-CN" sz="1050" b="0" kern="0" dirty="0">
                <a:solidFill>
                  <a:schemeClr val="tx1"/>
                </a:solidFill>
                <a:ea typeface="Times New Roman"/>
                <a:cs typeface="Times New Roman"/>
                <a:sym typeface="Times New Roman"/>
              </a:rPr>
              <a:t> and others.</a:t>
            </a:r>
          </a:p>
          <a:p>
            <a:pPr marL="228600" indent="-22860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050" b="0" kern="0" dirty="0">
                <a:solidFill>
                  <a:schemeClr val="tx1"/>
                </a:solidFill>
                <a:ea typeface="Times New Roman"/>
                <a:cs typeface="Times New Roman"/>
                <a:sym typeface="Times New Roman"/>
              </a:rPr>
              <a:t>Mainly consider </a:t>
            </a:r>
            <a:r>
              <a:rPr lang="en-US" altLang="zh-CN" sz="1050" i="1" kern="0" dirty="0">
                <a:solidFill>
                  <a:schemeClr val="tx1"/>
                </a:solidFill>
                <a:ea typeface="Times New Roman"/>
                <a:cs typeface="Times New Roman"/>
                <a:sym typeface="Times New Roman"/>
              </a:rPr>
              <a:t>target use cases</a:t>
            </a:r>
            <a:r>
              <a:rPr lang="en-US" altLang="zh-CN" sz="1050" b="0" kern="0" dirty="0">
                <a:solidFill>
                  <a:schemeClr val="tx1"/>
                </a:solidFill>
                <a:ea typeface="Times New Roman"/>
                <a:cs typeface="Times New Roman"/>
                <a:sym typeface="Times New Roman"/>
              </a:rPr>
              <a:t>. (e.g., </a:t>
            </a:r>
            <a:r>
              <a:rPr lang="en-US" altLang="zh-CN" sz="1050" b="0" i="1" u="sng" kern="0" dirty="0">
                <a:solidFill>
                  <a:schemeClr val="tx1"/>
                </a:solidFill>
                <a:ea typeface="Times New Roman"/>
                <a:cs typeface="Times New Roman"/>
                <a:sym typeface="Times New Roman"/>
              </a:rPr>
              <a:t>fixed equipment </a:t>
            </a:r>
            <a:r>
              <a:rPr lang="en-US" altLang="zh-CN" sz="1050" b="0" kern="0" dirty="0">
                <a:solidFill>
                  <a:schemeClr val="tx1"/>
                </a:solidFill>
                <a:ea typeface="Times New Roman"/>
                <a:cs typeface="Times New Roman"/>
                <a:sym typeface="Times New Roman"/>
              </a:rPr>
              <a:t>in industrial scenarios, such as distributed robotic arms). </a:t>
            </a:r>
            <a:endParaRPr lang="en-US" altLang="zh-CN" sz="1050" b="0" kern="0" dirty="0">
              <a:solidFill>
                <a:schemeClr val="tx1"/>
              </a:solidFill>
            </a:endParaRPr>
          </a:p>
        </p:txBody>
      </p:sp>
    </p:spTree>
    <p:extLst>
      <p:ext uri="{BB962C8B-B14F-4D97-AF65-F5344CB8AC3E}">
        <p14:creationId xmlns:p14="http://schemas.microsoft.com/office/powerpoint/2010/main" val="2795085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13" name="Rectangle 2">
            <a:extLst>
              <a:ext uri="{FF2B5EF4-FFF2-40B4-BE49-F238E27FC236}">
                <a16:creationId xmlns:a16="http://schemas.microsoft.com/office/drawing/2014/main" id="{26CC9A70-E935-4E7A-B3B5-FC896EB27770}"/>
              </a:ext>
            </a:extLst>
          </p:cNvPr>
          <p:cNvSpPr>
            <a:spLocks noGrp="1" noChangeArrowheads="1"/>
          </p:cNvSpPr>
          <p:nvPr>
            <p:ph type="title"/>
          </p:nvPr>
        </p:nvSpPr>
        <p:spPr>
          <a:xfrm>
            <a:off x="1777752" y="652984"/>
            <a:ext cx="9070776" cy="870992"/>
          </a:xfrm>
          <a:noFill/>
          <a:ln/>
        </p:spPr>
        <p:txBody>
          <a:bodyPr/>
          <a:lstStyle/>
          <a:p>
            <a:pPr latinLnBrk="0"/>
            <a:r>
              <a:rPr lang="en-US" altLang="zh-CN" sz="2400" dirty="0"/>
              <a:t> </a:t>
            </a:r>
            <a:r>
              <a:rPr lang="en-US" altLang="zh-CN" sz="2400" b="1" dirty="0">
                <a:latin typeface="Times New Roman" pitchFamily="18" charset="0"/>
                <a:cs typeface="Times New Roman" pitchFamily="18" charset="0"/>
              </a:rPr>
              <a:t>Case 2</a:t>
            </a:r>
            <a:r>
              <a:rPr lang="en-US" altLang="zh-CN" sz="2400" dirty="0">
                <a:latin typeface="Times New Roman" pitchFamily="18" charset="0"/>
                <a:cs typeface="Times New Roman" pitchFamily="18" charset="0"/>
              </a:rPr>
              <a:t>: AR and VR</a:t>
            </a:r>
            <a:endParaRPr lang="en-CA" altLang="zh-CN" sz="2400" b="1" dirty="0">
              <a:latin typeface="Times New Roman" pitchFamily="18" charset="0"/>
              <a:cs typeface="Times New Roman" pitchFamily="18" charset="0"/>
            </a:endParaRPr>
          </a:p>
        </p:txBody>
      </p:sp>
      <p:pic>
        <p:nvPicPr>
          <p:cNvPr id="2050" name="Picture 2" descr="C:\Users\x00822182\AppData\Roaming\eSpace_Desktop\UserData\x00822182\imagefiles\BAD37875-8DC5-4188-B25E-0DE3CA1A08B9.png">
            <a:extLst>
              <a:ext uri="{FF2B5EF4-FFF2-40B4-BE49-F238E27FC236}">
                <a16:creationId xmlns:a16="http://schemas.microsoft.com/office/drawing/2014/main" id="{625BB44A-F48D-4934-B58A-95E242093F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32" y="1365582"/>
            <a:ext cx="1843008" cy="18430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x00822182\AppData\Roaming\eSpace_Desktop\UserData\x00822182\imagefiles\7695F324-94B2-473A-8A2F-D3E841E32148.png">
            <a:extLst>
              <a:ext uri="{FF2B5EF4-FFF2-40B4-BE49-F238E27FC236}">
                <a16:creationId xmlns:a16="http://schemas.microsoft.com/office/drawing/2014/main" id="{16D3D6FB-C23C-4D9E-AD7B-6237DD2C4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184" y="1280088"/>
            <a:ext cx="3894451" cy="192850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9921D07A-EA88-4596-AB66-8193A27D27AE}"/>
              </a:ext>
            </a:extLst>
          </p:cNvPr>
          <p:cNvSpPr/>
          <p:nvPr/>
        </p:nvSpPr>
        <p:spPr>
          <a:xfrm>
            <a:off x="3071664" y="1721119"/>
            <a:ext cx="5040560" cy="523220"/>
          </a:xfrm>
          <a:prstGeom prst="rect">
            <a:avLst/>
          </a:prstGeom>
        </p:spPr>
        <p:txBody>
          <a:bodyPr wrap="square">
            <a:spAutoFit/>
          </a:bodyPr>
          <a:lstStyle/>
          <a:p>
            <a:r>
              <a:rPr lang="zh-CN" altLang="en-US" sz="1400" dirty="0">
                <a:solidFill>
                  <a:schemeClr val="tx1"/>
                </a:solidFill>
              </a:rPr>
              <a:t>Virtual reality technology not only provides </a:t>
            </a:r>
            <a:r>
              <a:rPr lang="zh-CN" altLang="en-US" sz="1400" b="1" i="1" dirty="0">
                <a:solidFill>
                  <a:srgbClr val="C00000"/>
                </a:solidFill>
              </a:rPr>
              <a:t>better entertainment</a:t>
            </a:r>
            <a:r>
              <a:rPr lang="en-US" altLang="zh-CN" sz="1400" b="1" i="1" dirty="0">
                <a:solidFill>
                  <a:srgbClr val="C00000"/>
                </a:solidFill>
              </a:rPr>
              <a:t>s</a:t>
            </a:r>
            <a:r>
              <a:rPr lang="zh-CN" altLang="en-US" sz="1400" dirty="0">
                <a:solidFill>
                  <a:schemeClr val="tx1"/>
                </a:solidFill>
              </a:rPr>
              <a:t>, but also facilitates people's health, such as </a:t>
            </a:r>
            <a:r>
              <a:rPr lang="zh-CN" altLang="en-US" sz="1400" b="1" i="1" dirty="0">
                <a:solidFill>
                  <a:srgbClr val="C00000"/>
                </a:solidFill>
              </a:rPr>
              <a:t>telemedicine</a:t>
            </a:r>
            <a:r>
              <a:rPr lang="zh-CN" altLang="en-US" sz="1400" dirty="0">
                <a:solidFill>
                  <a:schemeClr val="tx1"/>
                </a:solidFill>
              </a:rPr>
              <a:t>.</a:t>
            </a:r>
          </a:p>
        </p:txBody>
      </p:sp>
      <p:sp>
        <p:nvSpPr>
          <p:cNvPr id="12" name="左右箭头 6">
            <a:extLst>
              <a:ext uri="{FF2B5EF4-FFF2-40B4-BE49-F238E27FC236}">
                <a16:creationId xmlns:a16="http://schemas.microsoft.com/office/drawing/2014/main" id="{820A28EA-E2A9-49EC-9B49-ADBCB2BAEB5A}"/>
              </a:ext>
            </a:extLst>
          </p:cNvPr>
          <p:cNvSpPr/>
          <p:nvPr/>
        </p:nvSpPr>
        <p:spPr>
          <a:xfrm>
            <a:off x="3200503" y="2327317"/>
            <a:ext cx="4407665" cy="483219"/>
          </a:xfrm>
          <a:prstGeom prst="leftRightArrow">
            <a:avLst/>
          </a:prstGeom>
          <a:solidFill>
            <a:srgbClr val="92D050"/>
          </a:solidFill>
        </p:spPr>
        <p:txBody>
          <a:bodyPr wrap="square">
            <a:spAutoFit/>
          </a:bodyPr>
          <a:lstStyle/>
          <a:p>
            <a:endParaRPr lang="zh-CN" altLang="en-US" dirty="0">
              <a:solidFill>
                <a:schemeClr val="tx1"/>
              </a:solidFill>
            </a:endParaRPr>
          </a:p>
        </p:txBody>
      </p:sp>
      <p:graphicFrame>
        <p:nvGraphicFramePr>
          <p:cNvPr id="16" name="表格 15">
            <a:extLst>
              <a:ext uri="{FF2B5EF4-FFF2-40B4-BE49-F238E27FC236}">
                <a16:creationId xmlns:a16="http://schemas.microsoft.com/office/drawing/2014/main" id="{15BDD5FF-E24D-4AB5-8BA6-221D53EE94EA}"/>
              </a:ext>
            </a:extLst>
          </p:cNvPr>
          <p:cNvGraphicFramePr>
            <a:graphicFrameLocks noGrp="1"/>
          </p:cNvGraphicFramePr>
          <p:nvPr>
            <p:extLst>
              <p:ext uri="{D42A27DB-BD31-4B8C-83A1-F6EECF244321}">
                <p14:modId xmlns:p14="http://schemas.microsoft.com/office/powerpoint/2010/main" val="2828256494"/>
              </p:ext>
            </p:extLst>
          </p:nvPr>
        </p:nvGraphicFramePr>
        <p:xfrm>
          <a:off x="1080710" y="3655100"/>
          <a:ext cx="6255569" cy="2542544"/>
        </p:xfrm>
        <a:graphic>
          <a:graphicData uri="http://schemas.openxmlformats.org/drawingml/2006/table">
            <a:tbl>
              <a:tblPr firstRow="1" bandRow="1">
                <a:tableStyleId>{8EC20E35-A176-4012-BC5E-935CFFF8708E}</a:tableStyleId>
              </a:tblPr>
              <a:tblGrid>
                <a:gridCol w="772748">
                  <a:extLst>
                    <a:ext uri="{9D8B030D-6E8A-4147-A177-3AD203B41FA5}">
                      <a16:colId xmlns:a16="http://schemas.microsoft.com/office/drawing/2014/main" val="20000"/>
                    </a:ext>
                  </a:extLst>
                </a:gridCol>
                <a:gridCol w="805849">
                  <a:extLst>
                    <a:ext uri="{9D8B030D-6E8A-4147-A177-3AD203B41FA5}">
                      <a16:colId xmlns:a16="http://schemas.microsoft.com/office/drawing/2014/main" val="20004"/>
                    </a:ext>
                  </a:extLst>
                </a:gridCol>
                <a:gridCol w="601614">
                  <a:extLst>
                    <a:ext uri="{9D8B030D-6E8A-4147-A177-3AD203B41FA5}">
                      <a16:colId xmlns:a16="http://schemas.microsoft.com/office/drawing/2014/main" val="20005"/>
                    </a:ext>
                  </a:extLst>
                </a:gridCol>
                <a:gridCol w="506002">
                  <a:extLst>
                    <a:ext uri="{9D8B030D-6E8A-4147-A177-3AD203B41FA5}">
                      <a16:colId xmlns:a16="http://schemas.microsoft.com/office/drawing/2014/main" val="20006"/>
                    </a:ext>
                  </a:extLst>
                </a:gridCol>
                <a:gridCol w="981265">
                  <a:extLst>
                    <a:ext uri="{9D8B030D-6E8A-4147-A177-3AD203B41FA5}">
                      <a16:colId xmlns:a16="http://schemas.microsoft.com/office/drawing/2014/main" val="20008"/>
                    </a:ext>
                  </a:extLst>
                </a:gridCol>
                <a:gridCol w="981265">
                  <a:extLst>
                    <a:ext uri="{9D8B030D-6E8A-4147-A177-3AD203B41FA5}">
                      <a16:colId xmlns:a16="http://schemas.microsoft.com/office/drawing/2014/main" val="20009"/>
                    </a:ext>
                  </a:extLst>
                </a:gridCol>
                <a:gridCol w="981265">
                  <a:extLst>
                    <a:ext uri="{9D8B030D-6E8A-4147-A177-3AD203B41FA5}">
                      <a16:colId xmlns:a16="http://schemas.microsoft.com/office/drawing/2014/main" val="20010"/>
                    </a:ext>
                  </a:extLst>
                </a:gridCol>
                <a:gridCol w="625561">
                  <a:extLst>
                    <a:ext uri="{9D8B030D-6E8A-4147-A177-3AD203B41FA5}">
                      <a16:colId xmlns:a16="http://schemas.microsoft.com/office/drawing/2014/main" val="20011"/>
                    </a:ext>
                  </a:extLst>
                </a:gridCol>
              </a:tblGrid>
              <a:tr h="396402">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Monocular Video Resolution</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Bits per</a:t>
                      </a:r>
                      <a:r>
                        <a:rPr lang="en-US" altLang="zh-CN" sz="900" baseline="0" dirty="0"/>
                        <a:t> </a:t>
                      </a:r>
                      <a:r>
                        <a:rPr lang="en-US" altLang="zh-CN" sz="900" dirty="0"/>
                        <a:t>Pixel</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Frame Rate</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Raw Rate (</a:t>
                      </a:r>
                      <a:r>
                        <a:rPr lang="en-US" altLang="zh-CN" sz="900" dirty="0" err="1"/>
                        <a:t>Gbps</a:t>
                      </a:r>
                      <a:r>
                        <a:rPr lang="en-US" altLang="zh-CN" sz="900" dirty="0"/>
                        <a:t>)</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Lightly Compressed</a:t>
                      </a:r>
                      <a:r>
                        <a:rPr lang="en-US" altLang="zh-CN" sz="900" baseline="0" dirty="0"/>
                        <a:t> Rate (</a:t>
                      </a:r>
                      <a:r>
                        <a:rPr lang="en-US" altLang="zh-CN" sz="900" baseline="0" dirty="0" err="1"/>
                        <a:t>Gbps</a:t>
                      </a:r>
                      <a:r>
                        <a:rPr lang="en-US" altLang="zh-CN" sz="900" baseline="0" dirty="0"/>
                        <a:t>)</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Compressed Rate (</a:t>
                      </a:r>
                      <a:r>
                        <a:rPr lang="en-US" altLang="zh-CN" sz="900" dirty="0" err="1"/>
                        <a:t>Gbps</a:t>
                      </a:r>
                      <a:r>
                        <a:rPr lang="en-US" altLang="zh-CN" sz="900" dirty="0"/>
                        <a:t>)</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a:t>RTT Latency</a:t>
                      </a:r>
                      <a:endParaRPr lang="zh-CN" altLang="en-US" sz="900" dirty="0">
                        <a:latin typeface="+mj-lt"/>
                        <a:cs typeface="Calibri" panose="020F0502020204030204" pitchFamily="34" charset="0"/>
                      </a:endParaRPr>
                    </a:p>
                  </a:txBody>
                  <a:tcPr anchor="ctr"/>
                </a:tc>
                <a:extLst>
                  <a:ext uri="{0D108BD9-81ED-4DB2-BD59-A6C34878D82A}">
                    <a16:rowId xmlns:a16="http://schemas.microsoft.com/office/drawing/2014/main" val="10000"/>
                  </a:ext>
                </a:extLst>
              </a:tr>
              <a:tr h="288292">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Partial Immersion</a:t>
                      </a:r>
                      <a:endParaRPr lang="zh-CN" altLang="en-US" sz="900" b="1"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6300*3000</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12</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60</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a:t>
                      </a:r>
                      <a:r>
                        <a:rPr lang="en-US" altLang="zh-CN" sz="900" baseline="0" dirty="0"/>
                        <a:t> </a:t>
                      </a:r>
                      <a:r>
                        <a:rPr lang="en-US" altLang="zh-CN" sz="900" dirty="0"/>
                        <a:t>40.83/ 20.42</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a:t>
                      </a:r>
                      <a:r>
                        <a:rPr lang="en-US" altLang="zh-CN" sz="900" dirty="0">
                          <a:solidFill>
                            <a:srgbClr val="C00000"/>
                          </a:solidFill>
                        </a:rPr>
                        <a:t>4.83/ 2.04</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0.48/ 0.20</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solidFill>
                            <a:srgbClr val="C00000"/>
                          </a:solidFill>
                        </a:rPr>
                        <a:t>10ms</a:t>
                      </a:r>
                      <a:endParaRPr lang="zh-CN" altLang="en-US" sz="900" dirty="0">
                        <a:solidFill>
                          <a:srgbClr val="C00000"/>
                        </a:solidFill>
                        <a:latin typeface="+mj-lt"/>
                        <a:cs typeface="Calibri" panose="020F0502020204030204" pitchFamily="34" charset="0"/>
                      </a:endParaRPr>
                    </a:p>
                  </a:txBody>
                  <a:tcPr anchor="ctr"/>
                </a:tc>
                <a:extLst>
                  <a:ext uri="{0D108BD9-81ED-4DB2-BD59-A6C34878D82A}">
                    <a16:rowId xmlns:a16="http://schemas.microsoft.com/office/drawing/2014/main" val="10001"/>
                  </a:ext>
                </a:extLst>
              </a:tr>
              <a:tr h="288292">
                <a:tc vMerge="1">
                  <a:txBody>
                    <a:bodyPr/>
                    <a:lstStyle/>
                    <a:p>
                      <a:pPr algn="ct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a:t>
                      </a:r>
                      <a:r>
                        <a:rPr lang="en-US" altLang="zh-CN" sz="900" baseline="0" dirty="0"/>
                        <a:t> </a:t>
                      </a:r>
                      <a:r>
                        <a:rPr lang="en-US" altLang="zh-CN" sz="900" dirty="0"/>
                        <a:t>81.66/ 40.84</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a:t>
                      </a:r>
                      <a:r>
                        <a:rPr lang="en-US" altLang="zh-CN" sz="900" baseline="0" dirty="0"/>
                        <a:t> </a:t>
                      </a:r>
                      <a:r>
                        <a:rPr lang="en-US" altLang="zh-CN" sz="900" dirty="0">
                          <a:solidFill>
                            <a:srgbClr val="C00000"/>
                          </a:solidFill>
                        </a:rPr>
                        <a:t>9.66/4.04</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a:t>
                      </a:r>
                      <a:r>
                        <a:rPr lang="en-US" altLang="zh-CN" sz="900" baseline="0" dirty="0"/>
                        <a:t> 0.</a:t>
                      </a:r>
                      <a:r>
                        <a:rPr lang="en-US" altLang="zh-CN" sz="900" dirty="0"/>
                        <a:t>97/0.40</a:t>
                      </a:r>
                      <a:endParaRPr lang="zh-CN" altLang="en-US" sz="900" dirty="0">
                        <a:latin typeface="+mj-lt"/>
                        <a:cs typeface="Calibri" panose="020F0502020204030204" pitchFamily="34" charset="0"/>
                      </a:endParaRPr>
                    </a:p>
                  </a:txBody>
                  <a:tcPr anchor="ct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0002"/>
                  </a:ext>
                </a:extLst>
              </a:tr>
              <a:tr h="328253">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Deep Immersion</a:t>
                      </a:r>
                      <a:endParaRPr lang="zh-CN" altLang="en-US" sz="900" b="1"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16200*4500</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12</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90</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236.20/118.10</a:t>
                      </a:r>
                      <a:endParaRPr lang="en-US" altLang="zh-CN"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a:t>
                      </a:r>
                      <a:r>
                        <a:rPr lang="en-US" altLang="zh-CN" sz="900" dirty="0">
                          <a:solidFill>
                            <a:srgbClr val="C00000"/>
                          </a:solidFill>
                        </a:rPr>
                        <a:t>23.6/ 11.8</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2.36/1.18</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solidFill>
                            <a:srgbClr val="C00000"/>
                          </a:solidFill>
                        </a:rPr>
                        <a:t>5ms</a:t>
                      </a:r>
                      <a:endParaRPr lang="zh-CN" altLang="en-US" sz="900" dirty="0">
                        <a:solidFill>
                          <a:srgbClr val="C00000"/>
                        </a:solidFill>
                        <a:latin typeface="+mj-lt"/>
                        <a:cs typeface="Calibri" panose="020F0502020204030204" pitchFamily="34" charset="0"/>
                      </a:endParaRPr>
                    </a:p>
                  </a:txBody>
                  <a:tcPr anchor="ctr"/>
                </a:tc>
                <a:extLst>
                  <a:ext uri="{0D108BD9-81ED-4DB2-BD59-A6C34878D82A}">
                    <a16:rowId xmlns:a16="http://schemas.microsoft.com/office/drawing/2014/main" val="10003"/>
                  </a:ext>
                </a:extLst>
              </a:tr>
              <a:tr h="32825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 472.40/236.20</a:t>
                      </a:r>
                      <a:endParaRPr lang="en-US" altLang="zh-CN"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3D, </a:t>
                      </a:r>
                      <a:r>
                        <a:rPr lang="en-US" altLang="zh-CN" sz="900" dirty="0">
                          <a:solidFill>
                            <a:srgbClr val="C00000"/>
                          </a:solidFill>
                        </a:rPr>
                        <a:t>47.2/23.6</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3D, 4.72/2.36</a:t>
                      </a:r>
                      <a:endParaRPr lang="zh-CN" altLang="en-US" sz="900" dirty="0">
                        <a:latin typeface="+mj-lt"/>
                        <a:cs typeface="Calibri" panose="020F0502020204030204" pitchFamily="34" charset="0"/>
                      </a:endParaRPr>
                    </a:p>
                  </a:txBody>
                  <a:tcPr anchor="ct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0004"/>
                  </a:ext>
                </a:extLst>
              </a:tr>
              <a:tr h="328253">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Ultimate Immersion</a:t>
                      </a:r>
                      <a:endParaRPr lang="zh-CN" altLang="en-US" sz="900" b="1"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21600*7200</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12</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144</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2D, 806.22/403.11</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2D, </a:t>
                      </a:r>
                      <a:r>
                        <a:rPr lang="en-US" altLang="zh-CN" sz="900" dirty="0">
                          <a:solidFill>
                            <a:srgbClr val="C00000"/>
                          </a:solidFill>
                        </a:rPr>
                        <a:t>80.62/ 40.31</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2D, 8.06/4.03</a:t>
                      </a:r>
                      <a:endParaRPr lang="zh-CN" altLang="en-US" sz="900" dirty="0">
                        <a:latin typeface="+mj-lt"/>
                        <a:cs typeface="Calibri" panose="020F0502020204030204" pitchFamily="34" charset="0"/>
                      </a:endParaRPr>
                    </a:p>
                  </a:txBody>
                  <a:tcPr anchor="ct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solidFill>
                            <a:srgbClr val="C00000"/>
                          </a:solidFill>
                        </a:rPr>
                        <a:t>5ms</a:t>
                      </a:r>
                      <a:endParaRPr lang="zh-CN" altLang="en-US" sz="900" dirty="0">
                        <a:solidFill>
                          <a:srgbClr val="C00000"/>
                        </a:solidFill>
                        <a:latin typeface="+mj-lt"/>
                        <a:cs typeface="Calibri" panose="020F0502020204030204" pitchFamily="34" charset="0"/>
                      </a:endParaRPr>
                    </a:p>
                  </a:txBody>
                  <a:tcPr anchor="ctr"/>
                </a:tc>
                <a:extLst>
                  <a:ext uri="{0D108BD9-81ED-4DB2-BD59-A6C34878D82A}">
                    <a16:rowId xmlns:a16="http://schemas.microsoft.com/office/drawing/2014/main" val="10005"/>
                  </a:ext>
                </a:extLst>
              </a:tr>
              <a:tr h="328253">
                <a:tc vMerge="1">
                  <a:txBody>
                    <a:bodyPr/>
                    <a:lstStyle/>
                    <a:p>
                      <a:pPr algn="ct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a:t>3D, 1612.44/806.22</a:t>
                      </a:r>
                      <a:endParaRPr lang="zh-CN" altLang="en-US" sz="900" dirty="0">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 </a:t>
                      </a:r>
                      <a:r>
                        <a:rPr lang="en-US" altLang="zh-CN" sz="900" dirty="0">
                          <a:solidFill>
                            <a:srgbClr val="C00000"/>
                          </a:solidFill>
                        </a:rPr>
                        <a:t>161.24/80.62</a:t>
                      </a:r>
                      <a:endParaRPr lang="zh-CN" altLang="en-US" sz="900" dirty="0">
                        <a:solidFill>
                          <a:srgbClr val="C00000"/>
                        </a:solidFill>
                        <a:latin typeface="+mj-lt"/>
                        <a:cs typeface="Calibri" panose="020F0502020204030204" pitchFamily="34" charset="0"/>
                      </a:endParaRPr>
                    </a:p>
                  </a:txBody>
                  <a:tcPr anchor="ct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3D, 16.12/8.03</a:t>
                      </a:r>
                      <a:endParaRPr lang="zh-CN" altLang="en-US" sz="900" dirty="0">
                        <a:latin typeface="+mj-lt"/>
                        <a:cs typeface="Calibri" panose="020F0502020204030204" pitchFamily="34"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0006"/>
                  </a:ext>
                </a:extLst>
              </a:tr>
            </a:tbl>
          </a:graphicData>
        </a:graphic>
      </p:graphicFrame>
      <p:sp>
        <p:nvSpPr>
          <p:cNvPr id="7" name="矩形 6">
            <a:extLst>
              <a:ext uri="{FF2B5EF4-FFF2-40B4-BE49-F238E27FC236}">
                <a16:creationId xmlns:a16="http://schemas.microsoft.com/office/drawing/2014/main" id="{DF282E10-4917-492A-9DFC-9EB23E86C439}"/>
              </a:ext>
            </a:extLst>
          </p:cNvPr>
          <p:cNvSpPr/>
          <p:nvPr/>
        </p:nvSpPr>
        <p:spPr>
          <a:xfrm>
            <a:off x="1222593" y="3341634"/>
            <a:ext cx="6096000" cy="307777"/>
          </a:xfrm>
          <a:prstGeom prst="rect">
            <a:avLst/>
          </a:prstGeom>
        </p:spPr>
        <p:txBody>
          <a:bodyPr>
            <a:spAutoFit/>
          </a:bodyPr>
          <a:lstStyle/>
          <a:p>
            <a:r>
              <a:rPr lang="en-US" altLang="zh-CN" sz="1400" dirty="0">
                <a:solidFill>
                  <a:schemeClr val="tx1"/>
                </a:solidFill>
              </a:rPr>
              <a:t>Whether recreational or medical, the real needs can be summarized as follows [4]:</a:t>
            </a:r>
            <a:endParaRPr lang="zh-CN" altLang="en-US" sz="1400" dirty="0">
              <a:solidFill>
                <a:schemeClr val="tx1"/>
              </a:solidFill>
            </a:endParaRPr>
          </a:p>
        </p:txBody>
      </p:sp>
      <p:sp>
        <p:nvSpPr>
          <p:cNvPr id="17" name="Shape 226">
            <a:extLst>
              <a:ext uri="{FF2B5EF4-FFF2-40B4-BE49-F238E27FC236}">
                <a16:creationId xmlns:a16="http://schemas.microsoft.com/office/drawing/2014/main" id="{4D269445-849F-40F2-87FA-C234A5E696AA}"/>
              </a:ext>
            </a:extLst>
          </p:cNvPr>
          <p:cNvSpPr txBox="1">
            <a:spLocks/>
          </p:cNvSpPr>
          <p:nvPr/>
        </p:nvSpPr>
        <p:spPr bwMode="auto">
          <a:xfrm>
            <a:off x="7797216" y="3988589"/>
            <a:ext cx="3849419" cy="1698296"/>
          </a:xfrm>
          <a:prstGeom prst="rect">
            <a:avLst/>
          </a:prstGeom>
          <a:noFill/>
          <a:ln w="9525">
            <a:noFill/>
            <a:round/>
            <a:headEnd/>
            <a:tailEnd/>
          </a:ln>
          <a:effectLst/>
        </p:spPr>
        <p:txBody>
          <a:bodyPr vert="horz" wrap="square" lIns="92075" tIns="46025" rIns="92075" bIns="46025" numCol="1" anchor="t" anchorCtr="0" compatLnSpc="1">
            <a:prstTxWarp prst="textNoShape">
              <a:avLst/>
            </a:prstTxWarp>
            <a:no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80000"/>
              </a:lnSpc>
              <a:spcBef>
                <a:spcPts val="270"/>
              </a:spcBef>
              <a:spcAft>
                <a:spcPts val="0"/>
              </a:spcAft>
              <a:buClr>
                <a:schemeClr val="dk1"/>
              </a:buClr>
              <a:buSzPct val="96428"/>
              <a:buFont typeface="Times New Roman"/>
              <a:buChar char="•"/>
            </a:pPr>
            <a:r>
              <a:rPr lang="en-US" sz="1600" kern="0" dirty="0">
                <a:solidFill>
                  <a:schemeClr val="tx1"/>
                </a:solidFill>
                <a:latin typeface="Times New Roman"/>
                <a:ea typeface="Times New Roman"/>
                <a:cs typeface="Times New Roman"/>
                <a:sym typeface="Times New Roman"/>
              </a:rPr>
              <a:t>Requirements:</a:t>
            </a:r>
          </a:p>
          <a:p>
            <a:pPr marL="0" indent="0">
              <a:lnSpc>
                <a:spcPct val="80000"/>
              </a:lnSpc>
              <a:spcBef>
                <a:spcPts val="270"/>
              </a:spcBef>
              <a:spcAft>
                <a:spcPts val="0"/>
              </a:spcAft>
              <a:buClr>
                <a:schemeClr val="dk1"/>
              </a:buClr>
              <a:buSzPct val="96428"/>
            </a:pPr>
            <a:r>
              <a:rPr lang="en-US" sz="1600" kern="0" dirty="0">
                <a:solidFill>
                  <a:schemeClr val="tx1"/>
                </a:solidFill>
                <a:latin typeface="Times New Roman"/>
                <a:ea typeface="Times New Roman"/>
                <a:cs typeface="Times New Roman"/>
                <a:sym typeface="Times New Roman"/>
              </a:rPr>
              <a:t>     </a:t>
            </a:r>
            <a:r>
              <a:rPr lang="en-US" sz="1600" kern="0" dirty="0">
                <a:solidFill>
                  <a:schemeClr val="tx1"/>
                </a:solidFill>
                <a:ea typeface="Times New Roman"/>
                <a:cs typeface="Times New Roman"/>
                <a:sym typeface="Times New Roman"/>
              </a:rPr>
              <a:t> - Throughput ~</a:t>
            </a:r>
            <a:r>
              <a:rPr lang="en-US" sz="1600" kern="0" dirty="0">
                <a:solidFill>
                  <a:srgbClr val="C00000"/>
                </a:solidFill>
                <a:ea typeface="Times New Roman"/>
                <a:cs typeface="Times New Roman"/>
                <a:sym typeface="Times New Roman"/>
              </a:rPr>
              <a:t> high</a:t>
            </a:r>
          </a:p>
          <a:p>
            <a:pPr>
              <a:lnSpc>
                <a:spcPct val="80000"/>
              </a:lnSpc>
              <a:spcBef>
                <a:spcPts val="270"/>
              </a:spcBef>
              <a:spcAft>
                <a:spcPts val="0"/>
              </a:spcAft>
              <a:buClr>
                <a:schemeClr val="dk1"/>
              </a:buClr>
              <a:buSzPct val="25000"/>
              <a:buFontTx/>
              <a:buChar char="-"/>
            </a:pPr>
            <a:r>
              <a:rPr lang="en-US" sz="1600" kern="0" dirty="0">
                <a:solidFill>
                  <a:schemeClr val="tx1"/>
                </a:solidFill>
                <a:ea typeface="Times New Roman"/>
                <a:cs typeface="Times New Roman"/>
                <a:sym typeface="Times New Roman"/>
              </a:rPr>
              <a:t>- Latency </a:t>
            </a:r>
            <a:r>
              <a:rPr lang="en-US" sz="1600" kern="0" dirty="0">
                <a:solidFill>
                  <a:srgbClr val="C00000"/>
                </a:solidFill>
                <a:ea typeface="Times New Roman"/>
                <a:cs typeface="Times New Roman"/>
                <a:sym typeface="Times New Roman"/>
              </a:rPr>
              <a:t>5~10ms</a:t>
            </a:r>
          </a:p>
          <a:p>
            <a:pPr>
              <a:lnSpc>
                <a:spcPct val="80000"/>
              </a:lnSpc>
              <a:spcBef>
                <a:spcPts val="270"/>
              </a:spcBef>
              <a:spcAft>
                <a:spcPts val="0"/>
              </a:spcAft>
              <a:buClr>
                <a:schemeClr val="dk1"/>
              </a:buClr>
              <a:buSzPct val="25000"/>
              <a:buFontTx/>
              <a:buChar char="-"/>
            </a:pPr>
            <a:r>
              <a:rPr lang="en-US" sz="1600" kern="0" dirty="0">
                <a:solidFill>
                  <a:schemeClr val="tx1"/>
                </a:solidFill>
                <a:ea typeface="Times New Roman"/>
                <a:cs typeface="Times New Roman"/>
                <a:sym typeface="Times New Roman"/>
              </a:rPr>
              <a:t>- Packet Error Rate </a:t>
            </a:r>
            <a:r>
              <a:rPr lang="en-US" sz="1600" kern="0" dirty="0">
                <a:solidFill>
                  <a:srgbClr val="C00000"/>
                </a:solidFill>
                <a:ea typeface="Times New Roman"/>
                <a:cs typeface="Times New Roman"/>
                <a:sym typeface="Times New Roman"/>
              </a:rPr>
              <a:t>&lt; 1e-7</a:t>
            </a:r>
          </a:p>
          <a:p>
            <a:pPr>
              <a:lnSpc>
                <a:spcPct val="80000"/>
              </a:lnSpc>
              <a:spcBef>
                <a:spcPts val="270"/>
              </a:spcBef>
              <a:spcAft>
                <a:spcPts val="0"/>
              </a:spcAft>
              <a:buClr>
                <a:schemeClr val="dk1"/>
              </a:buClr>
              <a:buSzPct val="25000"/>
              <a:buFontTx/>
              <a:buChar char="-"/>
            </a:pPr>
            <a:r>
              <a:rPr lang="en-US" sz="1600" kern="0" dirty="0">
                <a:solidFill>
                  <a:schemeClr val="tx1"/>
                </a:solidFill>
                <a:ea typeface="Times New Roman"/>
                <a:cs typeface="Times New Roman"/>
                <a:sym typeface="Times New Roman"/>
              </a:rPr>
              <a:t>- Jitter </a:t>
            </a:r>
            <a:r>
              <a:rPr lang="en-US" sz="1600" kern="0" dirty="0">
                <a:solidFill>
                  <a:srgbClr val="C00000"/>
                </a:solidFill>
                <a:ea typeface="Times New Roman"/>
                <a:cs typeface="Times New Roman"/>
                <a:sym typeface="Times New Roman"/>
              </a:rPr>
              <a:t>&lt; 10ms</a:t>
            </a:r>
          </a:p>
          <a:p>
            <a:pPr>
              <a:lnSpc>
                <a:spcPct val="80000"/>
              </a:lnSpc>
              <a:spcBef>
                <a:spcPts val="270"/>
              </a:spcBef>
              <a:spcAft>
                <a:spcPts val="0"/>
              </a:spcAft>
              <a:buClr>
                <a:schemeClr val="dk1"/>
              </a:buClr>
              <a:buSzPct val="25000"/>
              <a:buFontTx/>
              <a:buChar char="-"/>
            </a:pPr>
            <a:endParaRPr lang="en-US" sz="1600" kern="0" dirty="0">
              <a:solidFill>
                <a:srgbClr val="C00000"/>
              </a:solidFill>
              <a:ea typeface="Times New Roman"/>
              <a:cs typeface="Times New Roman"/>
              <a:sym typeface="Times New Roman"/>
            </a:endParaRPr>
          </a:p>
          <a:p>
            <a:pPr>
              <a:lnSpc>
                <a:spcPct val="80000"/>
              </a:lnSpc>
              <a:spcBef>
                <a:spcPts val="270"/>
              </a:spcBef>
              <a:spcAft>
                <a:spcPts val="0"/>
              </a:spcAft>
              <a:buClr>
                <a:schemeClr val="dk1"/>
              </a:buClr>
              <a:buSzPct val="25000"/>
              <a:buFontTx/>
              <a:buChar char="-"/>
            </a:pPr>
            <a:endParaRPr lang="en-US" sz="1600" kern="0" dirty="0">
              <a:solidFill>
                <a:srgbClr val="C00000"/>
              </a:solidFill>
              <a:ea typeface="Times New Roman"/>
              <a:cs typeface="Times New Roman"/>
              <a:sym typeface="Times New Roman"/>
            </a:endParaRPr>
          </a:p>
          <a:p>
            <a:pPr>
              <a:lnSpc>
                <a:spcPct val="80000"/>
              </a:lnSpc>
              <a:spcBef>
                <a:spcPts val="270"/>
              </a:spcBef>
              <a:spcAft>
                <a:spcPts val="0"/>
              </a:spcAft>
              <a:buClr>
                <a:schemeClr val="dk1"/>
              </a:buClr>
              <a:buSzPct val="25000"/>
              <a:buFontTx/>
              <a:buChar char="-"/>
            </a:pPr>
            <a:endParaRPr lang="en-US" sz="1600" kern="0" dirty="0">
              <a:solidFill>
                <a:schemeClr val="tx1"/>
              </a:solidFill>
              <a:ea typeface="Times New Roman"/>
              <a:cs typeface="Times New Roman"/>
              <a:sym typeface="Times New Roman"/>
            </a:endParaRPr>
          </a:p>
          <a:p>
            <a:pPr>
              <a:lnSpc>
                <a:spcPct val="80000"/>
              </a:lnSpc>
              <a:spcBef>
                <a:spcPts val="270"/>
              </a:spcBef>
              <a:spcAft>
                <a:spcPts val="0"/>
              </a:spcAft>
              <a:buClr>
                <a:schemeClr val="dk1"/>
              </a:buClr>
              <a:buSzPct val="25000"/>
              <a:buFont typeface="Times New Roman"/>
              <a:buNone/>
            </a:pPr>
            <a:r>
              <a:rPr lang="en-US" sz="1600" kern="0" dirty="0">
                <a:solidFill>
                  <a:schemeClr val="tx1"/>
                </a:solidFill>
                <a:latin typeface="Times New Roman"/>
                <a:ea typeface="Times New Roman"/>
                <a:cs typeface="Times New Roman"/>
                <a:sym typeface="Times New Roman"/>
              </a:rPr>
              <a:t>       </a:t>
            </a:r>
          </a:p>
        </p:txBody>
      </p:sp>
      <p:sp>
        <p:nvSpPr>
          <p:cNvPr id="3" name="灯片编号占位符 2">
            <a:extLst>
              <a:ext uri="{FF2B5EF4-FFF2-40B4-BE49-F238E27FC236}">
                <a16:creationId xmlns:a16="http://schemas.microsoft.com/office/drawing/2014/main" id="{20828F90-713C-4A90-BF68-85FB81027430}"/>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825004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7143757" y="6475414"/>
            <a:ext cx="4246027" cy="180975"/>
          </a:xfrm>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dirty="0"/>
          </a:p>
        </p:txBody>
      </p:sp>
      <p:sp>
        <p:nvSpPr>
          <p:cNvPr id="13" name="Rectangle 2">
            <a:extLst>
              <a:ext uri="{FF2B5EF4-FFF2-40B4-BE49-F238E27FC236}">
                <a16:creationId xmlns:a16="http://schemas.microsoft.com/office/drawing/2014/main" id="{26CC9A70-E935-4E7A-B3B5-FC896EB27770}"/>
              </a:ext>
            </a:extLst>
          </p:cNvPr>
          <p:cNvSpPr>
            <a:spLocks noGrp="1" noChangeArrowheads="1"/>
          </p:cNvSpPr>
          <p:nvPr>
            <p:ph type="title"/>
          </p:nvPr>
        </p:nvSpPr>
        <p:spPr>
          <a:xfrm>
            <a:off x="1777752" y="652984"/>
            <a:ext cx="9070776" cy="870992"/>
          </a:xfrm>
          <a:noFill/>
          <a:ln/>
        </p:spPr>
        <p:txBody>
          <a:bodyPr/>
          <a:lstStyle/>
          <a:p>
            <a:pPr latinLnBrk="0"/>
            <a:r>
              <a:rPr lang="en-US" altLang="zh-CN" sz="2400" dirty="0"/>
              <a:t> </a:t>
            </a:r>
            <a:r>
              <a:rPr lang="en-US" altLang="zh-CN" sz="2400" dirty="0">
                <a:latin typeface="Times New Roman" pitchFamily="18" charset="0"/>
                <a:cs typeface="Times New Roman" pitchFamily="18" charset="0"/>
              </a:rPr>
              <a:t>Potential development direction</a:t>
            </a:r>
            <a:endParaRPr lang="en-CA" altLang="zh-CN" sz="2400" b="1" dirty="0">
              <a:latin typeface="Times New Roman" pitchFamily="18" charset="0"/>
              <a:cs typeface="Times New Roman" pitchFamily="18" charset="0"/>
            </a:endParaRPr>
          </a:p>
        </p:txBody>
      </p:sp>
      <p:sp>
        <p:nvSpPr>
          <p:cNvPr id="23" name="모서리가 둥근 직사각형 32">
            <a:extLst>
              <a:ext uri="{FF2B5EF4-FFF2-40B4-BE49-F238E27FC236}">
                <a16:creationId xmlns:a16="http://schemas.microsoft.com/office/drawing/2014/main" id="{9E66EAD6-6647-42DB-AC60-918341E4C34F}"/>
              </a:ext>
            </a:extLst>
          </p:cNvPr>
          <p:cNvSpPr/>
          <p:nvPr/>
        </p:nvSpPr>
        <p:spPr bwMode="auto">
          <a:xfrm>
            <a:off x="1919536" y="2503582"/>
            <a:ext cx="3167965" cy="1008000"/>
          </a:xfrm>
          <a:prstGeom prst="roundRect">
            <a:avLst>
              <a:gd name="adj" fmla="val 9690"/>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dirty="0"/>
              <a:t>Higher Data Rate Support</a:t>
            </a:r>
          </a:p>
        </p:txBody>
      </p:sp>
      <p:sp>
        <p:nvSpPr>
          <p:cNvPr id="25" name="모서리가 둥근 직사각형 35">
            <a:extLst>
              <a:ext uri="{FF2B5EF4-FFF2-40B4-BE49-F238E27FC236}">
                <a16:creationId xmlns:a16="http://schemas.microsoft.com/office/drawing/2014/main" id="{902B7EA8-5DFC-4CD2-BE75-BCCACD631711}"/>
              </a:ext>
            </a:extLst>
          </p:cNvPr>
          <p:cNvSpPr/>
          <p:nvPr/>
        </p:nvSpPr>
        <p:spPr bwMode="auto">
          <a:xfrm>
            <a:off x="1919148" y="3727606"/>
            <a:ext cx="3168352" cy="1008112"/>
          </a:xfrm>
          <a:prstGeom prst="roundRect">
            <a:avLst>
              <a:gd name="adj" fmla="val 9690"/>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dirty="0"/>
              <a:t>Reliability Support</a:t>
            </a:r>
          </a:p>
        </p:txBody>
      </p:sp>
      <p:sp>
        <p:nvSpPr>
          <p:cNvPr id="6" name="左大括号 5">
            <a:extLst>
              <a:ext uri="{FF2B5EF4-FFF2-40B4-BE49-F238E27FC236}">
                <a16:creationId xmlns:a16="http://schemas.microsoft.com/office/drawing/2014/main" id="{3D0734CD-762C-414F-B29B-DCA1B03E8ED5}"/>
              </a:ext>
            </a:extLst>
          </p:cNvPr>
          <p:cNvSpPr/>
          <p:nvPr/>
        </p:nvSpPr>
        <p:spPr bwMode="auto">
          <a:xfrm>
            <a:off x="5303912" y="2335206"/>
            <a:ext cx="360040" cy="3902106"/>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5" name="矩形 44">
            <a:extLst>
              <a:ext uri="{FF2B5EF4-FFF2-40B4-BE49-F238E27FC236}">
                <a16:creationId xmlns:a16="http://schemas.microsoft.com/office/drawing/2014/main" id="{6BEC3ADA-D841-47D3-BE82-40FF1D85A70F}"/>
              </a:ext>
            </a:extLst>
          </p:cNvPr>
          <p:cNvSpPr/>
          <p:nvPr/>
        </p:nvSpPr>
        <p:spPr>
          <a:xfrm>
            <a:off x="515380" y="1440519"/>
            <a:ext cx="11161240" cy="307777"/>
          </a:xfrm>
          <a:prstGeom prst="rect">
            <a:avLst/>
          </a:prstGeom>
        </p:spPr>
        <p:txBody>
          <a:bodyPr wrap="square">
            <a:spAutoFit/>
          </a:bodyPr>
          <a:lstStyle/>
          <a:p>
            <a:r>
              <a:rPr lang="en-US" altLang="zh-CN" sz="1400" dirty="0">
                <a:solidFill>
                  <a:schemeClr val="tx1"/>
                </a:solidFill>
              </a:rPr>
              <a:t>Here, we're more about the potential direction from the high level.  For example, the following technologies can be considered based on requirements:</a:t>
            </a:r>
          </a:p>
        </p:txBody>
      </p:sp>
      <p:grpSp>
        <p:nvGrpSpPr>
          <p:cNvPr id="8" name="组合 7">
            <a:extLst>
              <a:ext uri="{FF2B5EF4-FFF2-40B4-BE49-F238E27FC236}">
                <a16:creationId xmlns:a16="http://schemas.microsoft.com/office/drawing/2014/main" id="{F3EA337D-22B6-47D7-9DE9-BE56F3D487C2}"/>
              </a:ext>
            </a:extLst>
          </p:cNvPr>
          <p:cNvGrpSpPr/>
          <p:nvPr/>
        </p:nvGrpSpPr>
        <p:grpSpPr>
          <a:xfrm>
            <a:off x="5807968" y="1844795"/>
            <a:ext cx="3312368" cy="4571410"/>
            <a:chOff x="5880363" y="1899476"/>
            <a:chExt cx="3312368" cy="4571410"/>
          </a:xfrm>
        </p:grpSpPr>
        <p:sp>
          <p:nvSpPr>
            <p:cNvPr id="27" name="모서리가 둥근 직사각형 12">
              <a:extLst>
                <a:ext uri="{FF2B5EF4-FFF2-40B4-BE49-F238E27FC236}">
                  <a16:creationId xmlns:a16="http://schemas.microsoft.com/office/drawing/2014/main" id="{FACB09A6-76D2-4A3B-B718-92DA1EF88FC8}"/>
                </a:ext>
              </a:extLst>
            </p:cNvPr>
            <p:cNvSpPr/>
            <p:nvPr/>
          </p:nvSpPr>
          <p:spPr bwMode="auto">
            <a:xfrm>
              <a:off x="5880363" y="2425967"/>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SU-MIMO</a:t>
              </a:r>
              <a:endParaRPr kumimoji="0" lang="ko-KR" altLang="en-US" sz="1600" b="0" i="0" u="none" strike="noStrike" cap="none" normalizeH="0" baseline="0" dirty="0">
                <a:ln>
                  <a:noFill/>
                </a:ln>
                <a:solidFill>
                  <a:schemeClr val="bg1"/>
                </a:solidFill>
                <a:effectLst/>
              </a:endParaRPr>
            </a:p>
          </p:txBody>
        </p:sp>
        <p:sp>
          <p:nvSpPr>
            <p:cNvPr id="29" name="모서리가 둥근 직사각형 20">
              <a:extLst>
                <a:ext uri="{FF2B5EF4-FFF2-40B4-BE49-F238E27FC236}">
                  <a16:creationId xmlns:a16="http://schemas.microsoft.com/office/drawing/2014/main" id="{C19CFA68-4081-46FF-B623-1F3276FC4CDF}"/>
                </a:ext>
              </a:extLst>
            </p:cNvPr>
            <p:cNvSpPr/>
            <p:nvPr/>
          </p:nvSpPr>
          <p:spPr bwMode="auto">
            <a:xfrm>
              <a:off x="5880363" y="4002767"/>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BF Training Enhancement</a:t>
              </a:r>
              <a:endParaRPr kumimoji="0" lang="ko-KR" altLang="en-US" sz="1600" b="0" i="0" u="none" strike="noStrike" cap="none" normalizeH="0" baseline="0" dirty="0">
                <a:ln>
                  <a:noFill/>
                </a:ln>
                <a:solidFill>
                  <a:schemeClr val="bg1"/>
                </a:solidFill>
                <a:effectLst/>
              </a:endParaRPr>
            </a:p>
          </p:txBody>
        </p:sp>
        <p:sp>
          <p:nvSpPr>
            <p:cNvPr id="30" name="모서리가 둥근 직사각형 21">
              <a:extLst>
                <a:ext uri="{FF2B5EF4-FFF2-40B4-BE49-F238E27FC236}">
                  <a16:creationId xmlns:a16="http://schemas.microsoft.com/office/drawing/2014/main" id="{965B8245-71A8-48C6-A0B2-1C1D99B9BB95}"/>
                </a:ext>
              </a:extLst>
            </p:cNvPr>
            <p:cNvSpPr/>
            <p:nvPr/>
          </p:nvSpPr>
          <p:spPr bwMode="auto">
            <a:xfrm>
              <a:off x="5880363" y="2952458"/>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Large Bandwidth Support</a:t>
              </a:r>
              <a:endParaRPr kumimoji="0" lang="ko-KR" altLang="en-US" sz="1600" b="0" i="0" u="none" strike="noStrike" cap="none" normalizeH="0" baseline="0" dirty="0">
                <a:ln>
                  <a:noFill/>
                </a:ln>
                <a:solidFill>
                  <a:schemeClr val="bg1"/>
                </a:solidFill>
                <a:effectLst/>
              </a:endParaRPr>
            </a:p>
          </p:txBody>
        </p:sp>
        <p:sp>
          <p:nvSpPr>
            <p:cNvPr id="31" name="모서리가 둥근 직사각형 23">
              <a:extLst>
                <a:ext uri="{FF2B5EF4-FFF2-40B4-BE49-F238E27FC236}">
                  <a16:creationId xmlns:a16="http://schemas.microsoft.com/office/drawing/2014/main" id="{C8736899-D623-4646-AD04-3BB2371EAD6E}"/>
                </a:ext>
              </a:extLst>
            </p:cNvPr>
            <p:cNvSpPr/>
            <p:nvPr/>
          </p:nvSpPr>
          <p:spPr bwMode="auto">
            <a:xfrm>
              <a:off x="5880363" y="5568472"/>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err="1"/>
                <a:t>QoS</a:t>
              </a:r>
              <a:r>
                <a:rPr lang="en-US" altLang="ko-KR" sz="1600" dirty="0"/>
                <a:t> (Quality-of-Service) Support</a:t>
              </a:r>
              <a:endParaRPr kumimoji="0" lang="ko-KR" altLang="en-US" sz="1600" b="0" i="0" u="none" strike="noStrike" cap="none" normalizeH="0" baseline="0" dirty="0">
                <a:ln>
                  <a:noFill/>
                </a:ln>
                <a:solidFill>
                  <a:schemeClr val="bg1"/>
                </a:solidFill>
                <a:effectLst/>
              </a:endParaRPr>
            </a:p>
          </p:txBody>
        </p:sp>
        <p:sp>
          <p:nvSpPr>
            <p:cNvPr id="34" name="모서리가 둥근 직사각형 53">
              <a:extLst>
                <a:ext uri="{FF2B5EF4-FFF2-40B4-BE49-F238E27FC236}">
                  <a16:creationId xmlns:a16="http://schemas.microsoft.com/office/drawing/2014/main" id="{7B36B718-BBCA-4B22-AA6A-C842B000682B}"/>
                </a:ext>
              </a:extLst>
            </p:cNvPr>
            <p:cNvSpPr/>
            <p:nvPr/>
          </p:nvSpPr>
          <p:spPr bwMode="auto">
            <a:xfrm>
              <a:off x="5880363" y="3477537"/>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Spectral Efficiency Enhancement</a:t>
              </a:r>
              <a:endParaRPr kumimoji="0" lang="ko-KR" altLang="en-US" sz="1600" b="0" i="0" u="none" strike="noStrike" cap="none" normalizeH="0" baseline="0" dirty="0">
                <a:ln>
                  <a:noFill/>
                </a:ln>
                <a:solidFill>
                  <a:schemeClr val="bg1"/>
                </a:solidFill>
                <a:effectLst/>
              </a:endParaRPr>
            </a:p>
          </p:txBody>
        </p:sp>
        <p:sp>
          <p:nvSpPr>
            <p:cNvPr id="35" name="모서리가 둥근 직사각형 57">
              <a:extLst>
                <a:ext uri="{FF2B5EF4-FFF2-40B4-BE49-F238E27FC236}">
                  <a16:creationId xmlns:a16="http://schemas.microsoft.com/office/drawing/2014/main" id="{7F73768B-516C-43FF-BBD7-A240C1DFA865}"/>
                </a:ext>
              </a:extLst>
            </p:cNvPr>
            <p:cNvSpPr/>
            <p:nvPr/>
          </p:nvSpPr>
          <p:spPr bwMode="auto">
            <a:xfrm>
              <a:off x="5880363" y="5047237"/>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MAC Enhancement</a:t>
              </a:r>
              <a:endParaRPr kumimoji="0" lang="ko-KR" altLang="en-US" sz="1600" b="0" i="0" u="none" strike="noStrike" cap="none" normalizeH="0" baseline="0" dirty="0">
                <a:ln>
                  <a:noFill/>
                </a:ln>
                <a:solidFill>
                  <a:schemeClr val="bg1"/>
                </a:solidFill>
                <a:effectLst/>
              </a:endParaRPr>
            </a:p>
          </p:txBody>
        </p:sp>
        <p:sp>
          <p:nvSpPr>
            <p:cNvPr id="42" name="모서리가 둥근 직사각형 20">
              <a:extLst>
                <a:ext uri="{FF2B5EF4-FFF2-40B4-BE49-F238E27FC236}">
                  <a16:creationId xmlns:a16="http://schemas.microsoft.com/office/drawing/2014/main" id="{69AE2090-08EC-4E28-BD7B-DB1667709997}"/>
                </a:ext>
              </a:extLst>
            </p:cNvPr>
            <p:cNvSpPr/>
            <p:nvPr/>
          </p:nvSpPr>
          <p:spPr bwMode="auto">
            <a:xfrm>
              <a:off x="5880363" y="1899476"/>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sz="1600" dirty="0"/>
                <a:t>Hardware Friendly (baseband shared)</a:t>
              </a:r>
              <a:endParaRPr kumimoji="0" lang="ko-KR" altLang="en-US" sz="1600" b="0" i="0" u="none" strike="noStrike" cap="none" normalizeH="0" baseline="0" dirty="0">
                <a:ln>
                  <a:noFill/>
                </a:ln>
                <a:solidFill>
                  <a:schemeClr val="bg1"/>
                </a:solidFill>
                <a:effectLst/>
              </a:endParaRPr>
            </a:p>
          </p:txBody>
        </p:sp>
        <p:sp>
          <p:nvSpPr>
            <p:cNvPr id="43" name="모서리가 둥근 직사각형 53">
              <a:extLst>
                <a:ext uri="{FF2B5EF4-FFF2-40B4-BE49-F238E27FC236}">
                  <a16:creationId xmlns:a16="http://schemas.microsoft.com/office/drawing/2014/main" id="{7F430F5A-18B2-4DC1-AAB3-0F08C2784094}"/>
                </a:ext>
              </a:extLst>
            </p:cNvPr>
            <p:cNvSpPr/>
            <p:nvPr/>
          </p:nvSpPr>
          <p:spPr bwMode="auto">
            <a:xfrm>
              <a:off x="5880363" y="4526314"/>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sz="1600" dirty="0"/>
                <a:t>CFO Mitigation</a:t>
              </a:r>
              <a:endParaRPr kumimoji="0" lang="ko-KR" altLang="en-US" sz="1600" b="0" i="0" u="none" strike="noStrike" cap="none" normalizeH="0" baseline="0" dirty="0">
                <a:ln>
                  <a:noFill/>
                </a:ln>
                <a:solidFill>
                  <a:schemeClr val="bg1"/>
                </a:solidFill>
                <a:effectLst/>
              </a:endParaRPr>
            </a:p>
          </p:txBody>
        </p:sp>
        <p:sp>
          <p:nvSpPr>
            <p:cNvPr id="46" name="모서리가 둥근 직사각형 53">
              <a:extLst>
                <a:ext uri="{FF2B5EF4-FFF2-40B4-BE49-F238E27FC236}">
                  <a16:creationId xmlns:a16="http://schemas.microsoft.com/office/drawing/2014/main" id="{545E729E-1039-4481-9C74-1C131CFF2FC2}"/>
                </a:ext>
              </a:extLst>
            </p:cNvPr>
            <p:cNvSpPr/>
            <p:nvPr/>
          </p:nvSpPr>
          <p:spPr bwMode="auto">
            <a:xfrm>
              <a:off x="5880363" y="6090825"/>
              <a:ext cx="3312368" cy="380061"/>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600" dirty="0"/>
                <a:t>Others</a:t>
              </a:r>
              <a:endParaRPr kumimoji="0" lang="ko-KR" altLang="en-US" sz="1600" b="0" i="0" u="none" strike="noStrike" cap="none" normalizeH="0" baseline="0" dirty="0">
                <a:ln>
                  <a:noFill/>
                </a:ln>
                <a:solidFill>
                  <a:schemeClr val="bg1"/>
                </a:solidFill>
                <a:effectLst/>
              </a:endParaRPr>
            </a:p>
          </p:txBody>
        </p:sp>
      </p:grpSp>
      <p:sp>
        <p:nvSpPr>
          <p:cNvPr id="19" name="모서리가 둥근 직사각형 35">
            <a:extLst>
              <a:ext uri="{FF2B5EF4-FFF2-40B4-BE49-F238E27FC236}">
                <a16:creationId xmlns:a16="http://schemas.microsoft.com/office/drawing/2014/main" id="{A07C96A7-8872-43B5-9302-8AE01D440278}"/>
              </a:ext>
            </a:extLst>
          </p:cNvPr>
          <p:cNvSpPr/>
          <p:nvPr/>
        </p:nvSpPr>
        <p:spPr bwMode="auto">
          <a:xfrm>
            <a:off x="1919148" y="4951742"/>
            <a:ext cx="3168352" cy="1008112"/>
          </a:xfrm>
          <a:prstGeom prst="roundRect">
            <a:avLst>
              <a:gd name="adj" fmla="val 9690"/>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ko-KR" dirty="0"/>
              <a:t>Latency Support</a:t>
            </a:r>
          </a:p>
        </p:txBody>
      </p:sp>
      <p:sp>
        <p:nvSpPr>
          <p:cNvPr id="2" name="灯片编号占位符 1">
            <a:extLst>
              <a:ext uri="{FF2B5EF4-FFF2-40B4-BE49-F238E27FC236}">
                <a16:creationId xmlns:a16="http://schemas.microsoft.com/office/drawing/2014/main" id="{CA18A96A-121A-4C60-8F49-AE1452C2B8A0}"/>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2572099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5" name="Footer Placeholder 4"/>
          <p:cNvSpPr>
            <a:spLocks noGrp="1"/>
          </p:cNvSpPr>
          <p:nvPr>
            <p:ph type="ftr" idx="14"/>
          </p:nvPr>
        </p:nvSpPr>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altLang="zh-CN" dirty="0"/>
          </a:p>
        </p:txBody>
      </p:sp>
      <p:sp>
        <p:nvSpPr>
          <p:cNvPr id="7" name="标题 1">
            <a:extLst>
              <a:ext uri="{FF2B5EF4-FFF2-40B4-BE49-F238E27FC236}">
                <a16:creationId xmlns:a16="http://schemas.microsoft.com/office/drawing/2014/main" id="{9575F269-EB0B-43F9-A9E5-0018C5156741}"/>
              </a:ext>
            </a:extLst>
          </p:cNvPr>
          <p:cNvSpPr>
            <a:spLocks noGrp="1"/>
          </p:cNvSpPr>
          <p:nvPr>
            <p:ph type="title"/>
          </p:nvPr>
        </p:nvSpPr>
        <p:spPr>
          <a:xfrm>
            <a:off x="914401" y="685801"/>
            <a:ext cx="10361084" cy="1065213"/>
          </a:xfrm>
        </p:spPr>
        <p:txBody>
          <a:bodyPr/>
          <a:lstStyle/>
          <a:p>
            <a:r>
              <a:rPr lang="en-US" altLang="zh-CN" dirty="0"/>
              <a:t>Summary</a:t>
            </a:r>
            <a:endParaRPr lang="zh-CN" altLang="en-US" dirty="0"/>
          </a:p>
        </p:txBody>
      </p:sp>
      <p:sp>
        <p:nvSpPr>
          <p:cNvPr id="8" name="内容占位符 2">
            <a:extLst>
              <a:ext uri="{FF2B5EF4-FFF2-40B4-BE49-F238E27FC236}">
                <a16:creationId xmlns:a16="http://schemas.microsoft.com/office/drawing/2014/main" id="{55AD7B3A-317A-4237-AC00-E6FDD14266BB}"/>
              </a:ext>
            </a:extLst>
          </p:cNvPr>
          <p:cNvSpPr>
            <a:spLocks noGrp="1"/>
          </p:cNvSpPr>
          <p:nvPr>
            <p:ph idx="1"/>
          </p:nvPr>
        </p:nvSpPr>
        <p:spPr>
          <a:xfrm>
            <a:off x="1038881" y="2023660"/>
            <a:ext cx="10097679" cy="4113213"/>
          </a:xfrm>
        </p:spPr>
        <p:txBody>
          <a:bodyPr/>
          <a:lstStyle/>
          <a:p>
            <a:pPr marL="457200" indent="-457200">
              <a:buFont typeface="Arial" panose="020B0604020202020204" pitchFamily="34" charset="0"/>
              <a:buChar char="•"/>
            </a:pPr>
            <a:r>
              <a:rPr lang="en-US" altLang="zh-CN" dirty="0">
                <a:solidFill>
                  <a:schemeClr val="tx1"/>
                </a:solidFill>
              </a:rPr>
              <a:t>IMMW is friendly to implement in different scenarios, e.g., industrial, medical, residential and others, as it is an efficient way to improve throughput, latency, and reliability performance and reduce costs. However, there is still some room for further thought and improvement.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914401" y="1565594"/>
            <a:ext cx="10583839" cy="4896544"/>
          </a:xfrm>
        </p:spPr>
        <p:txBody>
          <a:bodyPr/>
          <a:lstStyle/>
          <a:p>
            <a:pPr marL="0" indent="0"/>
            <a:r>
              <a:rPr lang="en-US" altLang="ko-KR" sz="1400" dirty="0"/>
              <a:t>[1] 11-15-0328-04-ng60-ng-60-usage-models </a:t>
            </a:r>
            <a:endParaRPr lang="en-US" altLang="zh-CN" sz="1400" dirty="0">
              <a:solidFill>
                <a:schemeClr val="tx1"/>
              </a:solidFill>
            </a:endParaRPr>
          </a:p>
          <a:p>
            <a:pPr marL="0" indent="0"/>
            <a:r>
              <a:rPr lang="en-US" altLang="zh-CN" sz="1400" dirty="0">
                <a:solidFill>
                  <a:schemeClr val="tx1"/>
                </a:solidFill>
              </a:rPr>
              <a:t>[2] 11-23-0066-01-0uhr-thoughts-on-utiliizing-mmwave</a:t>
            </a:r>
          </a:p>
          <a:p>
            <a:pPr marL="0" indent="0"/>
            <a:r>
              <a:rPr lang="en-US" altLang="ko-KR" sz="1400" dirty="0"/>
              <a:t>[3] 11-22-1872-00-0uhr-considerations-on-phy-designs-for-mmwave-band</a:t>
            </a:r>
          </a:p>
          <a:p>
            <a:pPr marL="0" indent="0"/>
            <a:r>
              <a:rPr lang="en-US" altLang="ko-KR" sz="1400" dirty="0"/>
              <a:t>[4] 11-18-0846-02-0wng-next-generation-phy-mac-in-sub-7ghz</a:t>
            </a:r>
          </a:p>
          <a:p>
            <a:pPr marL="0" indent="0"/>
            <a:endParaRPr lang="en-US" altLang="zh-CN" sz="14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pPr marL="0" indent="0"/>
            <a:endParaRPr lang="en-US" altLang="zh-CN" sz="1400" dirty="0">
              <a:solidFill>
                <a:schemeClr val="tx1"/>
              </a:solidFill>
            </a:endParaRPr>
          </a:p>
          <a:p>
            <a:endParaRPr lang="en-GB" sz="140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9</a:t>
            </a:fld>
            <a:endParaRPr lang="en-GB"/>
          </a:p>
        </p:txBody>
      </p:sp>
      <p:sp>
        <p:nvSpPr>
          <p:cNvPr id="5" name="Footer Placeholder 4"/>
          <p:cNvSpPr>
            <a:spLocks noGrp="1"/>
          </p:cNvSpPr>
          <p:nvPr>
            <p:ph type="ftr" idx="14"/>
          </p:nvPr>
        </p:nvSpPr>
        <p:spPr/>
        <p:txBody>
          <a:bodyPr/>
          <a:lstStyle/>
          <a:p>
            <a:r>
              <a:rPr lang="en-GB" altLang="zh-CN" dirty="0"/>
              <a:t>Yue Xu</a:t>
            </a:r>
            <a:r>
              <a:rPr lang="en-US" altLang="zh-CN" dirty="0"/>
              <a:t> (Huawei)</a:t>
            </a:r>
            <a:endParaRPr lang="en-GB" altLang="zh-CN" dirty="0"/>
          </a:p>
        </p:txBody>
      </p:sp>
      <p:sp>
        <p:nvSpPr>
          <p:cNvPr id="4" name="Date Placeholder 3"/>
          <p:cNvSpPr>
            <a:spLocks noGrp="1"/>
          </p:cNvSpPr>
          <p:nvPr>
            <p:ph type="dt" idx="15"/>
          </p:nvPr>
        </p:nvSpPr>
        <p:spPr/>
        <p:txBody>
          <a:bodyPr/>
          <a:lstStyle/>
          <a:p>
            <a:r>
              <a:rPr lang="en-US" altLang="zh-CN"/>
              <a:t>November 2023</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17649</TotalTime>
  <Words>1261</Words>
  <Application>Microsoft Office PowerPoint</Application>
  <PresentationFormat>宽屏</PresentationFormat>
  <Paragraphs>256</Paragraphs>
  <Slides>9</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 Unicode MS</vt:lpstr>
      <vt:lpstr>FrutigerNext LT Medium</vt:lpstr>
      <vt:lpstr>맑은 고딕</vt:lpstr>
      <vt:lpstr>MS Gothic</vt:lpstr>
      <vt:lpstr>华文细黑</vt:lpstr>
      <vt:lpstr>宋体</vt:lpstr>
      <vt:lpstr>Arial</vt:lpstr>
      <vt:lpstr>Calibri</vt:lpstr>
      <vt:lpstr>Times New Roman</vt:lpstr>
      <vt:lpstr>Office 主题​​</vt:lpstr>
      <vt:lpstr>Requirements Analysis for IMMW Use Cases</vt:lpstr>
      <vt:lpstr>Introduction</vt:lpstr>
      <vt:lpstr>Background</vt:lpstr>
      <vt:lpstr>Current related standard</vt:lpstr>
      <vt:lpstr> Case 1: 4K UHD Wireless Transfer at Industrial Environment </vt:lpstr>
      <vt:lpstr> Case 2: AR and VR</vt:lpstr>
      <vt:lpstr> Potential development direction</vt:lpstr>
      <vt:lpstr>Summary</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xuyue (I)</dc:creator>
  <cp:lastModifiedBy>xuyue (I)</cp:lastModifiedBy>
  <cp:revision>689</cp:revision>
  <cp:lastPrinted>1601-01-01T00:00:00Z</cp:lastPrinted>
  <dcterms:created xsi:type="dcterms:W3CDTF">2023-05-31T01:05:25Z</dcterms:created>
  <dcterms:modified xsi:type="dcterms:W3CDTF">2023-11-08T13:26:56Z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(3)GACvLBnkMg9rwQsOMxVMHcnL2P2qN0uJ3IHj1cxgTmUSosTQzdsxN2XORDhYs30Dzw8+EiVA
zDnohg6s2w1Ww0EEAcVJ3m0yZVW9646H6jAz6HKpEmv5G0b+uAo5JEnkJZB8ssN2ltPPKAnw
uqEn0MWjarAUvs/sv+Kk/TSGw0fd13qDwfCOraMYtUYSfUE0sMofmp/hO9MAJfu6Ctl9yRxD
GEaVdTmstyOx1nzTDu</vt:lpwstr>
  </property>
  <property fmtid="{D5CDD505-2E9C-101B-9397-08002B2CF9AE}" pid="3" name="_2015_ms_pID_7253431">
    <vt:lpwstr>ERtgbCrxQbeT89EzEjQ4tJKl7c4DbnAh+qzlgEISWtAysukcjJv/Ol
1AszecIRPhSdDtkm0DLmI7Ue85Z8lCpKqEL4AnVtbc+4jN+KfAlGPa0ddYr0zVMsmrDX7rWZ
h3KwDh9BF5TRFGtm3mJlQTuB20dDti3lbzK3tOtsuJw+l/k53SWiBypeNJyPqiovMfqrMZC2
JL3865IUy8knr64z90evFSLw5C6xty+aWx4J</vt:lpwstr>
  </property>
  <property fmtid="{D5CDD505-2E9C-101B-9397-08002B2CF9AE}" pid="4" name="_2015_ms_pID_7253432">
    <vt:lpwstr>uZbz9loe4TnYOdDW3jyuXSA=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1699414852</vt:lpwstr>
  </property>
</Properties>
</file>