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32" r:id="rId3"/>
    <p:sldId id="366" r:id="rId4"/>
    <p:sldId id="368" r:id="rId5"/>
    <p:sldId id="365" r:id="rId6"/>
    <p:sldId id="373" r:id="rId7"/>
    <p:sldId id="372" r:id="rId8"/>
    <p:sldId id="370" r:id="rId9"/>
    <p:sldId id="346" r:id="rId10"/>
    <p:sldId id="375" r:id="rId11"/>
    <p:sldId id="376" r:id="rId12"/>
    <p:sldId id="359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108" d="100"/>
          <a:sy n="108" d="100"/>
        </p:scale>
        <p:origin x="168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5673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3031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4149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802.11-23/1965r2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873-00-00bn-post-fcs-mac-padding.pptx" TargetMode="External"/><Relationship Id="rId3" Type="http://schemas.openxmlformats.org/officeDocument/2006/relationships/hyperlink" Target="https://mentor.ieee.org/802.11/dcn/23/11-23-0015-00-0uhr-ap-mld-power-management.pptx" TargetMode="External"/><Relationship Id="rId7" Type="http://schemas.openxmlformats.org/officeDocument/2006/relationships/hyperlink" Target="https://mentor.ieee.org/802.11/dcn/23/11-23-0312-00-0uhr-thoughts-on-secure-control-frames.pptx" TargetMode="External"/><Relationship Id="rId2" Type="http://schemas.openxmlformats.org/officeDocument/2006/relationships/hyperlink" Target="https://mentor.ieee.org/802.11/dcn/23/11-23-0010-00-0uhr-considerations-for-enabling-ap-power-sav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80-03-0uhr-uhr-proposed-par.pdf" TargetMode="External"/><Relationship Id="rId5" Type="http://schemas.openxmlformats.org/officeDocument/2006/relationships/hyperlink" Target="https://mentor.ieee.org/802.11/dcn/23/11-23-0244-01-0uhr-ap-power-save-par-addition-proposal.docx" TargetMode="External"/><Relationship Id="rId4" Type="http://schemas.openxmlformats.org/officeDocument/2006/relationships/hyperlink" Target="https://mentor.ieee.org/802.11/dcn/23/11-23-0225-00-0uhr-considering-unscheduled-ap-power-save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Dynamic Power Save– 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2024-01-14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3BA3063-1181-389F-D3EE-75934725F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889008"/>
              </p:ext>
            </p:extLst>
          </p:nvPr>
        </p:nvGraphicFramePr>
        <p:xfrm>
          <a:off x="696913" y="3327400"/>
          <a:ext cx="7750175" cy="290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3091639" progId="Word.Document.8">
                  <p:embed/>
                </p:oleObj>
              </mc:Choice>
              <mc:Fallback>
                <p:oleObj name="Document" r:id="rId3" imgW="8267030" imgH="309163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327400"/>
                        <a:ext cx="7750175" cy="2903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DC0A-043B-E9E8-0718-32043C936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8E088-6C7F-501F-C1C3-BE4594AE7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1800" dirty="0"/>
              <a:t>Do you support to define a power save mode for an UHR STA wherein the STA may transition from a lower operation mode to a higher operation mode, for a duration of time (e.g., TXOP or Service Period), upon reception of a specific initial Control frame from a peer UHR STA?</a:t>
            </a:r>
          </a:p>
          <a:p>
            <a:pPr lvl="1"/>
            <a:r>
              <a:rPr lang="en-US" sz="1600" dirty="0"/>
              <a:t>Lower operation mode (e.g., 20 MHz BW, one SS, limited data rates, etc.)</a:t>
            </a:r>
          </a:p>
          <a:p>
            <a:pPr lvl="1"/>
            <a:r>
              <a:rPr lang="en-US" sz="1600" dirty="0"/>
              <a:t>Higher operation mode (e.g., parameters advertised in Capability/Operation elements, OM Control, etc.)</a:t>
            </a:r>
          </a:p>
          <a:p>
            <a:pPr lvl="1"/>
            <a:r>
              <a:rPr lang="en-US" sz="1600" dirty="0"/>
              <a:t>Which is the specific Control frame is TBD</a:t>
            </a:r>
          </a:p>
          <a:p>
            <a:pPr lvl="1"/>
            <a:r>
              <a:rPr lang="en-US" sz="1600" dirty="0"/>
              <a:t>Whether the mode can be used by a non-mobile AP is TBD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ED111-E332-DE62-6120-436F2846D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4D264-F274-7118-3255-2AAEBBFF2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9511603-E60E-D633-6ED4-383AC53D5B03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082927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8F089-69CF-0330-2EA4-5B82D981A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536C0-7195-56D2-CA3C-DE98DA7BE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an UHR STA may request a peer UHR STA to initiate frame exchanges, which require the UHR STA to be in higher operation mode, with an initial control frame?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D0A4BB-4CC3-9D84-FC16-A81254F10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A919F-8742-C047-5561-B983D873A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E05631F-007A-DA66-7194-49E7FCE219B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56668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9AD2C-DA38-B37B-8447-745808AC7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4678E-9BD3-9617-D745-789ECEFD4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[1] </a:t>
            </a:r>
            <a:r>
              <a:rPr lang="en-US" sz="1800" dirty="0">
                <a:hlinkClick r:id="rId2"/>
              </a:rPr>
              <a:t>11-23/10r0</a:t>
            </a:r>
            <a:r>
              <a:rPr lang="en-US" sz="1800" dirty="0"/>
              <a:t> </a:t>
            </a:r>
            <a:r>
              <a:rPr lang="en-US" sz="1800" i="1" dirty="0"/>
              <a:t>“Considerations for enabling AP power save”</a:t>
            </a:r>
            <a:r>
              <a:rPr lang="en-US" sz="1800" dirty="0"/>
              <a:t>, Alfred Asterjadhi et. al.</a:t>
            </a:r>
          </a:p>
          <a:p>
            <a:pPr marL="0" indent="0">
              <a:buNone/>
            </a:pPr>
            <a:r>
              <a:rPr lang="en-US" sz="1800" dirty="0"/>
              <a:t>[2] </a:t>
            </a:r>
            <a:r>
              <a:rPr lang="en-US" sz="1800" dirty="0">
                <a:hlinkClick r:id="rId3"/>
              </a:rPr>
              <a:t>11-23/15r0</a:t>
            </a:r>
            <a:r>
              <a:rPr lang="en-US" sz="1800" dirty="0"/>
              <a:t> </a:t>
            </a:r>
            <a:r>
              <a:rPr lang="en-US" sz="1800" i="1" dirty="0"/>
              <a:t>“AP MLD power management”</a:t>
            </a:r>
            <a:r>
              <a:rPr lang="en-US" sz="1800" dirty="0"/>
              <a:t>, Liwen Chu, et. al.</a:t>
            </a:r>
          </a:p>
          <a:p>
            <a:pPr marL="0" indent="0">
              <a:buNone/>
            </a:pPr>
            <a:r>
              <a:rPr lang="en-US" sz="1800" dirty="0"/>
              <a:t>[3] </a:t>
            </a:r>
            <a:r>
              <a:rPr lang="en-US" sz="1800" dirty="0">
                <a:hlinkClick r:id="rId4"/>
              </a:rPr>
              <a:t>11-23/225r0</a:t>
            </a:r>
            <a:r>
              <a:rPr lang="en-US" sz="1800" dirty="0"/>
              <a:t> </a:t>
            </a:r>
            <a:r>
              <a:rPr lang="en-US" sz="1800" i="1" dirty="0"/>
              <a:t>“Considering unscheduled AP power save”</a:t>
            </a:r>
            <a:r>
              <a:rPr lang="en-US" sz="1800" dirty="0"/>
              <a:t>, Guogang Huang et. al.</a:t>
            </a:r>
          </a:p>
          <a:p>
            <a:pPr marL="0" indent="0">
              <a:buNone/>
            </a:pPr>
            <a:r>
              <a:rPr lang="en-US" sz="1800" dirty="0"/>
              <a:t>[4] </a:t>
            </a:r>
            <a:r>
              <a:rPr lang="en-US" sz="1800" dirty="0">
                <a:hlinkClick r:id="rId5"/>
              </a:rPr>
              <a:t>11-23/244r1</a:t>
            </a:r>
            <a:r>
              <a:rPr lang="en-US" sz="1800" dirty="0"/>
              <a:t> </a:t>
            </a:r>
            <a:r>
              <a:rPr lang="en-US" sz="1800" i="1" dirty="0"/>
              <a:t>“AP Power Save PAR addition proposal”</a:t>
            </a:r>
            <a:r>
              <a:rPr lang="en-US" sz="1800" dirty="0"/>
              <a:t>, Amelia Andersdotter, et. al.</a:t>
            </a:r>
          </a:p>
          <a:p>
            <a:pPr marL="0" indent="0">
              <a:buNone/>
            </a:pPr>
            <a:r>
              <a:rPr lang="en-US" sz="1800" dirty="0"/>
              <a:t>[5] </a:t>
            </a:r>
            <a:r>
              <a:rPr lang="en-US" sz="1800" dirty="0">
                <a:hlinkClick r:id="rId6"/>
              </a:rPr>
              <a:t>11-23/480r3</a:t>
            </a:r>
            <a:r>
              <a:rPr lang="en-US" sz="1800" dirty="0"/>
              <a:t> </a:t>
            </a:r>
            <a:r>
              <a:rPr lang="en-US" sz="1800" i="1" dirty="0"/>
              <a:t>“UHR Proposed PAR”</a:t>
            </a:r>
            <a:r>
              <a:rPr lang="en-US" sz="1800" dirty="0"/>
              <a:t>, Laurent Cariou, et. al.</a:t>
            </a:r>
          </a:p>
          <a:p>
            <a:pPr marL="0" indent="0">
              <a:buNone/>
            </a:pPr>
            <a:r>
              <a:rPr lang="en-US" sz="1800" dirty="0"/>
              <a:t>[6] </a:t>
            </a:r>
            <a:r>
              <a:rPr lang="en-US" sz="1800" dirty="0">
                <a:hlinkClick r:id="rId7"/>
              </a:rPr>
              <a:t>11-23/312r0</a:t>
            </a:r>
            <a:r>
              <a:rPr lang="en-US" sz="1800" dirty="0"/>
              <a:t> “</a:t>
            </a:r>
            <a:r>
              <a:rPr lang="en-US" sz="1800" i="1" dirty="0"/>
              <a:t>Thoughts on Secure Control frames</a:t>
            </a:r>
            <a:r>
              <a:rPr lang="en-US" sz="1800" dirty="0"/>
              <a:t>”, Alfred Asterjadhi, et. al.</a:t>
            </a:r>
          </a:p>
          <a:p>
            <a:pPr marL="0" indent="0">
              <a:buNone/>
            </a:pPr>
            <a:r>
              <a:rPr lang="en-US" sz="1800" dirty="0"/>
              <a:t>[7] </a:t>
            </a:r>
            <a:r>
              <a:rPr lang="en-US" sz="1800" dirty="0">
                <a:hlinkClick r:id="rId8"/>
              </a:rPr>
              <a:t>11-23/1873r0</a:t>
            </a:r>
            <a:r>
              <a:rPr lang="en-US" sz="1800" dirty="0"/>
              <a:t> “</a:t>
            </a:r>
            <a:r>
              <a:rPr lang="en-US" sz="1800" i="1" dirty="0"/>
              <a:t>Post-FCS MAC Padding</a:t>
            </a:r>
            <a:r>
              <a:rPr lang="en-US" sz="1800" dirty="0"/>
              <a:t>”, Sindhu Verma, et. al.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74514-17C3-C727-60A0-31DD0EAD3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05AFD-093A-C513-EFEB-A464D2EF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819065D-F879-F294-AE5C-CF318E21A27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832668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1800" dirty="0"/>
              <a:t>UHR SG discussed AP power save (PS) in several contributions [1, 2, 3, 4]</a:t>
            </a:r>
          </a:p>
          <a:p>
            <a:pPr lvl="1"/>
            <a:r>
              <a:rPr lang="en-US" sz="1600" dirty="0"/>
              <a:t>Which focus on the need for mechanisms to reduce AP power consumption and</a:t>
            </a:r>
          </a:p>
          <a:p>
            <a:pPr lvl="1"/>
            <a:r>
              <a:rPr lang="en-US" sz="1600" dirty="0"/>
              <a:t>Discussed viable candidate features that can achieve this goal</a:t>
            </a:r>
          </a:p>
          <a:p>
            <a:pPr lvl="3"/>
            <a:endParaRPr lang="en-US" sz="1200" dirty="0"/>
          </a:p>
          <a:p>
            <a:r>
              <a:rPr lang="en-US" sz="1800" dirty="0"/>
              <a:t>Consequently, the UHR SG agreed [5] to defining </a:t>
            </a:r>
          </a:p>
          <a:p>
            <a:pPr lvl="1"/>
            <a:r>
              <a:rPr lang="en-US" sz="1600" dirty="0"/>
              <a:t>“a mechanism to reduce power consumption for </a:t>
            </a:r>
            <a:r>
              <a:rPr lang="en-US" sz="1600" b="1" dirty="0"/>
              <a:t>Access Points (APs) (including mobile APs)</a:t>
            </a:r>
            <a:r>
              <a:rPr lang="en-US" sz="1600" dirty="0"/>
              <a:t> and improved Peer-to-Peer (P2P) operation compared to the Extremely High Throughput MAC/PHY operation.”</a:t>
            </a:r>
          </a:p>
          <a:p>
            <a:pPr lvl="1"/>
            <a:endParaRPr lang="en-US" sz="1600" dirty="0"/>
          </a:p>
          <a:p>
            <a:r>
              <a:rPr lang="en-US" sz="1800" dirty="0"/>
              <a:t>In addition, the UHR SG also acknowledged that</a:t>
            </a:r>
          </a:p>
          <a:p>
            <a:pPr lvl="1"/>
            <a:r>
              <a:rPr lang="en-US" sz="1600" b="1" dirty="0"/>
              <a:t>Reducing power consumption </a:t>
            </a:r>
            <a:r>
              <a:rPr lang="en-US" sz="1600" dirty="0"/>
              <a:t>of WLAN devices </a:t>
            </a:r>
            <a:r>
              <a:rPr lang="en-US" sz="1600" b="1" dirty="0"/>
              <a:t>is required </a:t>
            </a:r>
            <a:r>
              <a:rPr lang="en-US" sz="1600" dirty="0"/>
              <a:t>to prolong the battery life of untethered devices (e.g., non-AP STA, Mobile APs), reduce device cost, and lower energy bills of customers deploying </a:t>
            </a:r>
            <a:r>
              <a:rPr lang="en-US" sz="1600" b="1" dirty="0"/>
              <a:t>non-AP and AP STAs in most scenarios (e.g., residential, enterprise, industrial, venues)</a:t>
            </a:r>
            <a:r>
              <a:rPr lang="en-US" sz="1600" dirty="0"/>
              <a:t>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63F5EF-9116-D3DA-7A8D-81D26CB2CCE4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95AF8-79D6-10EB-8813-07842F853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09B9B-8187-80E3-816C-8B36C910F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dirty="0"/>
              <a:t>We propose to generalize the dynamic PS concept [1, 2]</a:t>
            </a:r>
          </a:p>
          <a:p>
            <a:pPr lvl="1"/>
            <a:r>
              <a:rPr lang="en-US" dirty="0"/>
              <a:t>So that it is applicable at both AP and STA side</a:t>
            </a:r>
          </a:p>
          <a:p>
            <a:pPr lvl="2"/>
            <a:r>
              <a:rPr lang="en-US" dirty="0"/>
              <a:t>Improving power consumption for both devices</a:t>
            </a:r>
          </a:p>
          <a:p>
            <a:pPr lvl="1"/>
            <a:endParaRPr lang="en-US" dirty="0"/>
          </a:p>
          <a:p>
            <a:r>
              <a:rPr lang="en-US" dirty="0"/>
              <a:t>And continue with some design details related to</a:t>
            </a:r>
          </a:p>
          <a:p>
            <a:pPr lvl="1"/>
            <a:r>
              <a:rPr lang="en-US" dirty="0"/>
              <a:t> Choice of initial control frame</a:t>
            </a:r>
          </a:p>
          <a:p>
            <a:pPr lvl="1"/>
            <a:r>
              <a:rPr lang="en-US" dirty="0"/>
              <a:t>Specific details that depend on the type of device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CF3F2-1D55-B317-C067-30077E8C1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02140-C1D5-6E27-178B-C25C2E2F0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99285AB-4715-03B6-F7B0-9DDC651BBCBD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028366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Dynamic Power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0671E-C970-9211-23DE-8530FE72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581684"/>
            <a:ext cx="7772400" cy="3893728"/>
          </a:xfrm>
        </p:spPr>
        <p:txBody>
          <a:bodyPr/>
          <a:lstStyle/>
          <a:p>
            <a:r>
              <a:rPr lang="en-US" sz="1800" dirty="0"/>
              <a:t>STA is in Listen State unless solicited to transition to Awake state</a:t>
            </a:r>
          </a:p>
          <a:p>
            <a:pPr lvl="1"/>
            <a:r>
              <a:rPr lang="en-US" sz="1600" b="1" dirty="0"/>
              <a:t>Listen State:</a:t>
            </a:r>
            <a:r>
              <a:rPr lang="en-US" sz="1600" dirty="0"/>
              <a:t> STA is only capable of RX PPDUs of certain configuration </a:t>
            </a:r>
          </a:p>
          <a:p>
            <a:pPr lvl="2"/>
            <a:r>
              <a:rPr lang="en-US" sz="1400" dirty="0"/>
              <a:t>E.g., non-HT (dup) PPDUs, and mandatory data rates</a:t>
            </a:r>
          </a:p>
          <a:p>
            <a:pPr lvl="1"/>
            <a:r>
              <a:rPr lang="en-US" sz="1600" b="1" dirty="0"/>
              <a:t>Awake State: </a:t>
            </a:r>
            <a:r>
              <a:rPr lang="en-US" sz="1600" dirty="0"/>
              <a:t>STA is capable of RX PPDUs with highest BW/NSS</a:t>
            </a:r>
          </a:p>
          <a:p>
            <a:pPr lvl="2"/>
            <a:r>
              <a:rPr lang="en-US" sz="1400" dirty="0"/>
              <a:t>E.g., as advertised in most recent Caps/OMN/OM Control (for both AM and PS modes)</a:t>
            </a:r>
          </a:p>
          <a:p>
            <a:r>
              <a:rPr lang="en-US" sz="1800" dirty="0"/>
              <a:t>Initial control frame (ICF) causes transition from listen to awake state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b="1" dirty="0"/>
              <a:t>RTS frame</a:t>
            </a:r>
            <a:r>
              <a:rPr lang="en-US" sz="1400" dirty="0"/>
              <a:t> is one candidate since its generation is supported by both APs and STA</a:t>
            </a:r>
          </a:p>
          <a:p>
            <a:pPr marL="1143000" lvl="2" indent="-342900"/>
            <a:r>
              <a:rPr lang="en-US" sz="1200" b="1" dirty="0"/>
              <a:t>Cons:</a:t>
            </a:r>
            <a:r>
              <a:rPr lang="en-US" sz="1200" dirty="0"/>
              <a:t> PIFS-based CCA requires STA in full BW; No padding available for extra processing time</a:t>
            </a:r>
          </a:p>
          <a:p>
            <a:pPr marL="1485900" lvl="3" indent="-342900"/>
            <a:r>
              <a:rPr lang="en-US" sz="1200" dirty="0"/>
              <a:t>And modifying the frame format can lead to legacy/interoperability issues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b="1" dirty="0"/>
              <a:t>MU RTS Trigger frame</a:t>
            </a:r>
            <a:r>
              <a:rPr lang="en-US" sz="1400" dirty="0"/>
              <a:t> is another candidate since it does not have the above cons</a:t>
            </a:r>
          </a:p>
          <a:p>
            <a:pPr marL="1143000" lvl="2" indent="-342900"/>
            <a:r>
              <a:rPr lang="en-US" sz="1200" dirty="0"/>
              <a:t>But needs to be enabled in transmission at the STA side to enable dynamic PS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b="1" dirty="0"/>
              <a:t>BAR frame</a:t>
            </a:r>
            <a:r>
              <a:rPr lang="en-US" sz="1400" dirty="0"/>
              <a:t> is another candidate since its generation is supported by both APs and STA</a:t>
            </a:r>
          </a:p>
          <a:p>
            <a:pPr marL="1143000" lvl="2" indent="-342900"/>
            <a:r>
              <a:rPr lang="en-US" sz="1200" dirty="0"/>
              <a:t>But padding needs to be added for extra processing time</a:t>
            </a:r>
          </a:p>
          <a:p>
            <a:pPr marL="400050"/>
            <a:r>
              <a:rPr lang="en-US" sz="1800" dirty="0"/>
              <a:t>In the following we focus on the last two candidates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D357B11-517D-0927-731B-CEDEF770BD86}"/>
              </a:ext>
            </a:extLst>
          </p:cNvPr>
          <p:cNvGrpSpPr/>
          <p:nvPr/>
        </p:nvGrpSpPr>
        <p:grpSpPr>
          <a:xfrm>
            <a:off x="243838" y="1514884"/>
            <a:ext cx="8493773" cy="978012"/>
            <a:chOff x="1924406" y="5253585"/>
            <a:chExt cx="8493773" cy="978012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AE873C1-E988-DCBF-5182-82EE548DC549}"/>
                </a:ext>
              </a:extLst>
            </p:cNvPr>
            <p:cNvGrpSpPr/>
            <p:nvPr/>
          </p:nvGrpSpPr>
          <p:grpSpPr>
            <a:xfrm>
              <a:off x="1924406" y="5477693"/>
              <a:ext cx="8493773" cy="753904"/>
              <a:chOff x="1924406" y="5425440"/>
              <a:chExt cx="8493773" cy="753904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9612A9B-126D-00F8-AC39-9BF70E52097B}"/>
                  </a:ext>
                </a:extLst>
              </p:cNvPr>
              <p:cNvSpPr/>
              <p:nvPr/>
            </p:nvSpPr>
            <p:spPr bwMode="auto">
              <a:xfrm>
                <a:off x="4867767" y="5706913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E9702DEE-6934-40B7-1474-0DFE5C60C282}"/>
                  </a:ext>
                </a:extLst>
              </p:cNvPr>
              <p:cNvSpPr/>
              <p:nvPr/>
            </p:nvSpPr>
            <p:spPr bwMode="auto">
              <a:xfrm>
                <a:off x="2195242" y="5711416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&lt;20MHz,1SS&gt;</a:t>
                </a:r>
              </a:p>
              <a:p>
                <a:pPr algn="ctr"/>
                <a:r>
                  <a:rPr lang="en-US" sz="1100" i="1" u="sng" dirty="0"/>
                  <a:t>Non-HT (dup) PPDU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E30D2A9A-7713-8CA6-1388-C6DA3FFCFDAE}"/>
                  </a:ext>
                </a:extLst>
              </p:cNvPr>
              <p:cNvSpPr/>
              <p:nvPr/>
            </p:nvSpPr>
            <p:spPr bwMode="auto">
              <a:xfrm>
                <a:off x="3932503" y="5436194"/>
                <a:ext cx="1130528" cy="743150"/>
              </a:xfrm>
              <a:prstGeom prst="rect">
                <a:avLst/>
              </a:prstGeom>
              <a:solidFill>
                <a:srgbClr val="00B050">
                  <a:alpha val="3098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&lt;80MHz,1SS&gt;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3D8C840-F2F4-B885-2680-D736AF7BD565}"/>
                  </a:ext>
                </a:extLst>
              </p:cNvPr>
              <p:cNvSpPr/>
              <p:nvPr/>
            </p:nvSpPr>
            <p:spPr bwMode="auto">
              <a:xfrm>
                <a:off x="6578632" y="5425440"/>
                <a:ext cx="1345231" cy="743150"/>
              </a:xfrm>
              <a:prstGeom prst="rect">
                <a:avLst/>
              </a:prstGeom>
              <a:solidFill>
                <a:srgbClr val="00B050">
                  <a:alpha val="6300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&lt;160MHz, 2SS&gt;</a:t>
                </a:r>
              </a:p>
              <a:p>
                <a:pPr algn="ctr"/>
                <a:endParaRPr lang="en-US" b="1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3149DF7-69B0-24A7-A9BE-4066CD5C7F64}"/>
                  </a:ext>
                </a:extLst>
              </p:cNvPr>
              <p:cNvSpPr/>
              <p:nvPr/>
            </p:nvSpPr>
            <p:spPr bwMode="auto">
              <a:xfrm>
                <a:off x="7680893" y="5720218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DC9B0A97-127A-9772-A569-8B6C8A2DEFDB}"/>
                  </a:ext>
                </a:extLst>
              </p:cNvPr>
              <p:cNvGrpSpPr/>
              <p:nvPr/>
            </p:nvGrpSpPr>
            <p:grpSpPr>
              <a:xfrm>
                <a:off x="1924406" y="5719307"/>
                <a:ext cx="8493773" cy="449283"/>
                <a:chOff x="1924406" y="3272115"/>
                <a:chExt cx="8493773" cy="449283"/>
              </a:xfrm>
            </p:grpSpPr>
            <p:cxnSp>
              <p:nvCxnSpPr>
                <p:cNvPr id="44" name="Straight Arrow Connector 43">
                  <a:extLst>
                    <a:ext uri="{FF2B5EF4-FFF2-40B4-BE49-F238E27FC236}">
                      <a16:creationId xmlns:a16="http://schemas.microsoft.com/office/drawing/2014/main" id="{1D8FD829-D975-4328-0A62-C804E08979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24406" y="3721398"/>
                  <a:ext cx="8493773" cy="0"/>
                </a:xfrm>
                <a:prstGeom prst="straightConnector1">
                  <a:avLst/>
                </a:prstGeom>
                <a:ln>
                  <a:tailEnd type="stealt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0E53E2CD-3C1B-4E62-6381-B9320E8AE0EC}"/>
                    </a:ext>
                  </a:extLst>
                </p:cNvPr>
                <p:cNvSpPr/>
                <p:nvPr/>
              </p:nvSpPr>
              <p:spPr bwMode="auto">
                <a:xfrm>
                  <a:off x="2195240" y="3272115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BB063EE0-39DF-AA98-C073-4016CF82E992}"/>
                    </a:ext>
                  </a:extLst>
                </p:cNvPr>
                <p:cNvSpPr txBox="1"/>
                <p:nvPr/>
              </p:nvSpPr>
              <p:spPr>
                <a:xfrm>
                  <a:off x="9351910" y="3307706"/>
                  <a:ext cx="691372" cy="236347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600" dirty="0">
                      <a:solidFill>
                        <a:schemeClr val="tx2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…</a:t>
                  </a:r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EF1D0253-FB95-F852-74BB-D0D9746EF0BB}"/>
                    </a:ext>
                  </a:extLst>
                </p:cNvPr>
                <p:cNvSpPr/>
                <p:nvPr/>
              </p:nvSpPr>
              <p:spPr bwMode="auto">
                <a:xfrm>
                  <a:off x="8337872" y="3272134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</p:grp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05CEA49-3CCA-F46F-C650-09DF9BCDB87D}"/>
                  </a:ext>
                </a:extLst>
              </p:cNvPr>
              <p:cNvSpPr/>
              <p:nvPr/>
            </p:nvSpPr>
            <p:spPr bwMode="auto">
              <a:xfrm>
                <a:off x="3732231" y="5713102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ICF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D939F7A-43E4-E0B2-B60D-A43E51C9D89B}"/>
                  </a:ext>
                </a:extLst>
              </p:cNvPr>
              <p:cNvSpPr/>
              <p:nvPr/>
            </p:nvSpPr>
            <p:spPr bwMode="auto">
              <a:xfrm>
                <a:off x="3962406" y="5717665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ICR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30CEA25-D0F1-0423-945B-006C18DBA5D1}"/>
                  </a:ext>
                </a:extLst>
              </p:cNvPr>
              <p:cNvSpPr/>
              <p:nvPr/>
            </p:nvSpPr>
            <p:spPr bwMode="auto">
              <a:xfrm rot="5400000">
                <a:off x="4269582" y="5621138"/>
                <a:ext cx="444893" cy="641234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CCC27723-DEA1-10D2-9AB8-4BFE88794117}"/>
                  </a:ext>
                </a:extLst>
              </p:cNvPr>
              <p:cNvSpPr/>
              <p:nvPr/>
            </p:nvSpPr>
            <p:spPr bwMode="auto">
              <a:xfrm>
                <a:off x="4882177" y="5709557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A5B9C33-A1BE-E362-D6FE-29A7F7B256C4}"/>
                  </a:ext>
                </a:extLst>
              </p:cNvPr>
              <p:cNvSpPr/>
              <p:nvPr/>
            </p:nvSpPr>
            <p:spPr bwMode="auto">
              <a:xfrm>
                <a:off x="6378360" y="5710258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ICF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E726A1B-0C4F-5E14-CB2E-14B95A58BCBB}"/>
                  </a:ext>
                </a:extLst>
              </p:cNvPr>
              <p:cNvSpPr/>
              <p:nvPr/>
            </p:nvSpPr>
            <p:spPr bwMode="auto">
              <a:xfrm>
                <a:off x="6608535" y="5714821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ICR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F978AACF-40D0-917B-089D-CFC146A02462}"/>
                  </a:ext>
                </a:extLst>
              </p:cNvPr>
              <p:cNvSpPr/>
              <p:nvPr/>
            </p:nvSpPr>
            <p:spPr bwMode="auto">
              <a:xfrm rot="5400000">
                <a:off x="7026770" y="5507236"/>
                <a:ext cx="444893" cy="86335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DD1AE186-35A1-E47A-0971-C47C543BEFB1}"/>
                  </a:ext>
                </a:extLst>
              </p:cNvPr>
              <p:cNvSpPr/>
              <p:nvPr/>
            </p:nvSpPr>
            <p:spPr bwMode="auto">
              <a:xfrm>
                <a:off x="7754738" y="5706713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6405919B-2D41-CDEF-12B8-1E2F609C7419}"/>
                </a:ext>
              </a:extLst>
            </p:cNvPr>
            <p:cNvCxnSpPr>
              <a:cxnSpLocks/>
            </p:cNvCxnSpPr>
            <p:nvPr/>
          </p:nvCxnSpPr>
          <p:spPr>
            <a:xfrm>
              <a:off x="3732231" y="5442857"/>
              <a:ext cx="1330800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4551533-B0FC-301C-678E-A82F9BEB34F1}"/>
                </a:ext>
              </a:extLst>
            </p:cNvPr>
            <p:cNvSpPr txBox="1"/>
            <p:nvPr/>
          </p:nvSpPr>
          <p:spPr>
            <a:xfrm>
              <a:off x="3681561" y="5253585"/>
              <a:ext cx="1428276" cy="155107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6738074C-7AB8-03DB-730D-59A19AB8FB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78360" y="5465027"/>
              <a:ext cx="1515510" cy="410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4887748-87E5-EF57-96F9-36D2297F3932}"/>
                </a:ext>
              </a:extLst>
            </p:cNvPr>
            <p:cNvSpPr txBox="1"/>
            <p:nvPr/>
          </p:nvSpPr>
          <p:spPr>
            <a:xfrm>
              <a:off x="6371775" y="5295493"/>
              <a:ext cx="1515510" cy="1551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</p:grp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B671BE-3ED2-16FE-F659-3F093346ADF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77102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ICF: MU RTS Trigger vs BAR frame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68F286F-B8A5-C989-C0EC-C9EB3DFA3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486777"/>
            <a:ext cx="7772400" cy="3974007"/>
          </a:xfrm>
        </p:spPr>
        <p:txBody>
          <a:bodyPr/>
          <a:lstStyle/>
          <a:p>
            <a:r>
              <a:rPr lang="en-US" sz="2000" dirty="0"/>
              <a:t>MU RTS Trigger frames:</a:t>
            </a:r>
          </a:p>
          <a:p>
            <a:pPr lvl="1"/>
            <a:r>
              <a:rPr lang="en-US" sz="1600" dirty="0"/>
              <a:t>AP: TX of MU RTS Trigger frame is already supported</a:t>
            </a:r>
          </a:p>
          <a:p>
            <a:pPr lvl="2"/>
            <a:r>
              <a:rPr lang="en-US" sz="1600" dirty="0"/>
              <a:t>Currently only allowed to be broadcast; should enable unicast as well</a:t>
            </a:r>
          </a:p>
          <a:p>
            <a:pPr lvl="3"/>
            <a:r>
              <a:rPr lang="en-US" sz="1400" dirty="0"/>
              <a:t>STA determines from RA whether it needs to prepare response</a:t>
            </a:r>
          </a:p>
          <a:p>
            <a:pPr lvl="2"/>
            <a:r>
              <a:rPr lang="en-US" sz="1600" dirty="0"/>
              <a:t>Has padding properties; could inherit rules from eMLSR</a:t>
            </a:r>
          </a:p>
          <a:p>
            <a:pPr lvl="1"/>
            <a:r>
              <a:rPr lang="en-US" sz="1600" dirty="0"/>
              <a:t>Non-AP STA: Needs enablement in TX of MU RTS Trigger frame</a:t>
            </a:r>
          </a:p>
          <a:p>
            <a:pPr lvl="2"/>
            <a:r>
              <a:rPr lang="en-US" sz="1600" dirty="0"/>
              <a:t>Enable unicast MU RTS Trigger frame; RA set to MAC address of the AP</a:t>
            </a:r>
          </a:p>
          <a:p>
            <a:pPr lvl="2"/>
            <a:r>
              <a:rPr lang="en-US" sz="1600" dirty="0"/>
              <a:t>Required if AP advertises that is operating in dynamic PS mode</a:t>
            </a:r>
          </a:p>
          <a:p>
            <a:pPr lvl="3"/>
            <a:r>
              <a:rPr lang="en-US" sz="1400" dirty="0"/>
              <a:t>AP advertises the amount of padding required when the AP is in dynamic PS mode</a:t>
            </a:r>
          </a:p>
          <a:p>
            <a:r>
              <a:rPr lang="en-US" dirty="0"/>
              <a:t>BAR frames:</a:t>
            </a:r>
          </a:p>
          <a:p>
            <a:pPr lvl="1"/>
            <a:r>
              <a:rPr lang="en-US" sz="1800" dirty="0"/>
              <a:t>Already supported by both AP and STA</a:t>
            </a:r>
          </a:p>
          <a:p>
            <a:pPr lvl="2"/>
            <a:r>
              <a:rPr lang="en-US" sz="1600" dirty="0"/>
              <a:t>“Mandatory” support for C-BAR and optional support for Multi-TID BAR</a:t>
            </a:r>
          </a:p>
          <a:p>
            <a:pPr lvl="1"/>
            <a:r>
              <a:rPr lang="en-US" sz="1800" dirty="0"/>
              <a:t>Does not have padding; although can be added (see next slides)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10B1AE6-0EA6-1371-B4DC-E648508CAE74}"/>
              </a:ext>
            </a:extLst>
          </p:cNvPr>
          <p:cNvGrpSpPr/>
          <p:nvPr/>
        </p:nvGrpSpPr>
        <p:grpSpPr>
          <a:xfrm>
            <a:off x="243838" y="1514884"/>
            <a:ext cx="8493773" cy="978012"/>
            <a:chOff x="1924406" y="5253585"/>
            <a:chExt cx="8493773" cy="978012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9AA041F-C6A6-2F18-DE56-F74073F7AE0F}"/>
                </a:ext>
              </a:extLst>
            </p:cNvPr>
            <p:cNvGrpSpPr/>
            <p:nvPr/>
          </p:nvGrpSpPr>
          <p:grpSpPr>
            <a:xfrm>
              <a:off x="1924406" y="5477693"/>
              <a:ext cx="8493773" cy="753904"/>
              <a:chOff x="1924406" y="5425440"/>
              <a:chExt cx="8493773" cy="753904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3B05EE2-1894-3CC1-CF07-43A4331AB9F4}"/>
                  </a:ext>
                </a:extLst>
              </p:cNvPr>
              <p:cNvSpPr/>
              <p:nvPr/>
            </p:nvSpPr>
            <p:spPr bwMode="auto">
              <a:xfrm>
                <a:off x="4867767" y="5706913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753153FB-A18E-EFAB-9736-29B39EB2FDC7}"/>
                  </a:ext>
                </a:extLst>
              </p:cNvPr>
              <p:cNvSpPr/>
              <p:nvPr/>
            </p:nvSpPr>
            <p:spPr bwMode="auto">
              <a:xfrm>
                <a:off x="2195242" y="5711416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&lt;20MHz,1SS&gt;</a:t>
                </a:r>
              </a:p>
              <a:p>
                <a:pPr algn="ctr"/>
                <a:r>
                  <a:rPr lang="en-US" sz="1100" i="1" u="sng" dirty="0"/>
                  <a:t>Non-HT (dup) PPDU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3321B7C-7BA0-50D1-1D38-FB209A9E9B92}"/>
                  </a:ext>
                </a:extLst>
              </p:cNvPr>
              <p:cNvSpPr/>
              <p:nvPr/>
            </p:nvSpPr>
            <p:spPr bwMode="auto">
              <a:xfrm>
                <a:off x="3932503" y="5436194"/>
                <a:ext cx="1130528" cy="743150"/>
              </a:xfrm>
              <a:prstGeom prst="rect">
                <a:avLst/>
              </a:prstGeom>
              <a:solidFill>
                <a:srgbClr val="00B050">
                  <a:alpha val="3098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&lt;80MHz,1SS&gt;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4CAAAF81-AF0E-349A-7E92-04C1B176C54E}"/>
                  </a:ext>
                </a:extLst>
              </p:cNvPr>
              <p:cNvSpPr/>
              <p:nvPr/>
            </p:nvSpPr>
            <p:spPr bwMode="auto">
              <a:xfrm>
                <a:off x="6578632" y="5425440"/>
                <a:ext cx="1345231" cy="743150"/>
              </a:xfrm>
              <a:prstGeom prst="rect">
                <a:avLst/>
              </a:prstGeom>
              <a:solidFill>
                <a:srgbClr val="00B050">
                  <a:alpha val="6300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&lt;160MHz, 2SS&gt;</a:t>
                </a:r>
              </a:p>
              <a:p>
                <a:pPr algn="ctr"/>
                <a:endParaRPr lang="en-US" b="1" dirty="0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9DC9BB52-A0B5-9967-483F-E013102583E7}"/>
                  </a:ext>
                </a:extLst>
              </p:cNvPr>
              <p:cNvSpPr/>
              <p:nvPr/>
            </p:nvSpPr>
            <p:spPr bwMode="auto">
              <a:xfrm>
                <a:off x="7680893" y="5720218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FE33376B-34AE-72DE-E405-2690C8574B16}"/>
                  </a:ext>
                </a:extLst>
              </p:cNvPr>
              <p:cNvGrpSpPr/>
              <p:nvPr/>
            </p:nvGrpSpPr>
            <p:grpSpPr>
              <a:xfrm>
                <a:off x="1924406" y="5719307"/>
                <a:ext cx="8493773" cy="449283"/>
                <a:chOff x="1924406" y="3272115"/>
                <a:chExt cx="8493773" cy="449283"/>
              </a:xfrm>
            </p:grpSpPr>
            <p:cxnSp>
              <p:nvCxnSpPr>
                <p:cNvPr id="65" name="Straight Arrow Connector 64">
                  <a:extLst>
                    <a:ext uri="{FF2B5EF4-FFF2-40B4-BE49-F238E27FC236}">
                      <a16:creationId xmlns:a16="http://schemas.microsoft.com/office/drawing/2014/main" id="{068F6557-C888-A9DB-10FF-3179C1DF8B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24406" y="3721398"/>
                  <a:ext cx="8493773" cy="0"/>
                </a:xfrm>
                <a:prstGeom prst="straightConnector1">
                  <a:avLst/>
                </a:prstGeom>
                <a:ln>
                  <a:tailEnd type="stealt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16F2018-B04F-F4A9-05D0-B8BE88032988}"/>
                    </a:ext>
                  </a:extLst>
                </p:cNvPr>
                <p:cNvSpPr/>
                <p:nvPr/>
              </p:nvSpPr>
              <p:spPr bwMode="auto">
                <a:xfrm>
                  <a:off x="2195240" y="3272115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C1C77DC1-5D18-0E76-59A4-4D2474E27AC4}"/>
                    </a:ext>
                  </a:extLst>
                </p:cNvPr>
                <p:cNvSpPr txBox="1"/>
                <p:nvPr/>
              </p:nvSpPr>
              <p:spPr>
                <a:xfrm>
                  <a:off x="9351910" y="3307706"/>
                  <a:ext cx="691372" cy="236347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600" dirty="0">
                      <a:solidFill>
                        <a:schemeClr val="tx2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…</a:t>
                  </a:r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02688409-A4CD-448B-912F-A04B4AEE28FB}"/>
                    </a:ext>
                  </a:extLst>
                </p:cNvPr>
                <p:cNvSpPr/>
                <p:nvPr/>
              </p:nvSpPr>
              <p:spPr bwMode="auto">
                <a:xfrm>
                  <a:off x="8337872" y="3272134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</p:grp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4BEFF460-01A2-4F64-BF4A-814CEE3CBDC6}"/>
                  </a:ext>
                </a:extLst>
              </p:cNvPr>
              <p:cNvSpPr/>
              <p:nvPr/>
            </p:nvSpPr>
            <p:spPr bwMode="auto">
              <a:xfrm>
                <a:off x="3732231" y="5713102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M-RTS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06285B4-D594-BE40-AA25-C7596C6D986C}"/>
                  </a:ext>
                </a:extLst>
              </p:cNvPr>
              <p:cNvSpPr/>
              <p:nvPr/>
            </p:nvSpPr>
            <p:spPr bwMode="auto">
              <a:xfrm>
                <a:off x="3962406" y="5717665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CTS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DDBC1035-D59C-DB69-90F0-D935B017E6D3}"/>
                  </a:ext>
                </a:extLst>
              </p:cNvPr>
              <p:cNvSpPr/>
              <p:nvPr/>
            </p:nvSpPr>
            <p:spPr bwMode="auto">
              <a:xfrm rot="5400000">
                <a:off x="4269582" y="5621138"/>
                <a:ext cx="444893" cy="641234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ADEF615-F01F-F8B0-46A6-DD8D7D52059D}"/>
                  </a:ext>
                </a:extLst>
              </p:cNvPr>
              <p:cNvSpPr/>
              <p:nvPr/>
            </p:nvSpPr>
            <p:spPr bwMode="auto">
              <a:xfrm>
                <a:off x="4882177" y="5709557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6FEC9B6-5B4B-A5DB-4D3A-2343B6608945}"/>
                  </a:ext>
                </a:extLst>
              </p:cNvPr>
              <p:cNvSpPr/>
              <p:nvPr/>
            </p:nvSpPr>
            <p:spPr bwMode="auto">
              <a:xfrm>
                <a:off x="6378360" y="5710258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BAR</a:t>
                </a:r>
              </a:p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EF3CA72-CAB8-9146-8EBF-094B10765C57}"/>
                  </a:ext>
                </a:extLst>
              </p:cNvPr>
              <p:cNvSpPr/>
              <p:nvPr/>
            </p:nvSpPr>
            <p:spPr bwMode="auto">
              <a:xfrm>
                <a:off x="6608535" y="5714821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9088696-A056-A7F5-02C0-A0FF9FF86640}"/>
                  </a:ext>
                </a:extLst>
              </p:cNvPr>
              <p:cNvSpPr/>
              <p:nvPr/>
            </p:nvSpPr>
            <p:spPr bwMode="auto">
              <a:xfrm rot="5400000">
                <a:off x="7026770" y="5507236"/>
                <a:ext cx="444893" cy="86335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8A1117E-7FC5-AE0A-BB25-F9C44CCC2FA8}"/>
                  </a:ext>
                </a:extLst>
              </p:cNvPr>
              <p:cNvSpPr/>
              <p:nvPr/>
            </p:nvSpPr>
            <p:spPr bwMode="auto">
              <a:xfrm>
                <a:off x="7754738" y="5706713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</p:grp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6F0A2B0-9A8C-92D8-3A6A-7091E427F145}"/>
                </a:ext>
              </a:extLst>
            </p:cNvPr>
            <p:cNvCxnSpPr>
              <a:cxnSpLocks/>
            </p:cNvCxnSpPr>
            <p:nvPr/>
          </p:nvCxnSpPr>
          <p:spPr>
            <a:xfrm>
              <a:off x="3732231" y="5442857"/>
              <a:ext cx="1330800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79782AF-D292-543C-ECA1-171FC2EA279C}"/>
                </a:ext>
              </a:extLst>
            </p:cNvPr>
            <p:cNvSpPr txBox="1"/>
            <p:nvPr/>
          </p:nvSpPr>
          <p:spPr>
            <a:xfrm>
              <a:off x="3681561" y="5253585"/>
              <a:ext cx="1428276" cy="155107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C67DB9D6-CA8B-DD66-1890-8905E7C83F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78360" y="5465027"/>
              <a:ext cx="1515510" cy="410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49831F5-0E37-B0DF-0CF3-F0C698D13894}"/>
                </a:ext>
              </a:extLst>
            </p:cNvPr>
            <p:cNvSpPr txBox="1"/>
            <p:nvPr/>
          </p:nvSpPr>
          <p:spPr>
            <a:xfrm>
              <a:off x="6371775" y="5295493"/>
              <a:ext cx="1515510" cy="1551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</p:grp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F894744-02C7-3044-123B-ECCDBB6BAD8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1825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A9C6A-23D3-2C38-C262-52672C36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ICF: MU RTS Trigger/BAR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A3581-2EAB-DF8F-47F9-8B0F3947E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239566"/>
            <a:ext cx="7772400" cy="2864372"/>
          </a:xfrm>
        </p:spPr>
        <p:txBody>
          <a:bodyPr/>
          <a:lstStyle/>
          <a:p>
            <a:r>
              <a:rPr lang="en-US" sz="2000" dirty="0"/>
              <a:t>Padding: Inherited from eMLSR &amp; design from Trigger frame</a:t>
            </a:r>
            <a:endParaRPr lang="en-US" sz="2000" strike="sngStrike" dirty="0">
              <a:solidFill>
                <a:srgbClr val="FF0000"/>
              </a:solidFill>
            </a:endParaRPr>
          </a:p>
          <a:p>
            <a:r>
              <a:rPr lang="en-US" sz="2000" dirty="0"/>
              <a:t>Inclusion of intra-MPDU FCS/MIC </a:t>
            </a:r>
            <a:r>
              <a:rPr lang="en-US" sz="2000" b="0" i="1" dirty="0"/>
              <a:t>[6, 7]</a:t>
            </a:r>
          </a:p>
          <a:p>
            <a:pPr lvl="1"/>
            <a:r>
              <a:rPr lang="en-US" sz="1800" dirty="0"/>
              <a:t>FCS/MIC field prior to padding helps verify contents well in advance</a:t>
            </a:r>
          </a:p>
          <a:p>
            <a:pPr lvl="2"/>
            <a:r>
              <a:rPr lang="en-US" sz="1600" dirty="0"/>
              <a:t>MIC present when frame is protected [6] &amp; FCS present when frame is not [7]</a:t>
            </a:r>
          </a:p>
          <a:p>
            <a:r>
              <a:rPr lang="en-US" dirty="0"/>
              <a:t>Inclusion of additional feedback</a:t>
            </a:r>
            <a:endParaRPr lang="en-US" b="0" i="1" dirty="0"/>
          </a:p>
          <a:p>
            <a:pPr lvl="1"/>
            <a:r>
              <a:rPr lang="en-US" sz="1800" dirty="0"/>
              <a:t>Enables flexible delivery of control information</a:t>
            </a:r>
          </a:p>
          <a:p>
            <a:pPr lvl="2"/>
            <a:r>
              <a:rPr lang="en-US" sz="1600" dirty="0"/>
              <a:t>Information beneficial from a dynamic PS perspective in next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B93D7-1D40-F9D7-F23D-3384F849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ECCA0-8484-08B9-E3C9-150B2986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22A598A-6411-DBD2-ECAC-E882C8328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510776"/>
              </p:ext>
            </p:extLst>
          </p:nvPr>
        </p:nvGraphicFramePr>
        <p:xfrm>
          <a:off x="2864159" y="1749895"/>
          <a:ext cx="4299830" cy="533400"/>
        </p:xfrm>
        <a:graphic>
          <a:graphicData uri="http://schemas.openxmlformats.org/drawingml/2006/table">
            <a:tbl>
              <a:tblPr/>
              <a:tblGrid>
                <a:gridCol w="537047">
                  <a:extLst>
                    <a:ext uri="{9D8B030D-6E8A-4147-A177-3AD203B41FA5}">
                      <a16:colId xmlns:a16="http://schemas.microsoft.com/office/drawing/2014/main" val="1155112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43284209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947538751"/>
                    </a:ext>
                  </a:extLst>
                </a:gridCol>
                <a:gridCol w="312737">
                  <a:extLst>
                    <a:ext uri="{9D8B030D-6E8A-4147-A177-3AD203B41FA5}">
                      <a16:colId xmlns:a16="http://schemas.microsoft.com/office/drawing/2014/main" val="3539736158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55197397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343461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554632132"/>
                    </a:ext>
                  </a:extLst>
                </a:gridCol>
                <a:gridCol w="527457">
                  <a:extLst>
                    <a:ext uri="{9D8B030D-6E8A-4147-A177-3AD203B41FA5}">
                      <a16:colId xmlns:a16="http://schemas.microsoft.com/office/drawing/2014/main" val="590552253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518785976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or 2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variable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0775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BAR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BAR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Padding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16321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C4AF5D8-565E-32AF-A832-DE65904BC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524053"/>
              </p:ext>
            </p:extLst>
          </p:nvPr>
        </p:nvGraphicFramePr>
        <p:xfrm>
          <a:off x="2915816" y="2578270"/>
          <a:ext cx="4872061" cy="622600"/>
        </p:xfrm>
        <a:graphic>
          <a:graphicData uri="http://schemas.openxmlformats.org/drawingml/2006/table">
            <a:tbl>
              <a:tblPr/>
              <a:tblGrid>
                <a:gridCol w="48260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14385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779463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10093665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3508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List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7178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Nx5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A0A4706-27AB-7317-E370-6136279DCF00}"/>
              </a:ext>
            </a:extLst>
          </p:cNvPr>
          <p:cNvSpPr txBox="1"/>
          <p:nvPr/>
        </p:nvSpPr>
        <p:spPr>
          <a:xfrm>
            <a:off x="1226538" y="2612571"/>
            <a:ext cx="1635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 RTS Trigger frame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F86370-CABF-6D16-F1D8-18B1A6E4B7EB}"/>
              </a:ext>
            </a:extLst>
          </p:cNvPr>
          <p:cNvSpPr txBox="1"/>
          <p:nvPr/>
        </p:nvSpPr>
        <p:spPr>
          <a:xfrm>
            <a:off x="1442398" y="2102596"/>
            <a:ext cx="899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BAR frame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1CA839C-94A6-3E13-85D2-02D853B57A5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46643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49432-AAFE-0373-6A56-46B0347FA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MU RTS vs BAR frame: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08A35-D6B2-D49C-465A-3A8FA2876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475138"/>
          </a:xfrm>
        </p:spPr>
        <p:txBody>
          <a:bodyPr/>
          <a:lstStyle/>
          <a:p>
            <a:r>
              <a:rPr lang="en-US" sz="2000" dirty="0"/>
              <a:t>Overhead Comparison (focusing on single user):</a:t>
            </a:r>
          </a:p>
          <a:p>
            <a:pPr lvl="1"/>
            <a:r>
              <a:rPr lang="en-US" sz="1800" dirty="0"/>
              <a:t>MU RTS: Common Info + User Info + Special User Info (320 MHz)</a:t>
            </a:r>
          </a:p>
          <a:p>
            <a:pPr lvl="2"/>
            <a:r>
              <a:rPr lang="en-US" sz="1600" dirty="0"/>
              <a:t>Most subfields of these fields are reserved/unnecessary (except BW, AID,</a:t>
            </a:r>
          </a:p>
          <a:p>
            <a:pPr lvl="3"/>
            <a:r>
              <a:rPr lang="en-US" sz="1400" dirty="0"/>
              <a:t>At least for the purpose of dyn. PS (good to have BW, NSS though, see next slide)</a:t>
            </a:r>
          </a:p>
          <a:p>
            <a:pPr lvl="2"/>
            <a:r>
              <a:rPr lang="en-US" sz="1600" dirty="0"/>
              <a:t>Airtime for transmitting these 2 (or 3) fields is 20 us (or 24 us) at 6 Mbps</a:t>
            </a:r>
          </a:p>
          <a:p>
            <a:pPr lvl="1"/>
            <a:r>
              <a:rPr lang="en-US" sz="1800" dirty="0"/>
              <a:t>BAR: BAR Control + BAR Information (</a:t>
            </a:r>
            <a:r>
              <a:rPr lang="en-US" sz="1800" b="1" u="sng" dirty="0"/>
              <a:t>2</a:t>
            </a:r>
            <a:r>
              <a:rPr lang="en-US" sz="1800" dirty="0"/>
              <a:t> octets + </a:t>
            </a:r>
            <a:r>
              <a:rPr lang="en-US" sz="1800" i="1" dirty="0"/>
              <a:t>NT</a:t>
            </a:r>
            <a:r>
              <a:rPr lang="en-US" sz="1800" dirty="0"/>
              <a:t>*2)</a:t>
            </a:r>
          </a:p>
          <a:p>
            <a:pPr lvl="2"/>
            <a:r>
              <a:rPr lang="en-US" sz="1600" dirty="0"/>
              <a:t>BAR Control needed to distinguish variants; 8 reserved bits available to use</a:t>
            </a:r>
            <a:endParaRPr lang="en-US" sz="1400" dirty="0"/>
          </a:p>
          <a:p>
            <a:pPr lvl="2"/>
            <a:r>
              <a:rPr lang="en-US" sz="1600" dirty="0"/>
              <a:t>BAR Information needed when soliciting BlockAck Bitmaps (for set of TIDs)</a:t>
            </a:r>
          </a:p>
          <a:p>
            <a:pPr lvl="3"/>
            <a:r>
              <a:rPr lang="en-US" sz="1400" dirty="0"/>
              <a:t>For DPS no need to solicit BlockAck bitmaps; one bit in the BAR Control can say so</a:t>
            </a:r>
          </a:p>
          <a:p>
            <a:pPr lvl="2"/>
            <a:r>
              <a:rPr lang="en-US" sz="1600" dirty="0"/>
              <a:t>Airtime for transmitting these 2 octets (BAR Control) is 4 us at 6 Mbps;</a:t>
            </a:r>
          </a:p>
          <a:p>
            <a:r>
              <a:rPr lang="en-US" sz="2000" dirty="0"/>
              <a:t>Comparison of other functionalities:</a:t>
            </a:r>
          </a:p>
          <a:p>
            <a:pPr lvl="1"/>
            <a:r>
              <a:rPr lang="en-US" sz="1600" dirty="0"/>
              <a:t>MU RTS Trigger solicits CTS frame, which is 14 octets long and not flexible; has CTS timeout reset property</a:t>
            </a:r>
          </a:p>
          <a:p>
            <a:pPr lvl="1"/>
            <a:r>
              <a:rPr lang="en-US" sz="1600" dirty="0"/>
              <a:t>BAR frame solicits a C/M-BA (used to also Ack), which is at least 24 octets, and is flexible; ignores CS to 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83512-23BB-596F-E9C1-208D6DA1D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E2338-7752-6AFD-B600-BA805F90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2DCAD3E-86C3-1714-05D3-47A66CFC51B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41112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Dyn. Power Save Optimizations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68F286F-B8A5-C989-C0EC-C9EB3DFA3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r>
              <a:rPr lang="en-US" sz="2000" dirty="0"/>
              <a:t>Feedback Control in ICF/ICR allows for additional optimizations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Advertises the </a:t>
            </a:r>
            <a:r>
              <a:rPr lang="en-US" sz="1800" i="1" dirty="0"/>
              <a:t>BW</a:t>
            </a:r>
            <a:r>
              <a:rPr lang="en-US" sz="1800" dirty="0"/>
              <a:t> planned to be used for that TXOP/exchange</a:t>
            </a:r>
          </a:p>
          <a:p>
            <a:pPr lvl="2"/>
            <a:r>
              <a:rPr lang="en-US" sz="1600" dirty="0"/>
              <a:t>BW must be same or narrower to what was advertised in the ICF</a:t>
            </a:r>
          </a:p>
          <a:p>
            <a:pPr lvl="3"/>
            <a:r>
              <a:rPr lang="en-US" sz="1400" dirty="0"/>
              <a:t>Pros: STA needs not open full BW but simply as much as advertised by ICF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Enable advertisement of </a:t>
            </a:r>
            <a:r>
              <a:rPr lang="en-US" sz="1800" i="1" dirty="0"/>
              <a:t>RX NSS</a:t>
            </a:r>
            <a:r>
              <a:rPr lang="en-US" sz="1800" dirty="0"/>
              <a:t> in ICF</a:t>
            </a:r>
          </a:p>
          <a:p>
            <a:pPr lvl="2"/>
            <a:r>
              <a:rPr lang="en-US" sz="1600" dirty="0"/>
              <a:t>RX NSS must be same or narrower to what was advertised in ICF</a:t>
            </a:r>
          </a:p>
          <a:p>
            <a:pPr lvl="3"/>
            <a:r>
              <a:rPr lang="en-US" sz="1400" dirty="0"/>
              <a:t>Pros: STA needs not use full RX NSS but simply as much as advertised by ICF</a:t>
            </a:r>
          </a:p>
          <a:p>
            <a:pPr lvl="4"/>
            <a:r>
              <a:rPr lang="en-US" sz="1400" dirty="0"/>
              <a:t>Remaining SSs may be turned off or used for other purposes (links, techs, etc.)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Enable dynamic BW negotiation with ICF/ICR exchange (unicast only)</a:t>
            </a:r>
          </a:p>
          <a:p>
            <a:pPr lvl="2"/>
            <a:r>
              <a:rPr lang="en-US" sz="1600" dirty="0"/>
              <a:t>Pros: Inherit the benefits of legacy dynamic BW negotiation of RTS/CTS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Etc.</a:t>
            </a:r>
          </a:p>
          <a:p>
            <a:pPr marL="57150" indent="0">
              <a:buNone/>
            </a:pPr>
            <a:endParaRPr lang="en-US" sz="1800" b="0" dirty="0"/>
          </a:p>
          <a:p>
            <a:pPr marL="57150" indent="0">
              <a:buNone/>
            </a:pPr>
            <a:r>
              <a:rPr lang="en-US" sz="1800" b="0" dirty="0"/>
              <a:t>Note: These are beneficial from coexistence perspective as well [</a:t>
            </a:r>
            <a:r>
              <a:rPr lang="en-US" sz="1800" b="0" i="1" dirty="0"/>
              <a:t>ref.</a:t>
            </a:r>
            <a:r>
              <a:rPr lang="en-US" sz="1800" b="0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C4AE6F4-61E7-7D64-73E1-FDFFE8B1C0F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12791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09533-D6AD-4F30-FB75-43170C823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4E8A-DE1A-686E-E16A-EA406F29C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2000" dirty="0"/>
              <a:t>We continued discussions on PS protocols aiming at</a:t>
            </a:r>
          </a:p>
          <a:p>
            <a:pPr lvl="1"/>
            <a:r>
              <a:rPr lang="en-US" sz="1800" dirty="0"/>
              <a:t>Minimizing power consumption while ensuring that STAs continue to be serviced without disruptions</a:t>
            </a:r>
          </a:p>
          <a:p>
            <a:pPr lvl="1"/>
            <a:r>
              <a:rPr lang="en-US" sz="1800" dirty="0"/>
              <a:t>Accounting for the necessary trade-offs/constraints</a:t>
            </a:r>
          </a:p>
          <a:p>
            <a:pPr lvl="2"/>
            <a:r>
              <a:rPr lang="en-US" sz="1600" dirty="0"/>
              <a:t>Which arise due to use cases/scenarios and/or device configurations</a:t>
            </a:r>
          </a:p>
          <a:p>
            <a:pPr lvl="3"/>
            <a:endParaRPr lang="en-US" sz="1400" dirty="0"/>
          </a:p>
          <a:p>
            <a:r>
              <a:rPr lang="en-US" sz="2000" dirty="0"/>
              <a:t>We generalized dynamic AP PS concept to also cover the STA side</a:t>
            </a:r>
          </a:p>
          <a:p>
            <a:pPr lvl="1"/>
            <a:r>
              <a:rPr lang="en-US" sz="1800" dirty="0"/>
              <a:t>Giving some more details on the expected behaviors,</a:t>
            </a:r>
          </a:p>
          <a:p>
            <a:pPr lvl="1"/>
            <a:r>
              <a:rPr lang="en-US" sz="1800" dirty="0"/>
              <a:t>Pointing out certain limitations to the use of RTS/CTS, and </a:t>
            </a:r>
          </a:p>
          <a:p>
            <a:pPr lvl="1"/>
            <a:r>
              <a:rPr lang="en-US" sz="1800" dirty="0"/>
              <a:t>Proposed using MU RTS/BAR frame to overcome these limitations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36956-442A-A66F-63A7-1E724B06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9BD31-2D55-BBD1-E8C3-AEC1E1F1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39221B9-853C-8E3B-B670-9E7BB40445C4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068235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75097</TotalTime>
  <Words>1681</Words>
  <Application>Microsoft Office PowerPoint</Application>
  <PresentationFormat>On-screen Show (4:3)</PresentationFormat>
  <Paragraphs>246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Microsoft Sans Serif</vt:lpstr>
      <vt:lpstr>Times New Roman</vt:lpstr>
      <vt:lpstr>802-11-Submission</vt:lpstr>
      <vt:lpstr>Microsoft Word 97 - 2003 Document</vt:lpstr>
      <vt:lpstr>Dynamic Power Save– follow up</vt:lpstr>
      <vt:lpstr>Introduction</vt:lpstr>
      <vt:lpstr>Overview</vt:lpstr>
      <vt:lpstr>Dynamic Power Save</vt:lpstr>
      <vt:lpstr>ICF: MU RTS Trigger vs BAR frame</vt:lpstr>
      <vt:lpstr>ICF: MU RTS Trigger/BAR frame</vt:lpstr>
      <vt:lpstr>MU RTS vs BAR frame: Comparison</vt:lpstr>
      <vt:lpstr>Dyn. Power Save Optimizations</vt:lpstr>
      <vt:lpstr>Conclusions</vt:lpstr>
      <vt:lpstr>Straw Poll 1</vt:lpstr>
      <vt:lpstr>Straw Poll 2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George Cherian</cp:lastModifiedBy>
  <cp:revision>2826</cp:revision>
  <cp:lastPrinted>1998-02-10T13:28:06Z</cp:lastPrinted>
  <dcterms:created xsi:type="dcterms:W3CDTF">2004-12-02T14:01:45Z</dcterms:created>
  <dcterms:modified xsi:type="dcterms:W3CDTF">2024-01-16T18:59:05Z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