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366" r:id="rId4"/>
    <p:sldId id="368" r:id="rId5"/>
    <p:sldId id="365" r:id="rId6"/>
    <p:sldId id="373" r:id="rId7"/>
    <p:sldId id="372" r:id="rId8"/>
    <p:sldId id="370" r:id="rId9"/>
    <p:sldId id="346" r:id="rId10"/>
    <p:sldId id="375" r:id="rId11"/>
    <p:sldId id="376" r:id="rId12"/>
    <p:sldId id="359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76145B-671B-4A68-A16E-7E386DFAA821}" v="6" dt="2024-01-05T18:49:52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5" d="100"/>
          <a:sy n="105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876145B-671B-4A68-A16E-7E386DFAA821}"/>
    <pc:docChg chg="undo custSel addSld delSld modSld sldOrd modMainMaster">
      <pc:chgData name="Alfred Asterjadhi" userId="39de57b9-85c0-4fd1-aaac-8ca2b6560ad0" providerId="ADAL" clId="{9876145B-671B-4A68-A16E-7E386DFAA821}" dt="2024-01-14T04:19:32.008" v="674" actId="207"/>
      <pc:docMkLst>
        <pc:docMk/>
      </pc:docMkLst>
      <pc:sldChg chg="modSp mod">
        <pc:chgData name="Alfred Asterjadhi" userId="39de57b9-85c0-4fd1-aaac-8ca2b6560ad0" providerId="ADAL" clId="{9876145B-671B-4A68-A16E-7E386DFAA821}" dt="2024-01-04T23:43:10.566" v="17" actId="20577"/>
        <pc:sldMkLst>
          <pc:docMk/>
          <pc:sldMk cId="0" sldId="331"/>
        </pc:sldMkLst>
        <pc:spChg chg="mod">
          <ac:chgData name="Alfred Asterjadhi" userId="39de57b9-85c0-4fd1-aaac-8ca2b6560ad0" providerId="ADAL" clId="{9876145B-671B-4A68-A16E-7E386DFAA821}" dt="2024-01-04T23:43:10.566" v="17" actId="20577"/>
          <ac:spMkLst>
            <pc:docMk/>
            <pc:sldMk cId="0" sldId="331"/>
            <ac:spMk id="3" creationId="{DAA909B8-954B-00B2-C988-2905B9E3D42F}"/>
          </ac:spMkLst>
        </pc:spChg>
      </pc:sldChg>
      <pc:sldChg chg="modSp mod">
        <pc:chgData name="Alfred Asterjadhi" userId="39de57b9-85c0-4fd1-aaac-8ca2b6560ad0" providerId="ADAL" clId="{9876145B-671B-4A68-A16E-7E386DFAA821}" dt="2024-01-04T23:43:14.761" v="18"/>
        <pc:sldMkLst>
          <pc:docMk/>
          <pc:sldMk cId="2893982595" sldId="332"/>
        </pc:sldMkLst>
        <pc:spChg chg="mod">
          <ac:chgData name="Alfred Asterjadhi" userId="39de57b9-85c0-4fd1-aaac-8ca2b6560ad0" providerId="ADAL" clId="{9876145B-671B-4A68-A16E-7E386DFAA821}" dt="2024-01-04T23:43:14.761" v="18"/>
          <ac:spMkLst>
            <pc:docMk/>
            <pc:sldMk cId="2893982595" sldId="332"/>
            <ac:spMk id="6" creationId="{9963F5EF-9116-D3DA-7A8D-81D26CB2CCE4}"/>
          </ac:spMkLst>
        </pc:spChg>
      </pc:sldChg>
      <pc:sldChg chg="modSp mod">
        <pc:chgData name="Alfred Asterjadhi" userId="39de57b9-85c0-4fd1-aaac-8ca2b6560ad0" providerId="ADAL" clId="{9876145B-671B-4A68-A16E-7E386DFAA821}" dt="2024-01-04T23:43:25.448" v="25"/>
        <pc:sldMkLst>
          <pc:docMk/>
          <pc:sldMk cId="4068235587" sldId="346"/>
        </pc:sldMkLst>
        <pc:spChg chg="mod">
          <ac:chgData name="Alfred Asterjadhi" userId="39de57b9-85c0-4fd1-aaac-8ca2b6560ad0" providerId="ADAL" clId="{9876145B-671B-4A68-A16E-7E386DFAA821}" dt="2024-01-04T23:43:25.448" v="25"/>
          <ac:spMkLst>
            <pc:docMk/>
            <pc:sldMk cId="4068235587" sldId="346"/>
            <ac:spMk id="7" creationId="{739221B9-853C-8E3B-B670-9E7BB40445C4}"/>
          </ac:spMkLst>
        </pc:spChg>
      </pc:sldChg>
      <pc:sldChg chg="addSp delSp modSp mod">
        <pc:chgData name="Alfred Asterjadhi" userId="39de57b9-85c0-4fd1-aaac-8ca2b6560ad0" providerId="ADAL" clId="{9876145B-671B-4A68-A16E-7E386DFAA821}" dt="2024-01-04T23:43:36.868" v="31"/>
        <pc:sldMkLst>
          <pc:docMk/>
          <pc:sldMk cId="2832668629" sldId="359"/>
        </pc:sldMkLst>
        <pc:spChg chg="del">
          <ac:chgData name="Alfred Asterjadhi" userId="39de57b9-85c0-4fd1-aaac-8ca2b6560ad0" providerId="ADAL" clId="{9876145B-671B-4A68-A16E-7E386DFAA821}" dt="2024-01-04T23:43:36.653" v="30" actId="478"/>
          <ac:spMkLst>
            <pc:docMk/>
            <pc:sldMk cId="2832668629" sldId="359"/>
            <ac:spMk id="6" creationId="{6473CD80-99EA-F3D1-CF12-2EFB943D2CB0}"/>
          </ac:spMkLst>
        </pc:spChg>
        <pc:spChg chg="add mod">
          <ac:chgData name="Alfred Asterjadhi" userId="39de57b9-85c0-4fd1-aaac-8ca2b6560ad0" providerId="ADAL" clId="{9876145B-671B-4A68-A16E-7E386DFAA821}" dt="2024-01-04T23:43:36.868" v="31"/>
          <ac:spMkLst>
            <pc:docMk/>
            <pc:sldMk cId="2832668629" sldId="359"/>
            <ac:spMk id="7" creationId="{F819065D-F879-F294-AE5C-CF318E21A276}"/>
          </ac:spMkLst>
        </pc:spChg>
      </pc:sldChg>
      <pc:sldChg chg="modSp mod">
        <pc:chgData name="Alfred Asterjadhi" userId="39de57b9-85c0-4fd1-aaac-8ca2b6560ad0" providerId="ADAL" clId="{9876145B-671B-4A68-A16E-7E386DFAA821}" dt="2024-01-04T23:43:19.156" v="21"/>
        <pc:sldMkLst>
          <pc:docMk/>
          <pc:sldMk cId="318255387" sldId="365"/>
        </pc:sldMkLst>
        <pc:spChg chg="mod">
          <ac:chgData name="Alfred Asterjadhi" userId="39de57b9-85c0-4fd1-aaac-8ca2b6560ad0" providerId="ADAL" clId="{9876145B-671B-4A68-A16E-7E386DFAA821}" dt="2024-01-04T23:43:19.156" v="21"/>
          <ac:spMkLst>
            <pc:docMk/>
            <pc:sldMk cId="318255387" sldId="365"/>
            <ac:spMk id="3" creationId="{8F894744-02C7-3044-123B-ECCDBB6BAD80}"/>
          </ac:spMkLst>
        </pc:spChg>
      </pc:sldChg>
      <pc:sldChg chg="modSp mod">
        <pc:chgData name="Alfred Asterjadhi" userId="39de57b9-85c0-4fd1-aaac-8ca2b6560ad0" providerId="ADAL" clId="{9876145B-671B-4A68-A16E-7E386DFAA821}" dt="2024-01-04T23:43:16.349" v="19"/>
        <pc:sldMkLst>
          <pc:docMk/>
          <pc:sldMk cId="3028366066" sldId="366"/>
        </pc:sldMkLst>
        <pc:spChg chg="mod">
          <ac:chgData name="Alfred Asterjadhi" userId="39de57b9-85c0-4fd1-aaac-8ca2b6560ad0" providerId="ADAL" clId="{9876145B-671B-4A68-A16E-7E386DFAA821}" dt="2024-01-04T23:43:16.349" v="19"/>
          <ac:spMkLst>
            <pc:docMk/>
            <pc:sldMk cId="3028366066" sldId="366"/>
            <ac:spMk id="6" creationId="{E99285AB-4715-03B6-F7B0-9DDC651BBCBD}"/>
          </ac:spMkLst>
        </pc:spChg>
      </pc:sldChg>
      <pc:sldChg chg="modSp mod">
        <pc:chgData name="Alfred Asterjadhi" userId="39de57b9-85c0-4fd1-aaac-8ca2b6560ad0" providerId="ADAL" clId="{9876145B-671B-4A68-A16E-7E386DFAA821}" dt="2024-01-04T23:43:17.831" v="20"/>
        <pc:sldMkLst>
          <pc:docMk/>
          <pc:sldMk cId="3771020422" sldId="368"/>
        </pc:sldMkLst>
        <pc:spChg chg="mod">
          <ac:chgData name="Alfred Asterjadhi" userId="39de57b9-85c0-4fd1-aaac-8ca2b6560ad0" providerId="ADAL" clId="{9876145B-671B-4A68-A16E-7E386DFAA821}" dt="2024-01-04T23:43:17.831" v="20"/>
          <ac:spMkLst>
            <pc:docMk/>
            <pc:sldMk cId="3771020422" sldId="368"/>
            <ac:spMk id="7" creationId="{88B671BE-3ED2-16FE-F659-3F093346ADF1}"/>
          </ac:spMkLst>
        </pc:spChg>
      </pc:sldChg>
      <pc:sldChg chg="modSp mod">
        <pc:chgData name="Alfred Asterjadhi" userId="39de57b9-85c0-4fd1-aaac-8ca2b6560ad0" providerId="ADAL" clId="{9876145B-671B-4A68-A16E-7E386DFAA821}" dt="2024-01-04T23:43:24.130" v="24"/>
        <pc:sldMkLst>
          <pc:docMk/>
          <pc:sldMk cId="4127919348" sldId="370"/>
        </pc:sldMkLst>
        <pc:spChg chg="mod">
          <ac:chgData name="Alfred Asterjadhi" userId="39de57b9-85c0-4fd1-aaac-8ca2b6560ad0" providerId="ADAL" clId="{9876145B-671B-4A68-A16E-7E386DFAA821}" dt="2024-01-04T23:43:24.130" v="24"/>
          <ac:spMkLst>
            <pc:docMk/>
            <pc:sldMk cId="4127919348" sldId="370"/>
            <ac:spMk id="3" creationId="{3C4AE6F4-61E7-7D64-73E1-FDFFE8B1C0F5}"/>
          </ac:spMkLst>
        </pc:spChg>
      </pc:sldChg>
      <pc:sldChg chg="modSp mod">
        <pc:chgData name="Alfred Asterjadhi" userId="39de57b9-85c0-4fd1-aaac-8ca2b6560ad0" providerId="ADAL" clId="{9876145B-671B-4A68-A16E-7E386DFAA821}" dt="2024-01-04T23:43:22.640" v="23"/>
        <pc:sldMkLst>
          <pc:docMk/>
          <pc:sldMk cId="3411129024" sldId="372"/>
        </pc:sldMkLst>
        <pc:spChg chg="mod">
          <ac:chgData name="Alfred Asterjadhi" userId="39de57b9-85c0-4fd1-aaac-8ca2b6560ad0" providerId="ADAL" clId="{9876145B-671B-4A68-A16E-7E386DFAA821}" dt="2024-01-04T23:43:22.640" v="23"/>
          <ac:spMkLst>
            <pc:docMk/>
            <pc:sldMk cId="3411129024" sldId="372"/>
            <ac:spMk id="6" creationId="{92DCAD3E-86C3-1714-05D3-47A66CFC51B5}"/>
          </ac:spMkLst>
        </pc:spChg>
      </pc:sldChg>
      <pc:sldChg chg="modSp mod">
        <pc:chgData name="Alfred Asterjadhi" userId="39de57b9-85c0-4fd1-aaac-8ca2b6560ad0" providerId="ADAL" clId="{9876145B-671B-4A68-A16E-7E386DFAA821}" dt="2024-01-04T23:43:20.505" v="22"/>
        <pc:sldMkLst>
          <pc:docMk/>
          <pc:sldMk cId="2466439411" sldId="373"/>
        </pc:sldMkLst>
        <pc:spChg chg="mod">
          <ac:chgData name="Alfred Asterjadhi" userId="39de57b9-85c0-4fd1-aaac-8ca2b6560ad0" providerId="ADAL" clId="{9876145B-671B-4A68-A16E-7E386DFAA821}" dt="2024-01-04T23:43:20.505" v="22"/>
          <ac:spMkLst>
            <pc:docMk/>
            <pc:sldMk cId="2466439411" sldId="373"/>
            <ac:spMk id="10" creationId="{E1CA839C-94A6-3E13-85D2-02D853B57A56}"/>
          </ac:spMkLst>
        </pc:spChg>
      </pc:sldChg>
      <pc:sldChg chg="addSp modSp del">
        <pc:chgData name="Alfred Asterjadhi" userId="39de57b9-85c0-4fd1-aaac-8ca2b6560ad0" providerId="ADAL" clId="{9876145B-671B-4A68-A16E-7E386DFAA821}" dt="2024-01-04T23:55:03.896" v="632" actId="47"/>
        <pc:sldMkLst>
          <pc:docMk/>
          <pc:sldMk cId="2469830808" sldId="374"/>
        </pc:sldMkLst>
        <pc:spChg chg="add mod">
          <ac:chgData name="Alfred Asterjadhi" userId="39de57b9-85c0-4fd1-aaac-8ca2b6560ad0" providerId="ADAL" clId="{9876145B-671B-4A68-A16E-7E386DFAA821}" dt="2024-01-04T23:43:33.473" v="29"/>
          <ac:spMkLst>
            <pc:docMk/>
            <pc:sldMk cId="2469830808" sldId="374"/>
            <ac:spMk id="6" creationId="{3BC69FE8-4045-D01E-180B-4BFDA254EB20}"/>
          </ac:spMkLst>
        </pc:spChg>
      </pc:sldChg>
      <pc:sldChg chg="addSp delSp modSp mod">
        <pc:chgData name="Alfred Asterjadhi" userId="39de57b9-85c0-4fd1-aaac-8ca2b6560ad0" providerId="ADAL" clId="{9876145B-671B-4A68-A16E-7E386DFAA821}" dt="2024-01-09T23:31:00.079" v="666" actId="20577"/>
        <pc:sldMkLst>
          <pc:docMk/>
          <pc:sldMk cId="2082927634" sldId="375"/>
        </pc:sldMkLst>
        <pc:spChg chg="mod">
          <ac:chgData name="Alfred Asterjadhi" userId="39de57b9-85c0-4fd1-aaac-8ca2b6560ad0" providerId="ADAL" clId="{9876145B-671B-4A68-A16E-7E386DFAA821}" dt="2024-01-09T23:31:00.079" v="666" actId="20577"/>
          <ac:spMkLst>
            <pc:docMk/>
            <pc:sldMk cId="2082927634" sldId="375"/>
            <ac:spMk id="3" creationId="{AD38E088-6C7F-501F-C1C3-BE4594AE7313}"/>
          </ac:spMkLst>
        </pc:spChg>
        <pc:spChg chg="add del">
          <ac:chgData name="Alfred Asterjadhi" userId="39de57b9-85c0-4fd1-aaac-8ca2b6560ad0" providerId="ADAL" clId="{9876145B-671B-4A68-A16E-7E386DFAA821}" dt="2024-01-04T23:43:28.008" v="27" actId="22"/>
          <ac:spMkLst>
            <pc:docMk/>
            <pc:sldMk cId="2082927634" sldId="375"/>
            <ac:spMk id="7" creationId="{87C4A011-D334-BE68-CAF8-A2C535DEA541}"/>
          </ac:spMkLst>
        </pc:spChg>
        <pc:spChg chg="add mod">
          <ac:chgData name="Alfred Asterjadhi" userId="39de57b9-85c0-4fd1-aaac-8ca2b6560ad0" providerId="ADAL" clId="{9876145B-671B-4A68-A16E-7E386DFAA821}" dt="2024-01-04T23:43:31.689" v="28"/>
          <ac:spMkLst>
            <pc:docMk/>
            <pc:sldMk cId="2082927634" sldId="375"/>
            <ac:spMk id="8" creationId="{B9511603-E60E-D633-6ED4-383AC53D5B03}"/>
          </ac:spMkLst>
        </pc:spChg>
      </pc:sldChg>
      <pc:sldChg chg="addSp modSp new mod ord">
        <pc:chgData name="Alfred Asterjadhi" userId="39de57b9-85c0-4fd1-aaac-8ca2b6560ad0" providerId="ADAL" clId="{9876145B-671B-4A68-A16E-7E386DFAA821}" dt="2024-01-14T04:19:32.008" v="674" actId="207"/>
        <pc:sldMkLst>
          <pc:docMk/>
          <pc:sldMk cId="1566682789" sldId="376"/>
        </pc:sldMkLst>
        <pc:spChg chg="mod">
          <ac:chgData name="Alfred Asterjadhi" userId="39de57b9-85c0-4fd1-aaac-8ca2b6560ad0" providerId="ADAL" clId="{9876145B-671B-4A68-A16E-7E386DFAA821}" dt="2024-01-14T04:19:32.008" v="674" actId="207"/>
          <ac:spMkLst>
            <pc:docMk/>
            <pc:sldMk cId="1566682789" sldId="376"/>
            <ac:spMk id="2" creationId="{E1D8F089-69CF-0330-2EA4-5B82D981A31C}"/>
          </ac:spMkLst>
        </pc:spChg>
        <pc:spChg chg="mod">
          <ac:chgData name="Alfred Asterjadhi" userId="39de57b9-85c0-4fd1-aaac-8ca2b6560ad0" providerId="ADAL" clId="{9876145B-671B-4A68-A16E-7E386DFAA821}" dt="2024-01-04T23:54:47.036" v="631" actId="20577"/>
          <ac:spMkLst>
            <pc:docMk/>
            <pc:sldMk cId="1566682789" sldId="376"/>
            <ac:spMk id="3" creationId="{C73536C0-7195-56D2-CA3C-DE98DA7BE2AD}"/>
          </ac:spMkLst>
        </pc:spChg>
        <pc:spChg chg="add mod">
          <ac:chgData name="Alfred Asterjadhi" userId="39de57b9-85c0-4fd1-aaac-8ca2b6560ad0" providerId="ADAL" clId="{9876145B-671B-4A68-A16E-7E386DFAA821}" dt="2024-01-04T23:49:53.681" v="198"/>
          <ac:spMkLst>
            <pc:docMk/>
            <pc:sldMk cId="1566682789" sldId="376"/>
            <ac:spMk id="6" creationId="{AE05631F-007A-DA66-7194-49E7FCE219B1}"/>
          </ac:spMkLst>
        </pc:spChg>
      </pc:sldChg>
      <pc:sldMasterChg chg="modSp mod">
        <pc:chgData name="Alfred Asterjadhi" userId="39de57b9-85c0-4fd1-aaac-8ca2b6560ad0" providerId="ADAL" clId="{9876145B-671B-4A68-A16E-7E386DFAA821}" dt="2024-01-04T23:42:59.70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76145B-671B-4A68-A16E-7E386DFAA821}" dt="2024-01-04T23:42:59.705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567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303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14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802.11-23/1965r1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873-00-00bn-post-fcs-mac-padding.pptx" TargetMode="External"/><Relationship Id="rId3" Type="http://schemas.openxmlformats.org/officeDocument/2006/relationships/hyperlink" Target="https://mentor.ieee.org/802.11/dcn/23/11-23-0015-00-0uhr-ap-mld-power-management.pptx" TargetMode="External"/><Relationship Id="rId7" Type="http://schemas.openxmlformats.org/officeDocument/2006/relationships/hyperlink" Target="https://mentor.ieee.org/802.11/dcn/23/11-23-0312-00-0uhr-thoughts-on-secure-control-frames.pptx" TargetMode="External"/><Relationship Id="rId2" Type="http://schemas.openxmlformats.org/officeDocument/2006/relationships/hyperlink" Target="https://mentor.ieee.org/802.11/dcn/23/11-23-0010-00-0uhr-considerations-for-enabling-ap-power-sav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80-03-0uhr-uhr-proposed-par.pdf" TargetMode="External"/><Relationship Id="rId5" Type="http://schemas.openxmlformats.org/officeDocument/2006/relationships/hyperlink" Target="https://mentor.ieee.org/802.11/dcn/23/11-23-0244-01-0uhr-ap-power-save-par-addition-proposal.docx" TargetMode="External"/><Relationship Id="rId4" Type="http://schemas.openxmlformats.org/officeDocument/2006/relationships/hyperlink" Target="https://mentor.ieee.org/802.11/dcn/23/11-23-0225-00-0uhr-considering-unscheduled-ap-power-save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Dynamic Power Save–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553232"/>
              </p:ext>
            </p:extLst>
          </p:nvPr>
        </p:nvGraphicFramePr>
        <p:xfrm>
          <a:off x="696913" y="3327400"/>
          <a:ext cx="7834312" cy="293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092448" progId="Word.Document.8">
                  <p:embed/>
                </p:oleObj>
              </mc:Choice>
              <mc:Fallback>
                <p:oleObj name="Document" r:id="rId3" imgW="8238348" imgH="3092448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834312" cy="293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DC0A-043B-E9E8-0718-32043C936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8E088-6C7F-501F-C1C3-BE4594AE7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800" dirty="0"/>
              <a:t>Do you support to define a power save mode for an UHR STA wherein the STA may transition from a lower operation mode to a higher operation mode, for a duration of time (e.g., TXOP or Service Period), upon reception of a specific initial Control frame from a peer UHR STA?</a:t>
            </a:r>
          </a:p>
          <a:p>
            <a:pPr lvl="1"/>
            <a:r>
              <a:rPr lang="en-US" sz="1600" dirty="0"/>
              <a:t>Lower operation mode (e.g., 20 MHz BW, one SS, limited data rates, etc.)</a:t>
            </a:r>
          </a:p>
          <a:p>
            <a:pPr lvl="1"/>
            <a:r>
              <a:rPr lang="en-US" sz="1600" dirty="0"/>
              <a:t>Higher operation mode (e.g., parameters advertised in Capability/Operation elements, OM Control, etc.)</a:t>
            </a:r>
          </a:p>
          <a:p>
            <a:pPr lvl="1"/>
            <a:r>
              <a:rPr lang="en-US" sz="1600" dirty="0"/>
              <a:t>Which is the specific Control frame is TBD</a:t>
            </a:r>
          </a:p>
          <a:p>
            <a:pPr lvl="1"/>
            <a:r>
              <a:rPr lang="en-US" sz="1600" dirty="0"/>
              <a:t>Whether the mode can be used by a non-mobile AP is TBD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ED111-E332-DE62-6120-436F2846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4D264-F274-7118-3255-2AAEBBFF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9511603-E60E-D633-6ED4-383AC53D5B03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08292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F089-69CF-0330-2EA4-5B82D981A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536C0-7195-56D2-CA3C-DE98DA7B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an UHR STA may request a peer UHR STA to initiate frame exchanges, which require the UHR STA to be in higher operation mode, with an initial control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0A4BB-4CC3-9D84-FC16-A81254F1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A919F-8742-C047-5561-B983D873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E05631F-007A-DA66-7194-49E7FCE219B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56668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AD2C-DA38-B37B-8447-745808AC7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4678E-9BD3-9617-D745-789ECEFD4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[1] </a:t>
            </a:r>
            <a:r>
              <a:rPr lang="en-US" sz="1800" dirty="0">
                <a:hlinkClick r:id="rId2"/>
              </a:rPr>
              <a:t>11-23/10r0</a:t>
            </a:r>
            <a:r>
              <a:rPr lang="en-US" sz="1800" dirty="0"/>
              <a:t> </a:t>
            </a:r>
            <a:r>
              <a:rPr lang="en-US" sz="1800" i="1" dirty="0"/>
              <a:t>“Considerations for enabling AP power save”</a:t>
            </a:r>
            <a:r>
              <a:rPr lang="en-US" sz="1800" dirty="0"/>
              <a:t>, Alfred Asterjadhi et. al.</a:t>
            </a:r>
          </a:p>
          <a:p>
            <a:pPr marL="0" indent="0">
              <a:buNone/>
            </a:pPr>
            <a:r>
              <a:rPr lang="en-US" sz="1800" dirty="0"/>
              <a:t>[2] </a:t>
            </a:r>
            <a:r>
              <a:rPr lang="en-US" sz="1800" dirty="0">
                <a:hlinkClick r:id="rId3"/>
              </a:rPr>
              <a:t>11-23/15r0</a:t>
            </a:r>
            <a:r>
              <a:rPr lang="en-US" sz="1800" dirty="0"/>
              <a:t> </a:t>
            </a:r>
            <a:r>
              <a:rPr lang="en-US" sz="1800" i="1" dirty="0"/>
              <a:t>“AP MLD power management”</a:t>
            </a:r>
            <a:r>
              <a:rPr lang="en-US" sz="1800" dirty="0"/>
              <a:t>, Liwen Chu, et. al.</a:t>
            </a:r>
          </a:p>
          <a:p>
            <a:pPr marL="0" indent="0">
              <a:buNone/>
            </a:pPr>
            <a:r>
              <a:rPr lang="en-US" sz="1800" dirty="0"/>
              <a:t>[3] </a:t>
            </a:r>
            <a:r>
              <a:rPr lang="en-US" sz="1800" dirty="0">
                <a:hlinkClick r:id="rId4"/>
              </a:rPr>
              <a:t>11-23/225r0</a:t>
            </a:r>
            <a:r>
              <a:rPr lang="en-US" sz="1800" dirty="0"/>
              <a:t> </a:t>
            </a:r>
            <a:r>
              <a:rPr lang="en-US" sz="1800" i="1" dirty="0"/>
              <a:t>“Considering unscheduled AP power save”</a:t>
            </a:r>
            <a:r>
              <a:rPr lang="en-US" sz="1800" dirty="0"/>
              <a:t>, Guogang Huang et. al.</a:t>
            </a:r>
          </a:p>
          <a:p>
            <a:pPr marL="0" indent="0">
              <a:buNone/>
            </a:pPr>
            <a:r>
              <a:rPr lang="en-US" sz="1800" dirty="0"/>
              <a:t>[4] </a:t>
            </a:r>
            <a:r>
              <a:rPr lang="en-US" sz="1800" dirty="0">
                <a:hlinkClick r:id="rId5"/>
              </a:rPr>
              <a:t>11-23/244r1</a:t>
            </a:r>
            <a:r>
              <a:rPr lang="en-US" sz="1800" dirty="0"/>
              <a:t> </a:t>
            </a:r>
            <a:r>
              <a:rPr lang="en-US" sz="1800" i="1" dirty="0"/>
              <a:t>“AP Power Save PAR addition proposal”</a:t>
            </a:r>
            <a:r>
              <a:rPr lang="en-US" sz="1800" dirty="0"/>
              <a:t>, Amelia Andersdotter, et. al.</a:t>
            </a:r>
          </a:p>
          <a:p>
            <a:pPr marL="0" indent="0">
              <a:buNone/>
            </a:pPr>
            <a:r>
              <a:rPr lang="en-US" sz="1800" dirty="0"/>
              <a:t>[5] </a:t>
            </a:r>
            <a:r>
              <a:rPr lang="en-US" sz="1800" dirty="0">
                <a:hlinkClick r:id="rId6"/>
              </a:rPr>
              <a:t>11-23/480r3</a:t>
            </a:r>
            <a:r>
              <a:rPr lang="en-US" sz="1800" dirty="0"/>
              <a:t> </a:t>
            </a:r>
            <a:r>
              <a:rPr lang="en-US" sz="1800" i="1" dirty="0"/>
              <a:t>“UHR Proposed PAR”</a:t>
            </a:r>
            <a:r>
              <a:rPr lang="en-US" sz="1800" dirty="0"/>
              <a:t>, Laurent Cariou, et. al.</a:t>
            </a:r>
          </a:p>
          <a:p>
            <a:pPr marL="0" indent="0">
              <a:buNone/>
            </a:pPr>
            <a:r>
              <a:rPr lang="en-US" sz="1800" dirty="0"/>
              <a:t>[6] </a:t>
            </a:r>
            <a:r>
              <a:rPr lang="en-US" sz="1800" dirty="0">
                <a:hlinkClick r:id="rId7"/>
              </a:rPr>
              <a:t>11-23/312r0</a:t>
            </a:r>
            <a:r>
              <a:rPr lang="en-US" sz="1800" dirty="0"/>
              <a:t> “</a:t>
            </a:r>
            <a:r>
              <a:rPr lang="en-US" sz="1800" i="1" dirty="0"/>
              <a:t>Thoughts on Secure Control frames</a:t>
            </a:r>
            <a:r>
              <a:rPr lang="en-US" sz="1800" dirty="0"/>
              <a:t>”, Alfred Asterjadhi, et. al.</a:t>
            </a:r>
          </a:p>
          <a:p>
            <a:pPr marL="0" indent="0">
              <a:buNone/>
            </a:pPr>
            <a:r>
              <a:rPr lang="en-US" sz="1800" dirty="0"/>
              <a:t>[7] </a:t>
            </a:r>
            <a:r>
              <a:rPr lang="en-US" sz="1800" dirty="0">
                <a:hlinkClick r:id="rId8"/>
              </a:rPr>
              <a:t>11-23/1873r0</a:t>
            </a:r>
            <a:r>
              <a:rPr lang="en-US" sz="1800" dirty="0"/>
              <a:t> “</a:t>
            </a:r>
            <a:r>
              <a:rPr lang="en-US" sz="1800" i="1" dirty="0"/>
              <a:t>Post-FCS MAC Padding</a:t>
            </a:r>
            <a:r>
              <a:rPr lang="en-US" sz="1800" dirty="0"/>
              <a:t>”, Sindhu Verma, et. al.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74514-17C3-C727-60A0-31DD0EAD3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05AFD-093A-C513-EFEB-A464D2EF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819065D-F879-F294-AE5C-CF318E21A27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3266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1800" dirty="0"/>
              <a:t>UHR SG discussed AP power save (PS) in several contributions [1, 2, 3, 4]</a:t>
            </a:r>
          </a:p>
          <a:p>
            <a:pPr lvl="1"/>
            <a:r>
              <a:rPr lang="en-US" sz="1600" dirty="0"/>
              <a:t>Which focus on the need for mechanisms to reduce AP power consumption and</a:t>
            </a:r>
          </a:p>
          <a:p>
            <a:pPr lvl="1"/>
            <a:r>
              <a:rPr lang="en-US" sz="1600" dirty="0"/>
              <a:t>Discussed viable candidate features that can achieve this goal</a:t>
            </a:r>
          </a:p>
          <a:p>
            <a:pPr lvl="3"/>
            <a:endParaRPr lang="en-US" sz="1200" dirty="0"/>
          </a:p>
          <a:p>
            <a:r>
              <a:rPr lang="en-US" sz="1800" dirty="0"/>
              <a:t>Consequently, the UHR SG agreed [5] to defining </a:t>
            </a:r>
          </a:p>
          <a:p>
            <a:pPr lvl="1"/>
            <a:r>
              <a:rPr lang="en-US" sz="1600" dirty="0"/>
              <a:t>“a mechanism to reduce power consumption for </a:t>
            </a:r>
            <a:r>
              <a:rPr lang="en-US" sz="1600" b="1" dirty="0"/>
              <a:t>Access Points (APs) (including mobile APs)</a:t>
            </a:r>
            <a:r>
              <a:rPr lang="en-US" sz="1600" dirty="0"/>
              <a:t> and improved Peer-to-Peer (P2P) operation compared to the Extremely High Throughput MAC/PHY operation.”</a:t>
            </a:r>
          </a:p>
          <a:p>
            <a:pPr lvl="1"/>
            <a:endParaRPr lang="en-US" sz="1600" dirty="0"/>
          </a:p>
          <a:p>
            <a:r>
              <a:rPr lang="en-US" sz="1800" dirty="0"/>
              <a:t>In addition, the UHR SG also acknowledged that</a:t>
            </a:r>
          </a:p>
          <a:p>
            <a:pPr lvl="1"/>
            <a:r>
              <a:rPr lang="en-US" sz="1600" b="1" dirty="0"/>
              <a:t>Reducing power consumption </a:t>
            </a:r>
            <a:r>
              <a:rPr lang="en-US" sz="1600" dirty="0"/>
              <a:t>of WLAN devices </a:t>
            </a:r>
            <a:r>
              <a:rPr lang="en-US" sz="1600" b="1" dirty="0"/>
              <a:t>is required </a:t>
            </a:r>
            <a:r>
              <a:rPr lang="en-US" sz="1600" dirty="0"/>
              <a:t>to prolong the battery life of untethered devices (e.g., non-AP STA, Mobile APs), reduce device cost, and lower energy bills of customers deploying </a:t>
            </a:r>
            <a:r>
              <a:rPr lang="en-US" sz="1600" b="1" dirty="0"/>
              <a:t>non-AP and AP STAs in most scenarios (e.g., residential, enterprise, industrial, venues)</a:t>
            </a:r>
            <a:r>
              <a:rPr lang="en-US" sz="1600" dirty="0"/>
              <a:t>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963F5EF-9116-D3DA-7A8D-81D26CB2CCE4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5AF8-79D6-10EB-8813-07842F85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09B9B-8187-80E3-816C-8B36C910F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dirty="0"/>
              <a:t>We propose to generalize the dynamic PS concept [1, 2]</a:t>
            </a:r>
          </a:p>
          <a:p>
            <a:pPr lvl="1"/>
            <a:r>
              <a:rPr lang="en-US" dirty="0"/>
              <a:t>So that it is applicable at both AP and STA side</a:t>
            </a:r>
          </a:p>
          <a:p>
            <a:pPr lvl="2"/>
            <a:r>
              <a:rPr lang="en-US" dirty="0"/>
              <a:t>Improving power consumption for both devices</a:t>
            </a:r>
          </a:p>
          <a:p>
            <a:pPr lvl="1"/>
            <a:endParaRPr lang="en-US" dirty="0"/>
          </a:p>
          <a:p>
            <a:r>
              <a:rPr lang="en-US" dirty="0"/>
              <a:t>And continue with some design details related to</a:t>
            </a:r>
          </a:p>
          <a:p>
            <a:pPr lvl="1"/>
            <a:r>
              <a:rPr lang="en-US" dirty="0"/>
              <a:t> Choice of initial control frame</a:t>
            </a:r>
          </a:p>
          <a:p>
            <a:pPr lvl="1"/>
            <a:r>
              <a:rPr lang="en-US" dirty="0"/>
              <a:t>Specific details that depend on the type of device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CF3F2-1D55-B317-C067-30077E8C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02140-C1D5-6E27-178B-C25C2E2F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99285AB-4715-03B6-F7B0-9DDC651BBCBD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02836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Dynamic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671E-C970-9211-23DE-8530FE72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581684"/>
            <a:ext cx="7772400" cy="3893728"/>
          </a:xfrm>
        </p:spPr>
        <p:txBody>
          <a:bodyPr/>
          <a:lstStyle/>
          <a:p>
            <a:r>
              <a:rPr lang="en-US" sz="1800" dirty="0"/>
              <a:t>STA is in Listen State unless solicited to transition to Awake state</a:t>
            </a:r>
          </a:p>
          <a:p>
            <a:pPr lvl="1"/>
            <a:r>
              <a:rPr lang="en-US" sz="1600" b="1" dirty="0"/>
              <a:t>Listen State:</a:t>
            </a:r>
            <a:r>
              <a:rPr lang="en-US" sz="1600" dirty="0"/>
              <a:t> STA is only capable of RX PPDUs of certain configuration </a:t>
            </a:r>
          </a:p>
          <a:p>
            <a:pPr lvl="2"/>
            <a:r>
              <a:rPr lang="en-US" sz="1400" dirty="0"/>
              <a:t>E.g., non-HT (dup) PPDUs, and mandatory data rates</a:t>
            </a:r>
          </a:p>
          <a:p>
            <a:pPr lvl="1"/>
            <a:r>
              <a:rPr lang="en-US" sz="1600" b="1" dirty="0"/>
              <a:t>Awake State: </a:t>
            </a:r>
            <a:r>
              <a:rPr lang="en-US" sz="1600" dirty="0"/>
              <a:t>STA is capable of RX PPDUs with highest BW/NSS</a:t>
            </a:r>
          </a:p>
          <a:p>
            <a:pPr lvl="2"/>
            <a:r>
              <a:rPr lang="en-US" sz="1400" dirty="0"/>
              <a:t>E.g., as advertised in most recent Caps/OMN/OM Control (for both AM and PS modes)</a:t>
            </a:r>
          </a:p>
          <a:p>
            <a:r>
              <a:rPr lang="en-US" sz="1800" dirty="0"/>
              <a:t>Initial control frame (ICF) causes transition from listen to awake state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RTS frame</a:t>
            </a:r>
            <a:r>
              <a:rPr lang="en-US" sz="1400" dirty="0"/>
              <a:t> is one candidate since its generation is supported by both APs and STA</a:t>
            </a:r>
          </a:p>
          <a:p>
            <a:pPr marL="1143000" lvl="2" indent="-342900"/>
            <a:r>
              <a:rPr lang="en-US" sz="1200" b="1" dirty="0"/>
              <a:t>Cons:</a:t>
            </a:r>
            <a:r>
              <a:rPr lang="en-US" sz="1200" dirty="0"/>
              <a:t> PIFS-based CCA requires STA in full BW; No padding available for extra processing time</a:t>
            </a:r>
          </a:p>
          <a:p>
            <a:pPr marL="1485900" lvl="3" indent="-342900"/>
            <a:r>
              <a:rPr lang="en-US" sz="1200" dirty="0"/>
              <a:t>And modifying the frame format can lead to legacy/interoperability issues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MU RTS Trigger frame</a:t>
            </a:r>
            <a:r>
              <a:rPr lang="en-US" sz="1400" dirty="0"/>
              <a:t> is another candidate since it does not have the above cons</a:t>
            </a:r>
          </a:p>
          <a:p>
            <a:pPr marL="1143000" lvl="2" indent="-342900"/>
            <a:r>
              <a:rPr lang="en-US" sz="1200" dirty="0"/>
              <a:t>But needs to be enabled in transmission at the STA side to enable dynamic PS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b="1" dirty="0"/>
              <a:t>BAR frame</a:t>
            </a:r>
            <a:r>
              <a:rPr lang="en-US" sz="1400" dirty="0"/>
              <a:t> is another candidate since its generation is supported by both APs and STA</a:t>
            </a:r>
          </a:p>
          <a:p>
            <a:pPr marL="1143000" lvl="2" indent="-342900"/>
            <a:r>
              <a:rPr lang="en-US" sz="1200" dirty="0"/>
              <a:t>But padding needs to be added for extra processing time</a:t>
            </a:r>
          </a:p>
          <a:p>
            <a:pPr marL="400050"/>
            <a:r>
              <a:rPr lang="en-US" sz="1800" dirty="0"/>
              <a:t>In the following we focus on the last two candidates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357B11-517D-0927-731B-CEDEF770BD86}"/>
              </a:ext>
            </a:extLst>
          </p:cNvPr>
          <p:cNvGrpSpPr/>
          <p:nvPr/>
        </p:nvGrpSpPr>
        <p:grpSpPr>
          <a:xfrm>
            <a:off x="243838" y="1514884"/>
            <a:ext cx="8493773" cy="978012"/>
            <a:chOff x="1924406" y="5253585"/>
            <a:chExt cx="8493773" cy="97801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CAE873C1-E988-DCBF-5182-82EE548DC549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9612A9B-126D-00F8-AC39-9BF70E52097B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9702DEE-6934-40B7-1474-0DFE5C60C282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E30D2A9A-7713-8CA6-1388-C6DA3FFCFDAE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3D8C840-F2F4-B885-2680-D736AF7BD565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3149DF7-69B0-24A7-A9BE-4066CD5C7F64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DC9B0A97-127A-9772-A569-8B6C8A2DEFDB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1D8FD829-D975-4328-0A62-C804E08979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0E53E2CD-3C1B-4E62-6381-B9320E8AE0EC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BB063EE0-39DF-AA98-C073-4016CF82E992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EF1D0253-FB95-F852-74BB-D0D9746EF0BB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05CEA49-3CCA-F46F-C650-09DF9BCDB87D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D939F7A-43E4-E0B2-B60D-A43E51C9D89B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30CEA25-D0F1-0423-945B-006C18DBA5D1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CC27723-DEA1-10D2-9AB8-4BFE88794117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A5B9C33-A1BE-E362-D6FE-29A7F7B256C4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E726A1B-0C4F-5E14-CB2E-14B95A58BCBB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F978AACF-40D0-917B-089D-CFC146A02462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D1AE186-35A1-E47A-0971-C47C543BEFB1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405919B-2D41-CDEF-12B8-1E2F609C7419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4551533-B0FC-301C-678E-A82F9BEB34F1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738074C-7AB8-03DB-730D-59A19AB8FB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4887748-87E5-EF57-96F9-36D2297F3932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B671BE-3ED2-16FE-F659-3F093346ADF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77102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ICF: MU RTS Trigger vs BAR frame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8F286F-B8A5-C989-C0EC-C9EB3DFA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86777"/>
            <a:ext cx="7772400" cy="3974007"/>
          </a:xfrm>
        </p:spPr>
        <p:txBody>
          <a:bodyPr/>
          <a:lstStyle/>
          <a:p>
            <a:r>
              <a:rPr lang="en-US" sz="2000" dirty="0"/>
              <a:t>MU RTS Trigger frames:</a:t>
            </a:r>
          </a:p>
          <a:p>
            <a:pPr lvl="1"/>
            <a:r>
              <a:rPr lang="en-US" sz="1600" dirty="0"/>
              <a:t>AP: TX of MU RTS Trigger frame is already supported</a:t>
            </a:r>
          </a:p>
          <a:p>
            <a:pPr lvl="2"/>
            <a:r>
              <a:rPr lang="en-US" sz="1600" dirty="0"/>
              <a:t>Currently only allowed to be broadcast; should enable unicast as well</a:t>
            </a:r>
          </a:p>
          <a:p>
            <a:pPr lvl="3"/>
            <a:r>
              <a:rPr lang="en-US" sz="1400" dirty="0"/>
              <a:t>STA determines from RA whether it needs to prepare response</a:t>
            </a:r>
          </a:p>
          <a:p>
            <a:pPr lvl="2"/>
            <a:r>
              <a:rPr lang="en-US" sz="1600" dirty="0"/>
              <a:t>Has padding properties; could inherit rules from eMLSR</a:t>
            </a:r>
          </a:p>
          <a:p>
            <a:pPr lvl="1"/>
            <a:r>
              <a:rPr lang="en-US" sz="1600" dirty="0"/>
              <a:t>Non-AP STA: Needs enablement in TX of MU RTS Trigger frame</a:t>
            </a:r>
          </a:p>
          <a:p>
            <a:pPr lvl="2"/>
            <a:r>
              <a:rPr lang="en-US" sz="1600" dirty="0"/>
              <a:t>Enable unicast MU RTS Trigger frame; RA set to MAC address of the AP</a:t>
            </a:r>
          </a:p>
          <a:p>
            <a:pPr lvl="2"/>
            <a:r>
              <a:rPr lang="en-US" sz="1600" dirty="0"/>
              <a:t>Required if AP advertises that is operating in dynamic PS mode</a:t>
            </a:r>
          </a:p>
          <a:p>
            <a:pPr lvl="3"/>
            <a:r>
              <a:rPr lang="en-US" sz="1400" dirty="0"/>
              <a:t>AP advertises the amount of padding required when the AP is in dynamic PS mode</a:t>
            </a:r>
          </a:p>
          <a:p>
            <a:r>
              <a:rPr lang="en-US" dirty="0"/>
              <a:t>BAR frames:</a:t>
            </a:r>
          </a:p>
          <a:p>
            <a:pPr lvl="1"/>
            <a:r>
              <a:rPr lang="en-US" sz="1800" dirty="0"/>
              <a:t>Already supported by both AP and STA</a:t>
            </a:r>
          </a:p>
          <a:p>
            <a:pPr lvl="2"/>
            <a:r>
              <a:rPr lang="en-US" sz="1600" dirty="0"/>
              <a:t>“Mandatory” support for C-BAR and optional support for Multi-TID BAR</a:t>
            </a:r>
          </a:p>
          <a:p>
            <a:pPr lvl="1"/>
            <a:r>
              <a:rPr lang="en-US" sz="1800" dirty="0"/>
              <a:t>Does not have padding; although can be added (see next slides)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0B1AE6-0EA6-1371-B4DC-E648508CAE74}"/>
              </a:ext>
            </a:extLst>
          </p:cNvPr>
          <p:cNvGrpSpPr/>
          <p:nvPr/>
        </p:nvGrpSpPr>
        <p:grpSpPr>
          <a:xfrm>
            <a:off x="243838" y="1514884"/>
            <a:ext cx="8493773" cy="978012"/>
            <a:chOff x="1924406" y="5253585"/>
            <a:chExt cx="8493773" cy="97801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9AA041F-C6A6-2F18-DE56-F74073F7AE0F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3B05EE2-1894-3CC1-CF07-43A4331AB9F4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753153FB-A18E-EFAB-9736-29B39EB2FDC7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3321B7C-7BA0-50D1-1D38-FB209A9E9B92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4CAAAF81-AF0E-349A-7E92-04C1B176C54E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9DC9BB52-A0B5-9967-483F-E013102583E7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100" i="1" u="sng" dirty="0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33376B-34AE-72DE-E405-2690C8574B16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068F6557-C888-A9DB-10FF-3179C1DF8B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16F2018-B04F-F4A9-05D0-B8BE88032988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C1C77DC1-5D18-0E76-59A4-4D2474E27AC4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02688409-A4CD-448B-912F-A04B4AEE28FB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4BEFF460-01A2-4F64-BF4A-814CEE3CBDC6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M-RTS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06285B4-D594-BE40-AA25-C7596C6D986C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CTS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DBC1035-D59C-DB69-90F0-D935B017E6D3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ADEF615-F01F-F8B0-46A6-DD8D7D52059D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6FEC9B6-5B4B-A5DB-4D3A-2343B6608945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BAR</a:t>
                </a:r>
              </a:p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EF3CA72-CAB8-9146-8EBF-094B10765C57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9088696-A056-A7F5-02C0-A0FF9FF86640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8A1117E-7FC5-AE0A-BB25-F9C44CCC2FA8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6F0A2B0-9A8C-92D8-3A6A-7091E427F145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79782AF-D292-543C-ECA1-171FC2EA279C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67DB9D6-CA8B-DD66-1890-8905E7C83F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49831F5-0E37-B0DF-0CF3-F0C698D13894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894744-02C7-3044-123B-ECCDBB6BAD8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18255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9C6A-23D3-2C38-C262-52672C36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ICF: MU RTS Trigger/BAR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A3581-2EAB-DF8F-47F9-8B0F3947E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239566"/>
            <a:ext cx="7772400" cy="2864372"/>
          </a:xfrm>
        </p:spPr>
        <p:txBody>
          <a:bodyPr/>
          <a:lstStyle/>
          <a:p>
            <a:r>
              <a:rPr lang="en-US" sz="2000" dirty="0"/>
              <a:t>Padding: Inherited from eMLSR &amp; design from Trigger frame</a:t>
            </a:r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/>
              <a:t>Inclusion of intra-MPDU FCS/MIC </a:t>
            </a:r>
            <a:r>
              <a:rPr lang="en-US" sz="2000" b="0" i="1" dirty="0"/>
              <a:t>[6, 7]</a:t>
            </a:r>
          </a:p>
          <a:p>
            <a:pPr lvl="1"/>
            <a:r>
              <a:rPr lang="en-US" sz="1800" dirty="0"/>
              <a:t>FCS/MIC field prior to padding helps verify contents well in advance</a:t>
            </a:r>
          </a:p>
          <a:p>
            <a:pPr lvl="2"/>
            <a:r>
              <a:rPr lang="en-US" sz="1600" dirty="0"/>
              <a:t>MIC present when frame is protected [6] &amp; FCS present when frame is not [7]</a:t>
            </a:r>
          </a:p>
          <a:p>
            <a:r>
              <a:rPr lang="en-US" dirty="0"/>
              <a:t>Inclusion of additional feedback</a:t>
            </a:r>
            <a:endParaRPr lang="en-US" b="0" i="1" dirty="0"/>
          </a:p>
          <a:p>
            <a:pPr lvl="1"/>
            <a:r>
              <a:rPr lang="en-US" sz="1800" dirty="0"/>
              <a:t>Enables flexible delivery of control information</a:t>
            </a:r>
          </a:p>
          <a:p>
            <a:pPr lvl="2"/>
            <a:r>
              <a:rPr lang="en-US" sz="1600" dirty="0"/>
              <a:t>Information beneficial from a dynamic PS perspective in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B93D7-1D40-F9D7-F23D-3384F849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ECCA0-8484-08B9-E3C9-150B2986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22A598A-6411-DBD2-ECAC-E882C8328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10776"/>
              </p:ext>
            </p:extLst>
          </p:nvPr>
        </p:nvGraphicFramePr>
        <p:xfrm>
          <a:off x="2864159" y="1749895"/>
          <a:ext cx="4299830" cy="533400"/>
        </p:xfrm>
        <a:graphic>
          <a:graphicData uri="http://schemas.openxmlformats.org/drawingml/2006/table">
            <a:tbl>
              <a:tblPr/>
              <a:tblGrid>
                <a:gridCol w="537047">
                  <a:extLst>
                    <a:ext uri="{9D8B030D-6E8A-4147-A177-3AD203B41FA5}">
                      <a16:colId xmlns:a16="http://schemas.microsoft.com/office/drawing/2014/main" val="1155112880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43284209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947538751"/>
                    </a:ext>
                  </a:extLst>
                </a:gridCol>
                <a:gridCol w="312737">
                  <a:extLst>
                    <a:ext uri="{9D8B030D-6E8A-4147-A177-3AD203B41FA5}">
                      <a16:colId xmlns:a16="http://schemas.microsoft.com/office/drawing/2014/main" val="3539736158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1551973973"/>
                    </a:ext>
                  </a:extLst>
                </a:gridCol>
                <a:gridCol w="500063">
                  <a:extLst>
                    <a:ext uri="{9D8B030D-6E8A-4147-A177-3AD203B41FA5}">
                      <a16:colId xmlns:a16="http://schemas.microsoft.com/office/drawing/2014/main" val="1343461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54632132"/>
                    </a:ext>
                  </a:extLst>
                </a:gridCol>
                <a:gridCol w="527457">
                  <a:extLst>
                    <a:ext uri="{9D8B030D-6E8A-4147-A177-3AD203B41FA5}">
                      <a16:colId xmlns:a16="http://schemas.microsoft.com/office/drawing/2014/main" val="590552253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51878597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or 2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variable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3025" marR="73025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775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73025" marR="73025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16321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4AF5D8-565E-32AF-A832-DE65904BC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524053"/>
              </p:ext>
            </p:extLst>
          </p:nvPr>
        </p:nvGraphicFramePr>
        <p:xfrm>
          <a:off x="2915816" y="2578270"/>
          <a:ext cx="4872061" cy="622600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14385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779463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3508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7178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Nx5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A0A4706-27AB-7317-E370-6136279DCF00}"/>
              </a:ext>
            </a:extLst>
          </p:cNvPr>
          <p:cNvSpPr txBox="1"/>
          <p:nvPr/>
        </p:nvSpPr>
        <p:spPr>
          <a:xfrm>
            <a:off x="1226538" y="2612571"/>
            <a:ext cx="1635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 RTS Trigger frame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F86370-CABF-6D16-F1D8-18B1A6E4B7EB}"/>
              </a:ext>
            </a:extLst>
          </p:cNvPr>
          <p:cNvSpPr txBox="1"/>
          <p:nvPr/>
        </p:nvSpPr>
        <p:spPr>
          <a:xfrm>
            <a:off x="1442398" y="2102596"/>
            <a:ext cx="899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BAR frame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1CA839C-94A6-3E13-85D2-02D853B57A5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46643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49432-AAFE-0373-6A56-46B0347F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MU RTS vs BAR frame: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08A35-D6B2-D49C-465A-3A8FA2876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en-US" sz="2000" dirty="0"/>
              <a:t>Overhead Comparison (focusing on single user):</a:t>
            </a:r>
          </a:p>
          <a:p>
            <a:pPr lvl="1"/>
            <a:r>
              <a:rPr lang="en-US" sz="1800" dirty="0"/>
              <a:t>MU RTS: Common Info + User Info + Special User Info (320 MHz)</a:t>
            </a:r>
          </a:p>
          <a:p>
            <a:pPr lvl="2"/>
            <a:r>
              <a:rPr lang="en-US" sz="1600" dirty="0"/>
              <a:t>Most subfields of these fields are reserved/unnecessary (except BW, AID,</a:t>
            </a:r>
          </a:p>
          <a:p>
            <a:pPr lvl="3"/>
            <a:r>
              <a:rPr lang="en-US" sz="1400" dirty="0"/>
              <a:t>At least for the purpose of dyn. PS (good to have BW, NSS though, see next slide)</a:t>
            </a:r>
          </a:p>
          <a:p>
            <a:pPr lvl="2"/>
            <a:r>
              <a:rPr lang="en-US" sz="1600" dirty="0"/>
              <a:t>Airtime for transmitting these 2 (or 3) fields is 20 us (or 24 us) at 6 Mbps</a:t>
            </a:r>
          </a:p>
          <a:p>
            <a:pPr lvl="1"/>
            <a:r>
              <a:rPr lang="en-US" sz="1800" dirty="0"/>
              <a:t>BAR: BAR Control + BAR Information (</a:t>
            </a:r>
            <a:r>
              <a:rPr lang="en-US" sz="1800" b="1" u="sng" dirty="0"/>
              <a:t>2</a:t>
            </a:r>
            <a:r>
              <a:rPr lang="en-US" sz="1800" dirty="0"/>
              <a:t> octets + </a:t>
            </a:r>
            <a:r>
              <a:rPr lang="en-US" sz="1800" i="1" dirty="0"/>
              <a:t>NT</a:t>
            </a:r>
            <a:r>
              <a:rPr lang="en-US" sz="1800" dirty="0"/>
              <a:t>*2)</a:t>
            </a:r>
          </a:p>
          <a:p>
            <a:pPr lvl="2"/>
            <a:r>
              <a:rPr lang="en-US" sz="1600" dirty="0"/>
              <a:t>BAR Control needed to distinguish variants; 8 reserved bits available to use</a:t>
            </a:r>
            <a:endParaRPr lang="en-US" sz="1400" dirty="0"/>
          </a:p>
          <a:p>
            <a:pPr lvl="2"/>
            <a:r>
              <a:rPr lang="en-US" sz="1600" dirty="0"/>
              <a:t>BAR Information needed when soliciting BlockAck Bitmaps (for set of TIDs)</a:t>
            </a:r>
          </a:p>
          <a:p>
            <a:pPr lvl="3"/>
            <a:r>
              <a:rPr lang="en-US" sz="1400" dirty="0"/>
              <a:t>For DPS no need to solicit BlockAck bitmaps; one bit in the BAR Control can say so</a:t>
            </a:r>
          </a:p>
          <a:p>
            <a:pPr lvl="2"/>
            <a:r>
              <a:rPr lang="en-US" sz="1600" dirty="0"/>
              <a:t>Airtime for transmitting these 2 octets (BAR Control) is 4 us at 6 Mbps;</a:t>
            </a:r>
          </a:p>
          <a:p>
            <a:r>
              <a:rPr lang="en-US" sz="2000" dirty="0"/>
              <a:t>Comparison of other functionalities:</a:t>
            </a:r>
          </a:p>
          <a:p>
            <a:pPr lvl="1"/>
            <a:r>
              <a:rPr lang="en-US" sz="1600" dirty="0"/>
              <a:t>MU RTS Trigger solicits CTS frame, which is 14 octets long and not flexible; has CTS timeout reset property</a:t>
            </a:r>
          </a:p>
          <a:p>
            <a:pPr lvl="1"/>
            <a:r>
              <a:rPr lang="en-US" sz="1600" dirty="0"/>
              <a:t>BAR frame solicits a C/M-BA (used to also Ack), which is at least 24 octets, and is flexible; ignores CS to 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83512-23BB-596F-E9C1-208D6DA1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E2338-7752-6AFD-B600-BA805F90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2DCAD3E-86C3-1714-05D3-47A66CFC51B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41112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Dyn. Power Save Optimizations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8F286F-B8A5-C989-C0EC-C9EB3DFA3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Feedback Control in ICF/ICR allows for additional optimizations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Advertises the </a:t>
            </a:r>
            <a:r>
              <a:rPr lang="en-US" sz="1800" i="1" dirty="0"/>
              <a:t>BW</a:t>
            </a:r>
            <a:r>
              <a:rPr lang="en-US" sz="1800" dirty="0"/>
              <a:t> planned to be used for that TXOP/exchange</a:t>
            </a:r>
          </a:p>
          <a:p>
            <a:pPr lvl="2"/>
            <a:r>
              <a:rPr lang="en-US" sz="1600" dirty="0"/>
              <a:t>BW must be same or narrower to what was advertised in the ICF</a:t>
            </a:r>
          </a:p>
          <a:p>
            <a:pPr lvl="3"/>
            <a:r>
              <a:rPr lang="en-US" sz="1400" dirty="0"/>
              <a:t>Pros: STA needs not open full BW but simply as much as advertised by ICF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Enable advertisement of </a:t>
            </a:r>
            <a:r>
              <a:rPr lang="en-US" sz="1800" i="1" dirty="0"/>
              <a:t>RX NSS</a:t>
            </a:r>
            <a:r>
              <a:rPr lang="en-US" sz="1800" dirty="0"/>
              <a:t> in ICF</a:t>
            </a:r>
          </a:p>
          <a:p>
            <a:pPr lvl="2"/>
            <a:r>
              <a:rPr lang="en-US" sz="1600" dirty="0"/>
              <a:t>RX NSS must be same or narrower to what was advertised in ICF</a:t>
            </a:r>
          </a:p>
          <a:p>
            <a:pPr lvl="3"/>
            <a:r>
              <a:rPr lang="en-US" sz="1400" dirty="0"/>
              <a:t>Pros: STA needs not use full RX NSS but simply as much as advertised by ICF</a:t>
            </a:r>
          </a:p>
          <a:p>
            <a:pPr lvl="4"/>
            <a:r>
              <a:rPr lang="en-US" sz="1400" dirty="0"/>
              <a:t>Remaining SSs may be turned off or used for other purposes (links, techs, etc.)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Enable dynamic BW negotiation with ICF/ICR exchange (unicast only)</a:t>
            </a:r>
          </a:p>
          <a:p>
            <a:pPr lvl="2"/>
            <a:r>
              <a:rPr lang="en-US" sz="1600" dirty="0"/>
              <a:t>Pros: Inherit the benefits of legacy dynamic BW negotiation of RTS/CTS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Etc.</a:t>
            </a:r>
          </a:p>
          <a:p>
            <a:pPr marL="57150" indent="0">
              <a:buNone/>
            </a:pPr>
            <a:endParaRPr lang="en-US" sz="1800" b="0" dirty="0"/>
          </a:p>
          <a:p>
            <a:pPr marL="57150" indent="0">
              <a:buNone/>
            </a:pPr>
            <a:r>
              <a:rPr lang="en-US" sz="1800" b="0" dirty="0"/>
              <a:t>Note: These are beneficial from coexistence perspective as well [</a:t>
            </a:r>
            <a:r>
              <a:rPr lang="en-US" sz="1800" b="0" i="1" dirty="0"/>
              <a:t>ref.</a:t>
            </a:r>
            <a:r>
              <a:rPr lang="en-US" sz="1800" b="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C4AE6F4-61E7-7D64-73E1-FDFFE8B1C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12791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dirty="0"/>
              <a:t>We continued discussions on PS protocols aiming at</a:t>
            </a:r>
          </a:p>
          <a:p>
            <a:pPr lvl="1"/>
            <a:r>
              <a:rPr lang="en-US" sz="1800" dirty="0"/>
              <a:t>Minimizing power consumption while ensuring that STAs continue to be serviced without disruptions</a:t>
            </a:r>
          </a:p>
          <a:p>
            <a:pPr lvl="1"/>
            <a:r>
              <a:rPr lang="en-US" sz="1800" dirty="0"/>
              <a:t>Accounting for the necessary trade-offs/constraints</a:t>
            </a:r>
          </a:p>
          <a:p>
            <a:pPr lvl="2"/>
            <a:r>
              <a:rPr lang="en-US" sz="1600" dirty="0"/>
              <a:t>Which arise due to use cases/scenarios and/or device configurations</a:t>
            </a:r>
          </a:p>
          <a:p>
            <a:pPr lvl="3"/>
            <a:endParaRPr lang="en-US" sz="1400" dirty="0"/>
          </a:p>
          <a:p>
            <a:r>
              <a:rPr lang="en-US" sz="2000" dirty="0"/>
              <a:t>We generalized dynamic AP PS concept to also cover the STA side</a:t>
            </a:r>
          </a:p>
          <a:p>
            <a:pPr lvl="1"/>
            <a:r>
              <a:rPr lang="en-US" sz="1800" dirty="0"/>
              <a:t>Giving some more details on the expected behaviors,</a:t>
            </a:r>
          </a:p>
          <a:p>
            <a:pPr lvl="1"/>
            <a:r>
              <a:rPr lang="en-US" sz="1800" dirty="0"/>
              <a:t>Pointing out certain limitations to the use of RTS/CTS, and </a:t>
            </a:r>
          </a:p>
          <a:p>
            <a:pPr lvl="1"/>
            <a:r>
              <a:rPr lang="en-US" sz="1800" dirty="0"/>
              <a:t>Proposed using MU RTS/BAR frame to overcome these limitations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39221B9-853C-8E3B-B670-9E7BB40445C4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74798</TotalTime>
  <Words>1717</Words>
  <Application>Microsoft Office PowerPoint</Application>
  <PresentationFormat>On-screen Show (4:3)</PresentationFormat>
  <Paragraphs>246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Microsoft Sans Serif</vt:lpstr>
      <vt:lpstr>Times New Roman</vt:lpstr>
      <vt:lpstr>802-11-Submission</vt:lpstr>
      <vt:lpstr>Document</vt:lpstr>
      <vt:lpstr>Dynamic Power Save– follow up</vt:lpstr>
      <vt:lpstr>Introduction</vt:lpstr>
      <vt:lpstr>Overview</vt:lpstr>
      <vt:lpstr>Dynamic Power Save</vt:lpstr>
      <vt:lpstr>ICF: MU RTS Trigger vs BAR frame</vt:lpstr>
      <vt:lpstr>ICF: MU RTS Trigger/BAR frame</vt:lpstr>
      <vt:lpstr>MU RTS vs BAR frame: Comparison</vt:lpstr>
      <vt:lpstr>Dyn. Power Save Optimizations</vt:lpstr>
      <vt:lpstr>Conclusions</vt:lpstr>
      <vt:lpstr>Straw Poll 1</vt:lpstr>
      <vt:lpstr>Straw Poll 2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2823</cp:revision>
  <cp:lastPrinted>1998-02-10T13:28:06Z</cp:lastPrinted>
  <dcterms:created xsi:type="dcterms:W3CDTF">2004-12-02T14:01:45Z</dcterms:created>
  <dcterms:modified xsi:type="dcterms:W3CDTF">2024-01-14T04:19:40Z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