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661" r:id="rId2"/>
  </p:sldMasterIdLst>
  <p:notesMasterIdLst>
    <p:notesMasterId r:id="rId11"/>
  </p:notesMasterIdLst>
  <p:handoutMasterIdLst>
    <p:handoutMasterId r:id="rId12"/>
  </p:handoutMasterIdLst>
  <p:sldIdLst>
    <p:sldId id="269" r:id="rId3"/>
    <p:sldId id="496" r:id="rId4"/>
    <p:sldId id="498" r:id="rId5"/>
    <p:sldId id="505" r:id="rId6"/>
    <p:sldId id="506" r:id="rId7"/>
    <p:sldId id="507" r:id="rId8"/>
    <p:sldId id="497" r:id="rId9"/>
    <p:sldId id="499" r:id="rId10"/>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86385" autoAdjust="0"/>
  </p:normalViewPr>
  <p:slideViewPr>
    <p:cSldViewPr>
      <p:cViewPr varScale="1">
        <p:scale>
          <a:sx n="86" d="100"/>
          <a:sy n="86" d="100"/>
        </p:scale>
        <p:origin x="1382" y="5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64" d="100"/>
          <a:sy n="64" d="100"/>
        </p:scale>
        <p:origin x="3178" y="77"/>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notesMaster" Target="notesMasters/notesMaster1.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12/18/2023</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12/18/2023</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12/18/2023</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15B13D12-61F7-4E20-B5DA-9E81662E47AB}" type="datetime1">
              <a:rPr lang="en-US" smtClean="0"/>
              <a:t>12/18/2023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72C5BDF9-8B94-4F21-90DF-D303BDC075A0}" type="datetime1">
              <a:rPr lang="en-US" smtClean="0"/>
              <a:t>12/18/2023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fld id="{E9DE00FA-3959-4373-BC1B-BC6E25140303}" type="datetime1">
              <a:rPr lang="en-US" smtClean="0"/>
              <a:t>12/18/2023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7061C9-20E2-41C9-98BD-44F06424A954}"/>
              </a:ext>
            </a:extLst>
          </p:cNvPr>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4899AEC-0A77-4F3B-9809-BF562718E41E}"/>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650FA9D-801D-4584-83BF-F2E9B412CAD1}"/>
              </a:ext>
            </a:extLst>
          </p:cNvPr>
          <p:cNvSpPr>
            <a:spLocks noGrp="1"/>
          </p:cNvSpPr>
          <p:nvPr>
            <p:ph type="dt" sz="half" idx="10"/>
          </p:nvPr>
        </p:nvSpPr>
        <p:spPr/>
        <p:txBody>
          <a:bodyPr/>
          <a:lstStyle/>
          <a:p>
            <a:fld id="{DFEB6C8A-7081-4445-8B8A-29B369267A1E}" type="datetimeFigureOut">
              <a:rPr lang="en-US" smtClean="0"/>
              <a:t>12/18/2023</a:t>
            </a:fld>
            <a:endParaRPr lang="en-US"/>
          </a:p>
        </p:txBody>
      </p:sp>
      <p:sp>
        <p:nvSpPr>
          <p:cNvPr id="5" name="Footer Placeholder 4">
            <a:extLst>
              <a:ext uri="{FF2B5EF4-FFF2-40B4-BE49-F238E27FC236}">
                <a16:creationId xmlns:a16="http://schemas.microsoft.com/office/drawing/2014/main" id="{9157FAAA-6112-4EE5-82EB-01DDAD9AE8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091010D-7310-496A-A36C-32785071C629}"/>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4772779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149DA8-87EB-4979-B649-7CE334B76C0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6C745D0-7D61-4475-A5D5-764EABBADCF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602B718-2073-4BA1-9DDD-60DC39C8C9DA}"/>
              </a:ext>
            </a:extLst>
          </p:cNvPr>
          <p:cNvSpPr>
            <a:spLocks noGrp="1"/>
          </p:cNvSpPr>
          <p:nvPr>
            <p:ph type="dt" sz="half" idx="10"/>
          </p:nvPr>
        </p:nvSpPr>
        <p:spPr/>
        <p:txBody>
          <a:bodyPr/>
          <a:lstStyle/>
          <a:p>
            <a:fld id="{DFEB6C8A-7081-4445-8B8A-29B369267A1E}" type="datetimeFigureOut">
              <a:rPr lang="en-US" smtClean="0"/>
              <a:t>12/18/2023</a:t>
            </a:fld>
            <a:endParaRPr lang="en-US"/>
          </a:p>
        </p:txBody>
      </p:sp>
      <p:sp>
        <p:nvSpPr>
          <p:cNvPr id="5" name="Footer Placeholder 4">
            <a:extLst>
              <a:ext uri="{FF2B5EF4-FFF2-40B4-BE49-F238E27FC236}">
                <a16:creationId xmlns:a16="http://schemas.microsoft.com/office/drawing/2014/main" id="{336B8D5E-CD0E-4380-AE5E-26E1BA7F12D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74162D3-832A-482D-8E21-3A24A57905ED}"/>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772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2371A-F671-456F-924C-1CDFDFA6A6BD}"/>
              </a:ext>
            </a:extLst>
          </p:cNvPr>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9C2BCB7-7E20-4E4E-A9FC-847B7102E0F6}"/>
              </a:ext>
            </a:extLst>
          </p:cNvPr>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AEB49ED-EC6F-45E1-9A0F-4297C31062BC}"/>
              </a:ext>
            </a:extLst>
          </p:cNvPr>
          <p:cNvSpPr>
            <a:spLocks noGrp="1"/>
          </p:cNvSpPr>
          <p:nvPr>
            <p:ph type="dt" sz="half" idx="10"/>
          </p:nvPr>
        </p:nvSpPr>
        <p:spPr/>
        <p:txBody>
          <a:bodyPr/>
          <a:lstStyle/>
          <a:p>
            <a:fld id="{DFEB6C8A-7081-4445-8B8A-29B369267A1E}" type="datetimeFigureOut">
              <a:rPr lang="en-US" smtClean="0"/>
              <a:t>12/18/2023</a:t>
            </a:fld>
            <a:endParaRPr lang="en-US"/>
          </a:p>
        </p:txBody>
      </p:sp>
      <p:sp>
        <p:nvSpPr>
          <p:cNvPr id="5" name="Footer Placeholder 4">
            <a:extLst>
              <a:ext uri="{FF2B5EF4-FFF2-40B4-BE49-F238E27FC236}">
                <a16:creationId xmlns:a16="http://schemas.microsoft.com/office/drawing/2014/main" id="{D8FF3763-C212-4C14-AAB8-D298770A165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2B0D79-59CD-4296-A49F-CE14C44D6625}"/>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1673196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315845-A40C-403A-9171-4545FAD0490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0B2CE5-F9B0-405F-BBA5-33A9A38075CF}"/>
              </a:ext>
            </a:extLst>
          </p:cNvPr>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F8F139-2E43-4B69-BFB6-9A090452EE5D}"/>
              </a:ext>
            </a:extLst>
          </p:cNvPr>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AB24565-6684-4B6B-9346-556A449172FB}"/>
              </a:ext>
            </a:extLst>
          </p:cNvPr>
          <p:cNvSpPr>
            <a:spLocks noGrp="1"/>
          </p:cNvSpPr>
          <p:nvPr>
            <p:ph type="dt" sz="half" idx="10"/>
          </p:nvPr>
        </p:nvSpPr>
        <p:spPr/>
        <p:txBody>
          <a:bodyPr/>
          <a:lstStyle/>
          <a:p>
            <a:fld id="{DFEB6C8A-7081-4445-8B8A-29B369267A1E}" type="datetimeFigureOut">
              <a:rPr lang="en-US" smtClean="0"/>
              <a:t>12/18/2023</a:t>
            </a:fld>
            <a:endParaRPr lang="en-US"/>
          </a:p>
        </p:txBody>
      </p:sp>
      <p:sp>
        <p:nvSpPr>
          <p:cNvPr id="6" name="Footer Placeholder 5">
            <a:extLst>
              <a:ext uri="{FF2B5EF4-FFF2-40B4-BE49-F238E27FC236}">
                <a16:creationId xmlns:a16="http://schemas.microsoft.com/office/drawing/2014/main" id="{ED531E93-0BC7-4E8B-AF32-7217194648A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71A7E52-26CC-407A-A520-8AE9C02F471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408170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259FAA-6795-4E7C-90EE-1246AF125792}"/>
              </a:ext>
            </a:extLst>
          </p:cNvPr>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4246EB9-DA66-44CE-B979-D3BF519BFEA9}"/>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51BD353-66A4-440D-81E5-11A70DDE3EEA}"/>
              </a:ext>
            </a:extLst>
          </p:cNvPr>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D0C69172-2F42-45CE-95DD-DC68AFAF6FB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F99E44B6-D39D-40A5-80F6-BA5EBBC3E460}"/>
              </a:ext>
            </a:extLst>
          </p:cNvPr>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4D68B92-4EA4-4C26-A1B2-73FEC78D2A64}"/>
              </a:ext>
            </a:extLst>
          </p:cNvPr>
          <p:cNvSpPr>
            <a:spLocks noGrp="1"/>
          </p:cNvSpPr>
          <p:nvPr>
            <p:ph type="dt" sz="half" idx="10"/>
          </p:nvPr>
        </p:nvSpPr>
        <p:spPr/>
        <p:txBody>
          <a:bodyPr/>
          <a:lstStyle/>
          <a:p>
            <a:fld id="{DFEB6C8A-7081-4445-8B8A-29B369267A1E}" type="datetimeFigureOut">
              <a:rPr lang="en-US" smtClean="0"/>
              <a:t>12/18/2023</a:t>
            </a:fld>
            <a:endParaRPr lang="en-US"/>
          </a:p>
        </p:txBody>
      </p:sp>
      <p:sp>
        <p:nvSpPr>
          <p:cNvPr id="8" name="Footer Placeholder 7">
            <a:extLst>
              <a:ext uri="{FF2B5EF4-FFF2-40B4-BE49-F238E27FC236}">
                <a16:creationId xmlns:a16="http://schemas.microsoft.com/office/drawing/2014/main" id="{FAD975AB-C591-4B70-B89A-8D0EE1C6D3B7}"/>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7A7E1C6-62D8-4BD3-AC28-E10B992C1A47}"/>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570233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BF68CF-792E-436F-BAF3-F6DF03E6CC06}"/>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924BA9-0516-4B85-8E59-A4E69F9A1B91}"/>
              </a:ext>
            </a:extLst>
          </p:cNvPr>
          <p:cNvSpPr>
            <a:spLocks noGrp="1"/>
          </p:cNvSpPr>
          <p:nvPr>
            <p:ph type="dt" sz="half" idx="10"/>
          </p:nvPr>
        </p:nvSpPr>
        <p:spPr/>
        <p:txBody>
          <a:bodyPr/>
          <a:lstStyle/>
          <a:p>
            <a:fld id="{DFEB6C8A-7081-4445-8B8A-29B369267A1E}" type="datetimeFigureOut">
              <a:rPr lang="en-US" smtClean="0"/>
              <a:t>12/18/2023</a:t>
            </a:fld>
            <a:endParaRPr lang="en-US"/>
          </a:p>
        </p:txBody>
      </p:sp>
      <p:sp>
        <p:nvSpPr>
          <p:cNvPr id="4" name="Footer Placeholder 3">
            <a:extLst>
              <a:ext uri="{FF2B5EF4-FFF2-40B4-BE49-F238E27FC236}">
                <a16:creationId xmlns:a16="http://schemas.microsoft.com/office/drawing/2014/main" id="{20164A24-56DA-40FD-B805-90DFFCB457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00AC1BA-B4BF-4A8D-997D-524E192C257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6283167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5DC2506-6C28-4B36-82A8-D55C2CE27207}"/>
              </a:ext>
            </a:extLst>
          </p:cNvPr>
          <p:cNvSpPr>
            <a:spLocks noGrp="1"/>
          </p:cNvSpPr>
          <p:nvPr>
            <p:ph type="dt" sz="half" idx="10"/>
          </p:nvPr>
        </p:nvSpPr>
        <p:spPr/>
        <p:txBody>
          <a:bodyPr/>
          <a:lstStyle/>
          <a:p>
            <a:fld id="{DFEB6C8A-7081-4445-8B8A-29B369267A1E}" type="datetimeFigureOut">
              <a:rPr lang="en-US" smtClean="0"/>
              <a:t>12/18/2023</a:t>
            </a:fld>
            <a:endParaRPr lang="en-US"/>
          </a:p>
        </p:txBody>
      </p:sp>
      <p:sp>
        <p:nvSpPr>
          <p:cNvPr id="3" name="Footer Placeholder 2">
            <a:extLst>
              <a:ext uri="{FF2B5EF4-FFF2-40B4-BE49-F238E27FC236}">
                <a16:creationId xmlns:a16="http://schemas.microsoft.com/office/drawing/2014/main" id="{724A1336-9015-45AA-A2F8-33278768FAC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EC1C8CB-94E2-4BDD-B9AC-57CB06583E9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811776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0A6E1F34-58E6-4907-84D7-7733C881E2DD}" type="datetime1">
              <a:rPr lang="en-US" smtClean="0"/>
              <a:t>12/18/2023</a:t>
            </a:fld>
            <a:endParaRPr lang="en-US" dirty="0"/>
          </a:p>
        </p:txBody>
      </p:sp>
      <p:sp>
        <p:nvSpPr>
          <p:cNvPr id="5" name="Rectangle 5"/>
          <p:cNvSpPr>
            <a:spLocks noGrp="1" noChangeArrowheads="1"/>
          </p:cNvSpPr>
          <p:nvPr>
            <p:ph type="ftr" sz="quarter" idx="11"/>
          </p:nvPr>
        </p:nvSpPr>
        <p:spPr>
          <a:xfrm>
            <a:off x="7106032" y="6475413"/>
            <a:ext cx="1437893" cy="184666"/>
          </a:xfrm>
          <a:ln/>
        </p:spPr>
        <p:txBody>
          <a:bodyPr/>
          <a:lstStyle>
            <a:lvl1pPr>
              <a:defRPr/>
            </a:lvl1pPr>
          </a:lstStyle>
          <a:p>
            <a:pPr>
              <a:defRPr/>
            </a:pPr>
            <a:r>
              <a:rPr lang="en-US" dirty="0"/>
              <a:t>Liwen Chu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3A8B74-6E51-4743-AF3D-7F4A3D60AADC}"/>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E7B90F-01E1-4D7F-BCA5-8FCD3318296C}"/>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71A3C22-2730-4FE0-9E50-204F4BE099F2}"/>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7CA936-2721-4744-B38D-84C58854D670}"/>
              </a:ext>
            </a:extLst>
          </p:cNvPr>
          <p:cNvSpPr>
            <a:spLocks noGrp="1"/>
          </p:cNvSpPr>
          <p:nvPr>
            <p:ph type="dt" sz="half" idx="10"/>
          </p:nvPr>
        </p:nvSpPr>
        <p:spPr/>
        <p:txBody>
          <a:bodyPr/>
          <a:lstStyle/>
          <a:p>
            <a:fld id="{DFEB6C8A-7081-4445-8B8A-29B369267A1E}" type="datetimeFigureOut">
              <a:rPr lang="en-US" smtClean="0"/>
              <a:t>12/18/2023</a:t>
            </a:fld>
            <a:endParaRPr lang="en-US"/>
          </a:p>
        </p:txBody>
      </p:sp>
      <p:sp>
        <p:nvSpPr>
          <p:cNvPr id="6" name="Footer Placeholder 5">
            <a:extLst>
              <a:ext uri="{FF2B5EF4-FFF2-40B4-BE49-F238E27FC236}">
                <a16:creationId xmlns:a16="http://schemas.microsoft.com/office/drawing/2014/main" id="{D19957FC-D4A4-4B5B-9A21-33F4F84EADF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DB018EE-18CA-4950-B021-AACA8AD95858}"/>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327340920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527E74-180F-4AAE-A169-2FD4B8960DEF}"/>
              </a:ext>
            </a:extLst>
          </p:cNvPr>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84A851E8-3860-4D72-9F13-D4B87430CFA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66F8325E-0688-488A-87D5-3278E67371B9}"/>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6975DB-C4F2-4C11-B085-333A13832D41}"/>
              </a:ext>
            </a:extLst>
          </p:cNvPr>
          <p:cNvSpPr>
            <a:spLocks noGrp="1"/>
          </p:cNvSpPr>
          <p:nvPr>
            <p:ph type="dt" sz="half" idx="10"/>
          </p:nvPr>
        </p:nvSpPr>
        <p:spPr/>
        <p:txBody>
          <a:bodyPr/>
          <a:lstStyle/>
          <a:p>
            <a:fld id="{DFEB6C8A-7081-4445-8B8A-29B369267A1E}" type="datetimeFigureOut">
              <a:rPr lang="en-US" smtClean="0"/>
              <a:t>12/18/2023</a:t>
            </a:fld>
            <a:endParaRPr lang="en-US"/>
          </a:p>
        </p:txBody>
      </p:sp>
      <p:sp>
        <p:nvSpPr>
          <p:cNvPr id="6" name="Footer Placeholder 5">
            <a:extLst>
              <a:ext uri="{FF2B5EF4-FFF2-40B4-BE49-F238E27FC236}">
                <a16:creationId xmlns:a16="http://schemas.microsoft.com/office/drawing/2014/main" id="{8615E3BB-623A-446E-84FA-2F5E444745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549A82F-B356-461F-B1E4-5422CE1E1341}"/>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2765854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CB153B-9FA5-4A75-AF96-DDB78735F9E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B6F537C-A146-4764-939A-54EA95F279E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B807E62-5371-4DBA-856D-2364C3D19FEB}"/>
              </a:ext>
            </a:extLst>
          </p:cNvPr>
          <p:cNvSpPr>
            <a:spLocks noGrp="1"/>
          </p:cNvSpPr>
          <p:nvPr>
            <p:ph type="dt" sz="half" idx="10"/>
          </p:nvPr>
        </p:nvSpPr>
        <p:spPr/>
        <p:txBody>
          <a:bodyPr/>
          <a:lstStyle/>
          <a:p>
            <a:fld id="{DFEB6C8A-7081-4445-8B8A-29B369267A1E}" type="datetimeFigureOut">
              <a:rPr lang="en-US" smtClean="0"/>
              <a:t>12/18/2023</a:t>
            </a:fld>
            <a:endParaRPr lang="en-US"/>
          </a:p>
        </p:txBody>
      </p:sp>
      <p:sp>
        <p:nvSpPr>
          <p:cNvPr id="5" name="Footer Placeholder 4">
            <a:extLst>
              <a:ext uri="{FF2B5EF4-FFF2-40B4-BE49-F238E27FC236}">
                <a16:creationId xmlns:a16="http://schemas.microsoft.com/office/drawing/2014/main" id="{FE19E373-8B91-4D3E-BF19-5A1B84DB24A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0BBB75B-7272-4153-97AD-0DE4BB4A4AEF}"/>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1655220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9DF9B2F-2001-402D-9F8B-239A4F9967CC}"/>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72FE7C31-ED82-4A3B-ACD1-20081C669FA9}"/>
              </a:ext>
            </a:extLst>
          </p:cNvPr>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94DE46B-3605-4C5D-9B92-4429073308EA}"/>
              </a:ext>
            </a:extLst>
          </p:cNvPr>
          <p:cNvSpPr>
            <a:spLocks noGrp="1"/>
          </p:cNvSpPr>
          <p:nvPr>
            <p:ph type="dt" sz="half" idx="10"/>
          </p:nvPr>
        </p:nvSpPr>
        <p:spPr/>
        <p:txBody>
          <a:bodyPr/>
          <a:lstStyle/>
          <a:p>
            <a:fld id="{DFEB6C8A-7081-4445-8B8A-29B369267A1E}" type="datetimeFigureOut">
              <a:rPr lang="en-US" smtClean="0"/>
              <a:t>12/18/2023</a:t>
            </a:fld>
            <a:endParaRPr lang="en-US"/>
          </a:p>
        </p:txBody>
      </p:sp>
      <p:sp>
        <p:nvSpPr>
          <p:cNvPr id="5" name="Footer Placeholder 4">
            <a:extLst>
              <a:ext uri="{FF2B5EF4-FFF2-40B4-BE49-F238E27FC236}">
                <a16:creationId xmlns:a16="http://schemas.microsoft.com/office/drawing/2014/main" id="{0D5D817E-04F3-42F2-837E-FE1A8FDC6E4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A5E22B-2190-4931-961F-5D7580417163}"/>
              </a:ext>
            </a:extLst>
          </p:cNvPr>
          <p:cNvSpPr>
            <a:spLocks noGrp="1"/>
          </p:cNvSpPr>
          <p:nvPr>
            <p:ph type="sldNum" sz="quarter" idx="12"/>
          </p:nvPr>
        </p:nvSpPr>
        <p:spPr/>
        <p:txBody>
          <a:bodyPr/>
          <a:lstStyle/>
          <a:p>
            <a:fld id="{533479D3-BB11-48AB-9BB5-4F61A36AA923}" type="slidenum">
              <a:rPr lang="en-US" smtClean="0"/>
              <a:t>‹#›</a:t>
            </a:fld>
            <a:endParaRPr lang="en-US"/>
          </a:p>
        </p:txBody>
      </p:sp>
    </p:spTree>
    <p:extLst>
      <p:ext uri="{BB962C8B-B14F-4D97-AF65-F5344CB8AC3E}">
        <p14:creationId xmlns:p14="http://schemas.microsoft.com/office/powerpoint/2010/main" val="5397904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xfrm>
            <a:off x="696913" y="332601"/>
            <a:ext cx="1541128" cy="276999"/>
          </a:xfrm>
          <a:ln/>
        </p:spPr>
        <p:txBody>
          <a:bodyPr/>
          <a:lstStyle>
            <a:lvl1pPr>
              <a:defRPr/>
            </a:lvl1pPr>
          </a:lstStyle>
          <a:p>
            <a:pPr>
              <a:defRPr/>
            </a:pPr>
            <a:fld id="{4CF222D8-2810-4CF0-A1DA-68C56AB7E42C}" type="datetime1">
              <a:rPr lang="en-US" smtClean="0"/>
              <a:t>12/18/2023</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fld id="{F2E67C03-48FC-4471-98D4-3A4BA55C5E50}" type="datetime1">
              <a:rPr lang="en-US" smtClean="0"/>
              <a:t>12/18/2023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fld id="{A31C868E-A55C-4C15-8123-3DE071ACCE60}" type="datetime1">
              <a:rPr lang="en-US" smtClean="0"/>
              <a:t>12/18/2023</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fld id="{C47EBD04-52DD-4733-9FF2-6FD5AF55358F}" type="datetime1">
              <a:rPr lang="en-US" smtClean="0"/>
              <a:t>12/18/2023</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70F25BF-14C0-45CF-A140-411F0F72F069}" type="datetime1">
              <a:rPr lang="en-US" smtClean="0"/>
              <a:t>12/18/2023</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5228B212-F625-4953-B883-66EEC8E5B462}" type="datetime1">
              <a:rPr lang="en-US" smtClean="0"/>
              <a:t>12/18/2023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AF0F1E1A-B4DB-4934-88AC-8AD4207B7778}" type="datetime1">
              <a:rPr lang="en-US" smtClean="0"/>
              <a:t>12/18/2023</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err="1"/>
              <a:t>Hongyuan</a:t>
            </a:r>
            <a:r>
              <a:rPr lang="en-US" dirty="0"/>
              <a:t> Zhang et al (Marvell)</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fld id="{912FE514-08E9-42E2-8DF6-3F8F916FFC03}" type="datetime1">
              <a:rPr lang="en-US" smtClean="0"/>
              <a:t>12/18/2023</a:t>
            </a:fld>
            <a:endParaRPr lang="en-US" dirty="0"/>
          </a:p>
        </p:txBody>
      </p:sp>
      <p:sp>
        <p:nvSpPr>
          <p:cNvPr id="1029" name="Rectangle 5"/>
          <p:cNvSpPr>
            <a:spLocks noGrp="1" noChangeArrowheads="1"/>
          </p:cNvSpPr>
          <p:nvPr>
            <p:ph type="ftr" sz="quarter" idx="3"/>
          </p:nvPr>
        </p:nvSpPr>
        <p:spPr bwMode="auto">
          <a:xfrm>
            <a:off x="6923289" y="6475413"/>
            <a:ext cx="1620636"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Liwen Chu et al (Marvell)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5124013" y="332601"/>
            <a:ext cx="3321487"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a:t>
            </a:r>
            <a:r>
              <a:rPr lang="en-GB" altLang="en-US" sz="1800" b="1" kern="1200" dirty="0">
                <a:solidFill>
                  <a:schemeClr val="tx1"/>
                </a:solidFill>
                <a:latin typeface="Times New Roman" pitchFamily="18" charset="0"/>
                <a:ea typeface="+mn-ea"/>
                <a:cs typeface="Arial" charset="0"/>
              </a:rPr>
              <a:t>.: IEEE 802.11-23/</a:t>
            </a:r>
            <a:r>
              <a:rPr lang="en-US" altLang="en-US" sz="1800" b="1" kern="1200" dirty="0">
                <a:solidFill>
                  <a:schemeClr val="tx1"/>
                </a:solidFill>
                <a:latin typeface="Times New Roman" pitchFamily="18" charset="0"/>
                <a:ea typeface="+mn-ea"/>
                <a:cs typeface="+mn-cs"/>
              </a:rPr>
              <a:t>1938</a:t>
            </a:r>
            <a:r>
              <a:rPr lang="en-US" sz="1800" b="1" dirty="0">
                <a:cs typeface="+mn-cs"/>
              </a:rPr>
              <a:t>r0</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420688" y="6475413"/>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E2A5E57-4D48-4EF0-9700-6493F7BF541A}"/>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22E0C1-167D-425C-AF04-3801F9F3C482}"/>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36DF0B-A64D-48D9-A0DC-D0669EAF6A55}"/>
              </a:ext>
            </a:extLst>
          </p:cNvPr>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FEB6C8A-7081-4445-8B8A-29B369267A1E}" type="datetimeFigureOut">
              <a:rPr lang="en-US" smtClean="0"/>
              <a:t>12/18/2023</a:t>
            </a:fld>
            <a:endParaRPr lang="en-US"/>
          </a:p>
        </p:txBody>
      </p:sp>
      <p:sp>
        <p:nvSpPr>
          <p:cNvPr id="5" name="Footer Placeholder 4">
            <a:extLst>
              <a:ext uri="{FF2B5EF4-FFF2-40B4-BE49-F238E27FC236}">
                <a16:creationId xmlns:a16="http://schemas.microsoft.com/office/drawing/2014/main" id="{5ACCFABE-F802-49BD-8B14-98CE956857F1}"/>
              </a:ext>
            </a:extLst>
          </p:cNvPr>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6823AF5-F22F-4871-BDC2-48851E77B6B2}"/>
              </a:ext>
            </a:extLst>
          </p:cNvPr>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3479D3-BB11-48AB-9BB5-4F61A36AA923}" type="slidenum">
              <a:rPr lang="en-US" smtClean="0"/>
              <a:t>‹#›</a:t>
            </a:fld>
            <a:endParaRPr lang="en-US"/>
          </a:p>
        </p:txBody>
      </p:sp>
    </p:spTree>
    <p:extLst>
      <p:ext uri="{BB962C8B-B14F-4D97-AF65-F5344CB8AC3E}">
        <p14:creationId xmlns:p14="http://schemas.microsoft.com/office/powerpoint/2010/main" val="4254481079"/>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76200" y="685800"/>
            <a:ext cx="9144000" cy="1066800"/>
          </a:xfrm>
        </p:spPr>
        <p:txBody>
          <a:bodyPr/>
          <a:lstStyle/>
          <a:p>
            <a:r>
              <a:rPr lang="en-US" dirty="0">
                <a:effectLst/>
                <a:latin typeface="Calibri" panose="020F0502020204030204" pitchFamily="34" charset="0"/>
                <a:ea typeface="Times New Roman" panose="02020603050405020304" pitchFamily="18" charset="0"/>
              </a:rPr>
              <a:t>Beacon design with and without multiple BSSID support</a:t>
            </a:r>
            <a:endParaRPr lang="en-US" sz="40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2023-12-10</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4" name="Date Placeholder 3"/>
          <p:cNvSpPr>
            <a:spLocks noGrp="1"/>
          </p:cNvSpPr>
          <p:nvPr>
            <p:ph type="dt" sz="half" idx="10"/>
          </p:nvPr>
        </p:nvSpPr>
        <p:spPr>
          <a:xfrm>
            <a:off x="716132" y="304800"/>
            <a:ext cx="820738" cy="276999"/>
          </a:xfrm>
        </p:spPr>
        <p:txBody>
          <a:bodyPr/>
          <a:lstStyle/>
          <a:p>
            <a:pPr>
              <a:defRPr/>
            </a:pPr>
            <a:r>
              <a:rPr lang="en-US" dirty="0"/>
              <a:t>12/10/23</a:t>
            </a:r>
          </a:p>
        </p:txBody>
      </p:sp>
      <p:graphicFrame>
        <p:nvGraphicFramePr>
          <p:cNvPr id="6" name="Table 5"/>
          <p:cNvGraphicFramePr>
            <a:graphicFrameLocks noGrp="1"/>
          </p:cNvGraphicFramePr>
          <p:nvPr>
            <p:extLst>
              <p:ext uri="{D42A27DB-BD31-4B8C-83A1-F6EECF244321}">
                <p14:modId xmlns:p14="http://schemas.microsoft.com/office/powerpoint/2010/main" val="741025973"/>
              </p:ext>
            </p:extLst>
          </p:nvPr>
        </p:nvGraphicFramePr>
        <p:xfrm>
          <a:off x="685800" y="2824688"/>
          <a:ext cx="7772401" cy="20103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Yi-Ling Chao</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Kiseon Ryu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Huizhao Wang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a:effectLst/>
                          <a:latin typeface="+mn-lt"/>
                          <a:ea typeface="Times New Roman"/>
                        </a:rPr>
                        <a:t>Sudhir </a:t>
                      </a:r>
                      <a:r>
                        <a:rPr lang="en-US" sz="1400" dirty="0">
                          <a:effectLst/>
                          <a:latin typeface="+mn-lt"/>
                          <a:ea typeface="Times New Roman"/>
                        </a:rPr>
                        <a:t>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bl>
          </a:graphicData>
        </a:graphic>
      </p:graphicFrame>
      <p:sp>
        <p:nvSpPr>
          <p:cNvPr id="9" name="Footer Placeholder 4"/>
          <p:cNvSpPr>
            <a:spLocks noGrp="1"/>
          </p:cNvSpPr>
          <p:nvPr>
            <p:ph type="ftr" sz="quarter" idx="11"/>
          </p:nvPr>
        </p:nvSpPr>
        <p:spPr>
          <a:xfrm>
            <a:off x="7106032" y="6475413"/>
            <a:ext cx="1437893" cy="184666"/>
          </a:xfrm>
        </p:spPr>
        <p:txBody>
          <a:bodyPr/>
          <a:lstStyle/>
          <a:p>
            <a:pPr>
              <a:defRPr/>
            </a:pPr>
            <a:r>
              <a:rPr lang="nb-NO" dirty="0"/>
              <a:t>Liwen Chu et al (NXP)</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Recap: Critical Update</a:t>
            </a:r>
            <a:endParaRPr lang="en-US" sz="2800" b="0" dirty="0"/>
          </a:p>
        </p:txBody>
      </p:sp>
      <p:sp>
        <p:nvSpPr>
          <p:cNvPr id="3" name="Content Placeholder 2"/>
          <p:cNvSpPr>
            <a:spLocks noGrp="1"/>
          </p:cNvSpPr>
          <p:nvPr>
            <p:ph idx="1"/>
          </p:nvPr>
        </p:nvSpPr>
        <p:spPr>
          <a:xfrm>
            <a:off x="0" y="1219200"/>
            <a:ext cx="9144000" cy="4646612"/>
          </a:xfrm>
        </p:spPr>
        <p:txBody>
          <a:bodyPr/>
          <a:lstStyle/>
          <a:p>
            <a:r>
              <a:rPr lang="en-US" sz="1800" dirty="0"/>
              <a:t>The Beacon frame, Probe Response carry the critical update of the reporting AP, the channel switch related elements, Quiet element of the reported AP that is affiliated with the same AP MLD as the reporting AP.</a:t>
            </a:r>
          </a:p>
          <a:p>
            <a:pPr lvl="1"/>
            <a:r>
              <a:rPr lang="en-US" sz="1600" dirty="0"/>
              <a:t>The reported AP is on a link other than the link where the Beacon or Probe Response is transmitted.</a:t>
            </a:r>
          </a:p>
          <a:p>
            <a:r>
              <a:rPr lang="en-US" sz="1800" dirty="0"/>
              <a:t>The ML Probe Response frame carries the critical update of the reported AP where the reported AP is one of the following</a:t>
            </a:r>
          </a:p>
          <a:p>
            <a:pPr lvl="1"/>
            <a:r>
              <a:rPr lang="en-US" sz="1600" dirty="0"/>
              <a:t>The reported AP is affiliated with the same AP MLD as the AP that transmits the ML Probe Response frame </a:t>
            </a:r>
          </a:p>
          <a:p>
            <a:pPr lvl="1"/>
            <a:r>
              <a:rPr lang="en-US" sz="1600" dirty="0"/>
              <a:t>The reported AP is affiliated with the same AP MLD as a nontransmitted BSSID AP where the nontransmitted BSSID AP is in the same multiple BSSID set as the AP that transmits the ML Probe Response frame</a:t>
            </a:r>
          </a:p>
        </p:txBody>
      </p:sp>
      <p:sp>
        <p:nvSpPr>
          <p:cNvPr id="4" name="Date Placeholder 3"/>
          <p:cNvSpPr>
            <a:spLocks noGrp="1"/>
          </p:cNvSpPr>
          <p:nvPr>
            <p:ph type="dt" sz="half" idx="10"/>
          </p:nvPr>
        </p:nvSpPr>
        <p:spPr>
          <a:xfrm>
            <a:off x="696913" y="332601"/>
            <a:ext cx="820738" cy="276999"/>
          </a:xfrm>
        </p:spPr>
        <p:txBody>
          <a:bodyPr/>
          <a:lstStyle/>
          <a:p>
            <a:pPr>
              <a:defRPr/>
            </a:pPr>
            <a:r>
              <a:rPr lang="en-US" dirty="0"/>
              <a:t>12/10/23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Tree>
    <p:extLst>
      <p:ext uri="{BB962C8B-B14F-4D97-AF65-F5344CB8AC3E}">
        <p14:creationId xmlns:p14="http://schemas.microsoft.com/office/powerpoint/2010/main" val="28581834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Recap: Beacon Optimization</a:t>
            </a:r>
            <a:endParaRPr lang="en-US" sz="2800" b="0" dirty="0"/>
          </a:p>
        </p:txBody>
      </p:sp>
      <p:sp>
        <p:nvSpPr>
          <p:cNvPr id="3" name="Content Placeholder 2"/>
          <p:cNvSpPr>
            <a:spLocks noGrp="1"/>
          </p:cNvSpPr>
          <p:nvPr>
            <p:ph idx="1"/>
          </p:nvPr>
        </p:nvSpPr>
        <p:spPr>
          <a:xfrm>
            <a:off x="0" y="1219200"/>
            <a:ext cx="9144000" cy="4646612"/>
          </a:xfrm>
        </p:spPr>
        <p:txBody>
          <a:bodyPr/>
          <a:lstStyle/>
          <a:p>
            <a:r>
              <a:rPr lang="en-US" sz="2200" dirty="0"/>
              <a:t>The Beacon is used to carry the BSS management information.</a:t>
            </a:r>
          </a:p>
          <a:p>
            <a:pPr lvl="1"/>
            <a:r>
              <a:rPr lang="en-US" sz="2000" dirty="0"/>
              <a:t>The UHR information is not carried in Beacon. An Indication of UHR support is carried in the Beacon frame.</a:t>
            </a:r>
          </a:p>
          <a:p>
            <a:pPr lvl="1"/>
            <a:r>
              <a:rPr lang="en-US" sz="2000" dirty="0"/>
              <a:t>If all the association STAs are UHR STAs, the further optimization can be done, i.e. the Beacon can carry the dynamic information and the basic information for the association</a:t>
            </a:r>
          </a:p>
          <a:p>
            <a:pPr lvl="2"/>
            <a:r>
              <a:rPr lang="en-US" dirty="0"/>
              <a:t>TIM, SSID, security related information, …. </a:t>
            </a:r>
            <a:endParaRPr lang="en-US" sz="1400" dirty="0"/>
          </a:p>
        </p:txBody>
      </p:sp>
      <p:sp>
        <p:nvSpPr>
          <p:cNvPr id="4" name="Date Placeholder 3"/>
          <p:cNvSpPr>
            <a:spLocks noGrp="1"/>
          </p:cNvSpPr>
          <p:nvPr>
            <p:ph type="dt" sz="half" idx="10"/>
          </p:nvPr>
        </p:nvSpPr>
        <p:spPr>
          <a:xfrm>
            <a:off x="696913" y="332601"/>
            <a:ext cx="820738" cy="276999"/>
          </a:xfrm>
        </p:spPr>
        <p:txBody>
          <a:bodyPr/>
          <a:lstStyle/>
          <a:p>
            <a:pPr>
              <a:defRPr/>
            </a:pPr>
            <a:r>
              <a:rPr lang="en-US" dirty="0"/>
              <a:t>12/10/23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25759375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Active Scanning and Passive Scanning in 802.11 </a:t>
            </a:r>
            <a:endParaRPr lang="en-US" sz="2800" b="0" dirty="0"/>
          </a:p>
        </p:txBody>
      </p:sp>
      <p:sp>
        <p:nvSpPr>
          <p:cNvPr id="3" name="Content Placeholder 2"/>
          <p:cNvSpPr>
            <a:spLocks noGrp="1"/>
          </p:cNvSpPr>
          <p:nvPr>
            <p:ph idx="1"/>
          </p:nvPr>
        </p:nvSpPr>
        <p:spPr>
          <a:xfrm>
            <a:off x="0" y="1219200"/>
            <a:ext cx="9144000" cy="4646612"/>
          </a:xfrm>
        </p:spPr>
        <p:txBody>
          <a:bodyPr/>
          <a:lstStyle/>
          <a:p>
            <a:r>
              <a:rPr lang="en-US" sz="2200" dirty="0"/>
              <a:t>A STA may wait for Beacon in passive scanning procedure.</a:t>
            </a:r>
          </a:p>
          <a:p>
            <a:r>
              <a:rPr lang="en-US" sz="2200" dirty="0"/>
              <a:t>A STA may use active scanning procedure to acquire the AP’s full information.</a:t>
            </a:r>
          </a:p>
          <a:p>
            <a:pPr lvl="1"/>
            <a:r>
              <a:rPr lang="en-US" sz="1800" dirty="0"/>
              <a:t>This is required under MLD by using one link to acquire the other link’s information.</a:t>
            </a:r>
          </a:p>
          <a:p>
            <a:pPr lvl="1"/>
            <a:r>
              <a:rPr lang="en-US" sz="1800" dirty="0"/>
              <a:t>This is required when the light Beacon is used in the BSS and the UHR information is not carried in the Beacon.</a:t>
            </a:r>
          </a:p>
          <a:p>
            <a:pPr lvl="1"/>
            <a:r>
              <a:rPr lang="en-US" sz="1800" dirty="0"/>
              <a:t>This is required when the light Beacon is used in the BSS with association from non-UHR-STA being disabled and the minimal necessary information not carried in the Beacon.</a:t>
            </a:r>
          </a:p>
          <a:p>
            <a:pPr lvl="1"/>
            <a:endParaRPr lang="en-US" sz="1800" dirty="0"/>
          </a:p>
        </p:txBody>
      </p:sp>
      <p:sp>
        <p:nvSpPr>
          <p:cNvPr id="4" name="Date Placeholder 3"/>
          <p:cNvSpPr>
            <a:spLocks noGrp="1"/>
          </p:cNvSpPr>
          <p:nvPr>
            <p:ph type="dt" sz="half" idx="10"/>
          </p:nvPr>
        </p:nvSpPr>
        <p:spPr>
          <a:xfrm>
            <a:off x="696913" y="332601"/>
            <a:ext cx="820738" cy="276999"/>
          </a:xfrm>
        </p:spPr>
        <p:txBody>
          <a:bodyPr/>
          <a:lstStyle/>
          <a:p>
            <a:pPr>
              <a:defRPr/>
            </a:pPr>
            <a:r>
              <a:rPr lang="en-US" dirty="0"/>
              <a:t>12/10/23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22062630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Beacon Information Analysis</a:t>
            </a:r>
            <a:endParaRPr lang="en-US" sz="2800" b="0" dirty="0"/>
          </a:p>
        </p:txBody>
      </p:sp>
      <p:sp>
        <p:nvSpPr>
          <p:cNvPr id="3" name="Content Placeholder 2"/>
          <p:cNvSpPr>
            <a:spLocks noGrp="1"/>
          </p:cNvSpPr>
          <p:nvPr>
            <p:ph idx="1"/>
          </p:nvPr>
        </p:nvSpPr>
        <p:spPr>
          <a:xfrm>
            <a:off x="0" y="1219200"/>
            <a:ext cx="9144000" cy="4800600"/>
          </a:xfrm>
        </p:spPr>
        <p:txBody>
          <a:bodyPr/>
          <a:lstStyle/>
          <a:p>
            <a:r>
              <a:rPr lang="en-US" sz="1800" dirty="0"/>
              <a:t>TIM,  optional Multi-Link Traffic Indication</a:t>
            </a:r>
          </a:p>
          <a:p>
            <a:pPr lvl="1"/>
            <a:r>
              <a:rPr lang="en-US" sz="1800" dirty="0"/>
              <a:t>These element are useful for power save STAs.</a:t>
            </a:r>
            <a:endParaRPr lang="en-US" sz="1400" dirty="0"/>
          </a:p>
          <a:p>
            <a:r>
              <a:rPr lang="en-US" sz="1800" dirty="0"/>
              <a:t>Optional MME</a:t>
            </a:r>
          </a:p>
          <a:p>
            <a:pPr lvl="1"/>
            <a:r>
              <a:rPr lang="en-US" sz="1400" dirty="0"/>
              <a:t>This element is needed if the Beacon protection is required.</a:t>
            </a:r>
          </a:p>
          <a:p>
            <a:r>
              <a:rPr lang="en-US" sz="1800" dirty="0"/>
              <a:t>Optional Transmit Power Envelope (TPE)</a:t>
            </a:r>
          </a:p>
          <a:p>
            <a:pPr lvl="1"/>
            <a:r>
              <a:rPr lang="en-US" sz="1400" dirty="0"/>
              <a:t>The information is useful for active scanning if the BSS operating channel has the Tx power restriction.</a:t>
            </a:r>
            <a:endParaRPr lang="en-US" sz="1800" dirty="0"/>
          </a:p>
          <a:p>
            <a:r>
              <a:rPr lang="en-US" sz="1800" dirty="0"/>
              <a:t>The BSS operating parameters</a:t>
            </a:r>
          </a:p>
          <a:p>
            <a:pPr lvl="1"/>
            <a:r>
              <a:rPr lang="en-US" sz="1400" dirty="0"/>
              <a:t>BSS Color.</a:t>
            </a:r>
          </a:p>
          <a:p>
            <a:pPr lvl="2"/>
            <a:r>
              <a:rPr lang="en-US" sz="1200" dirty="0"/>
              <a:t>These parameter is needed when UHR PPDU is used for active scanning. </a:t>
            </a:r>
          </a:p>
          <a:p>
            <a:pPr lvl="1"/>
            <a:r>
              <a:rPr lang="en-US" sz="1400" dirty="0"/>
              <a:t>Primary 20MHz channel.</a:t>
            </a:r>
          </a:p>
          <a:p>
            <a:pPr lvl="2"/>
            <a:r>
              <a:rPr lang="en-US" sz="1200" dirty="0"/>
              <a:t>These parameter is needed when the light Beacon is transmitted in duplicate PPDU. </a:t>
            </a:r>
          </a:p>
          <a:p>
            <a:pPr lvl="1"/>
            <a:r>
              <a:rPr lang="en-US" sz="1400" dirty="0"/>
              <a:t>BSS operating channel and channel puncture information.</a:t>
            </a:r>
          </a:p>
          <a:p>
            <a:pPr lvl="2"/>
            <a:r>
              <a:rPr lang="en-US" sz="1200" dirty="0"/>
              <a:t>These parameters are needed if the full BSS BW is used for active scanning. </a:t>
            </a:r>
          </a:p>
          <a:p>
            <a:r>
              <a:rPr lang="en-US" sz="1800" dirty="0"/>
              <a:t>SSID</a:t>
            </a:r>
          </a:p>
          <a:p>
            <a:pPr lvl="1"/>
            <a:r>
              <a:rPr lang="en-US" sz="1400" dirty="0"/>
              <a:t>This parameter is needed if SSID is used for deciding whether the full BSS information is probed.</a:t>
            </a:r>
          </a:p>
          <a:p>
            <a:pPr lvl="1"/>
            <a:r>
              <a:rPr lang="en-US" sz="1400" dirty="0"/>
              <a:t>Short SSID may be an alternative for shorter light Beacon.</a:t>
            </a:r>
          </a:p>
          <a:p>
            <a:endParaRPr lang="en-US" sz="1800" dirty="0"/>
          </a:p>
        </p:txBody>
      </p:sp>
      <p:sp>
        <p:nvSpPr>
          <p:cNvPr id="4" name="Date Placeholder 3"/>
          <p:cNvSpPr>
            <a:spLocks noGrp="1"/>
          </p:cNvSpPr>
          <p:nvPr>
            <p:ph type="dt" sz="half" idx="10"/>
          </p:nvPr>
        </p:nvSpPr>
        <p:spPr>
          <a:xfrm>
            <a:off x="696913" y="332601"/>
            <a:ext cx="820738" cy="276999"/>
          </a:xfrm>
        </p:spPr>
        <p:txBody>
          <a:bodyPr/>
          <a:lstStyle/>
          <a:p>
            <a:pPr>
              <a:defRPr/>
            </a:pPr>
            <a:r>
              <a:rPr lang="en-US" dirty="0"/>
              <a:t>12/10/23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10694053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Beacon Information Analysis (Cont’d)</a:t>
            </a:r>
            <a:endParaRPr lang="en-US" sz="2800" b="0" dirty="0"/>
          </a:p>
        </p:txBody>
      </p:sp>
      <p:sp>
        <p:nvSpPr>
          <p:cNvPr id="3" name="Content Placeholder 2"/>
          <p:cNvSpPr>
            <a:spLocks noGrp="1"/>
          </p:cNvSpPr>
          <p:nvPr>
            <p:ph idx="1"/>
          </p:nvPr>
        </p:nvSpPr>
        <p:spPr>
          <a:xfrm>
            <a:off x="0" y="1219200"/>
            <a:ext cx="9144000" cy="4800600"/>
          </a:xfrm>
        </p:spPr>
        <p:txBody>
          <a:bodyPr/>
          <a:lstStyle/>
          <a:p>
            <a:r>
              <a:rPr lang="en-US" sz="1800" dirty="0"/>
              <a:t>Critical update </a:t>
            </a:r>
          </a:p>
          <a:p>
            <a:pPr lvl="1"/>
            <a:r>
              <a:rPr lang="en-US" sz="1400" dirty="0"/>
              <a:t>The Critical Update Flag, </a:t>
            </a:r>
            <a:r>
              <a:rPr lang="en-US" sz="1400" dirty="0" err="1"/>
              <a:t>Nontranmsitted</a:t>
            </a:r>
            <a:r>
              <a:rPr lang="en-US" sz="1400" dirty="0"/>
              <a:t> BSSIDs Critical Update Flag, BPCC are required for a STA and the non-AP MLD with which a STA is affiliated to probe the critical update.</a:t>
            </a:r>
          </a:p>
          <a:p>
            <a:r>
              <a:rPr lang="en-US" sz="1800" dirty="0"/>
              <a:t>Security information</a:t>
            </a:r>
          </a:p>
          <a:p>
            <a:pPr lvl="1"/>
            <a:r>
              <a:rPr lang="en-US" sz="1400" dirty="0"/>
              <a:t>RSNE is useful for STA to decide whether it can associate with the AP.</a:t>
            </a:r>
          </a:p>
          <a:p>
            <a:r>
              <a:rPr lang="en-US" sz="1800" dirty="0"/>
              <a:t>Multiple BSSID information</a:t>
            </a:r>
          </a:p>
          <a:p>
            <a:pPr lvl="1"/>
            <a:r>
              <a:rPr lang="en-US" sz="1400" dirty="0"/>
              <a:t>The SSID of each nontransmitted BSSID is required if SSID is used for deciding whether the full BSS information is probed.</a:t>
            </a:r>
          </a:p>
          <a:p>
            <a:pPr lvl="1"/>
            <a:r>
              <a:rPr lang="en-US" sz="1400" dirty="0"/>
              <a:t>The Short SSID for each nontransmitted BSSID AP may be an alternative for shorter light Beacon.</a:t>
            </a:r>
          </a:p>
          <a:p>
            <a:pPr lvl="1"/>
            <a:r>
              <a:rPr lang="en-US" sz="1400" dirty="0"/>
              <a:t>The other information in nontransmitted BSSDI profile is less useful</a:t>
            </a:r>
          </a:p>
          <a:p>
            <a:r>
              <a:rPr lang="en-US" sz="1800" dirty="0"/>
              <a:t>AP MLD information.</a:t>
            </a:r>
          </a:p>
          <a:p>
            <a:pPr lvl="1"/>
            <a:r>
              <a:rPr lang="en-US" sz="1400" dirty="0"/>
              <a:t>The BPCC related to reported AP </a:t>
            </a:r>
          </a:p>
          <a:p>
            <a:endParaRPr lang="en-US" sz="1800" dirty="0"/>
          </a:p>
        </p:txBody>
      </p:sp>
      <p:sp>
        <p:nvSpPr>
          <p:cNvPr id="4" name="Date Placeholder 3"/>
          <p:cNvSpPr>
            <a:spLocks noGrp="1"/>
          </p:cNvSpPr>
          <p:nvPr>
            <p:ph type="dt" sz="half" idx="10"/>
          </p:nvPr>
        </p:nvSpPr>
        <p:spPr>
          <a:xfrm>
            <a:off x="696913" y="332601"/>
            <a:ext cx="820738" cy="276999"/>
          </a:xfrm>
        </p:spPr>
        <p:txBody>
          <a:bodyPr/>
          <a:lstStyle/>
          <a:p>
            <a:pPr>
              <a:defRPr/>
            </a:pPr>
            <a:r>
              <a:rPr lang="en-US" dirty="0"/>
              <a:t>12/10/23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24066595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Light Beacon without Multiple BSSID Support</a:t>
            </a:r>
            <a:endParaRPr lang="en-US" sz="2800" b="0" dirty="0"/>
          </a:p>
        </p:txBody>
      </p:sp>
      <p:sp>
        <p:nvSpPr>
          <p:cNvPr id="3" name="Content Placeholder 2"/>
          <p:cNvSpPr>
            <a:spLocks noGrp="1"/>
          </p:cNvSpPr>
          <p:nvPr>
            <p:ph idx="1"/>
          </p:nvPr>
        </p:nvSpPr>
        <p:spPr>
          <a:xfrm>
            <a:off x="0" y="1219200"/>
            <a:ext cx="9144000" cy="4724400"/>
          </a:xfrm>
        </p:spPr>
        <p:txBody>
          <a:bodyPr/>
          <a:lstStyle/>
          <a:p>
            <a:r>
              <a:rPr lang="en-US" sz="2000" dirty="0"/>
              <a:t>When an AP doesn’t support/enable Multiple BSSID and allows the non-UHR STA’s association, the AP transmit its Beacon with pre-UHR information and UHR support indication.</a:t>
            </a:r>
          </a:p>
          <a:p>
            <a:r>
              <a:rPr lang="en-US" sz="2000" dirty="0"/>
              <a:t>When an AP doesn’t support/enable Multiple BSSID and doesn’t allow the non-UHR STA’s association, the AP transmit its Beacon with minimal information:</a:t>
            </a:r>
          </a:p>
          <a:p>
            <a:pPr lvl="1"/>
            <a:r>
              <a:rPr lang="en-US" sz="1600" dirty="0"/>
              <a:t>TIM, Multi-Link Traffic Indication if TID-to-Link mapping 3 is enabled.</a:t>
            </a:r>
          </a:p>
          <a:p>
            <a:pPr lvl="1"/>
            <a:r>
              <a:rPr lang="en-US" sz="1600" dirty="0"/>
              <a:t>BSS operating channel information for at least primary 20MHz channel and BSS Color.</a:t>
            </a:r>
          </a:p>
          <a:p>
            <a:pPr lvl="1"/>
            <a:r>
              <a:rPr lang="en-US" sz="1600" dirty="0"/>
              <a:t>MME for Beacon protection</a:t>
            </a:r>
          </a:p>
          <a:p>
            <a:pPr lvl="1"/>
            <a:r>
              <a:rPr lang="en-US" sz="1600" dirty="0"/>
              <a:t>TPE</a:t>
            </a:r>
          </a:p>
          <a:p>
            <a:pPr lvl="1"/>
            <a:r>
              <a:rPr lang="en-US" sz="1600" dirty="0"/>
              <a:t>RSNE</a:t>
            </a:r>
          </a:p>
          <a:p>
            <a:pPr lvl="1"/>
            <a:r>
              <a:rPr lang="en-US" sz="1600" dirty="0"/>
              <a:t>Critical Update Flag and BPCC</a:t>
            </a:r>
          </a:p>
          <a:p>
            <a:pPr lvl="2"/>
            <a:r>
              <a:rPr lang="en-US" sz="1400" dirty="0"/>
              <a:t>BPCC is useful for extreme low power STA.</a:t>
            </a:r>
          </a:p>
          <a:p>
            <a:pPr lvl="1"/>
            <a:r>
              <a:rPr lang="en-US" sz="1600" dirty="0"/>
              <a:t>Additionally, the other information can also be considered</a:t>
            </a:r>
          </a:p>
          <a:p>
            <a:pPr lvl="2"/>
            <a:r>
              <a:rPr lang="en-US" sz="1400" dirty="0"/>
              <a:t>SSID etc. information can help the STA to decide whether sending Probe Request is reasonable.</a:t>
            </a:r>
          </a:p>
          <a:p>
            <a:endParaRPr lang="en-US" sz="1400" dirty="0"/>
          </a:p>
        </p:txBody>
      </p:sp>
      <p:sp>
        <p:nvSpPr>
          <p:cNvPr id="4" name="Date Placeholder 3"/>
          <p:cNvSpPr>
            <a:spLocks noGrp="1"/>
          </p:cNvSpPr>
          <p:nvPr>
            <p:ph type="dt" sz="half" idx="10"/>
          </p:nvPr>
        </p:nvSpPr>
        <p:spPr>
          <a:xfrm>
            <a:off x="696913" y="332601"/>
            <a:ext cx="820738" cy="276999"/>
          </a:xfrm>
        </p:spPr>
        <p:txBody>
          <a:bodyPr/>
          <a:lstStyle/>
          <a:p>
            <a:pPr>
              <a:defRPr/>
            </a:pPr>
            <a:r>
              <a:rPr lang="en-US" dirty="0"/>
              <a:t>12/10/23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spTree>
    <p:extLst>
      <p:ext uri="{BB962C8B-B14F-4D97-AF65-F5344CB8AC3E}">
        <p14:creationId xmlns:p14="http://schemas.microsoft.com/office/powerpoint/2010/main" val="1508283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372" y="593246"/>
            <a:ext cx="9144000" cy="625954"/>
          </a:xfrm>
        </p:spPr>
        <p:txBody>
          <a:bodyPr/>
          <a:lstStyle/>
          <a:p>
            <a:r>
              <a:rPr lang="en-US" sz="2800" dirty="0"/>
              <a:t>Light Beacon with Multiple BSSID Support</a:t>
            </a:r>
            <a:endParaRPr lang="en-US" sz="2800" b="0" dirty="0"/>
          </a:p>
        </p:txBody>
      </p:sp>
      <p:sp>
        <p:nvSpPr>
          <p:cNvPr id="3" name="Content Placeholder 2"/>
          <p:cNvSpPr>
            <a:spLocks noGrp="1"/>
          </p:cNvSpPr>
          <p:nvPr>
            <p:ph idx="1"/>
          </p:nvPr>
        </p:nvSpPr>
        <p:spPr>
          <a:xfrm>
            <a:off x="0" y="1143000"/>
            <a:ext cx="9144000" cy="5257799"/>
          </a:xfrm>
        </p:spPr>
        <p:txBody>
          <a:bodyPr/>
          <a:lstStyle/>
          <a:p>
            <a:r>
              <a:rPr lang="en-US" sz="2000" dirty="0"/>
              <a:t>When an AP has transmitted BSSID AP and at least one AP in the multiple BSSID set allows the non-UHR STA’s association, the AP transmit its Beacon with pre-UHR information and UHR support indication.</a:t>
            </a:r>
          </a:p>
          <a:p>
            <a:r>
              <a:rPr lang="en-US" sz="2000" dirty="0"/>
              <a:t>When an AP has transmitted BSSID AP and all APs in the multiple BSSID set don’t allow the non-UHR STA’s association, the AP transmit its Beacon with minimal information:</a:t>
            </a:r>
          </a:p>
          <a:p>
            <a:pPr lvl="1"/>
            <a:r>
              <a:rPr lang="en-US" sz="1600" dirty="0"/>
              <a:t>TIM, Multi-Link Traffic Indication if TID-to-Link mapping 3 is enabled.</a:t>
            </a:r>
          </a:p>
          <a:p>
            <a:pPr lvl="1"/>
            <a:r>
              <a:rPr lang="en-US" sz="1600" dirty="0"/>
              <a:t>BSS operating channel information for at least primary 20MHz channel and BSS Color.</a:t>
            </a:r>
          </a:p>
          <a:p>
            <a:pPr lvl="1"/>
            <a:r>
              <a:rPr lang="en-US" sz="1600" dirty="0"/>
              <a:t>MME for Beacon protection</a:t>
            </a:r>
          </a:p>
          <a:p>
            <a:pPr lvl="1"/>
            <a:r>
              <a:rPr lang="en-US" sz="1600" dirty="0"/>
              <a:t>TPE</a:t>
            </a:r>
          </a:p>
          <a:p>
            <a:pPr lvl="1"/>
            <a:r>
              <a:rPr lang="en-US" sz="1600" dirty="0"/>
              <a:t>RSNE</a:t>
            </a:r>
          </a:p>
          <a:p>
            <a:pPr lvl="1"/>
            <a:r>
              <a:rPr lang="en-US" sz="1600" dirty="0"/>
              <a:t>Critical Update Flag and BPCC</a:t>
            </a:r>
          </a:p>
          <a:p>
            <a:pPr lvl="2"/>
            <a:r>
              <a:rPr lang="en-US" sz="1400" dirty="0"/>
              <a:t>BPCC is useful for extreme low power STA.</a:t>
            </a:r>
          </a:p>
          <a:p>
            <a:pPr lvl="1"/>
            <a:r>
              <a:rPr lang="en-US" sz="1600" dirty="0"/>
              <a:t>Nontransmitted BSSID Update Flag, SSID, Critical Update Flag and BPCC for nontransmitted BSSID AP.</a:t>
            </a:r>
          </a:p>
          <a:p>
            <a:pPr lvl="1"/>
            <a:r>
              <a:rPr lang="en-US" sz="1600" dirty="0"/>
              <a:t>Additionally, the other information can also be considered</a:t>
            </a:r>
          </a:p>
          <a:p>
            <a:pPr lvl="2"/>
            <a:r>
              <a:rPr lang="en-US" sz="1400" dirty="0"/>
              <a:t>SSID etc. information for transmitted BSSID AP can help the STA to decide whether sending Probe Request is reasonable.</a:t>
            </a:r>
          </a:p>
          <a:p>
            <a:pPr lvl="2"/>
            <a:endParaRPr lang="en-US" sz="1400" dirty="0"/>
          </a:p>
        </p:txBody>
      </p:sp>
      <p:sp>
        <p:nvSpPr>
          <p:cNvPr id="4" name="Date Placeholder 3"/>
          <p:cNvSpPr>
            <a:spLocks noGrp="1"/>
          </p:cNvSpPr>
          <p:nvPr>
            <p:ph type="dt" sz="half" idx="10"/>
          </p:nvPr>
        </p:nvSpPr>
        <p:spPr>
          <a:xfrm>
            <a:off x="696913" y="332601"/>
            <a:ext cx="820738" cy="276999"/>
          </a:xfrm>
        </p:spPr>
        <p:txBody>
          <a:bodyPr/>
          <a:lstStyle/>
          <a:p>
            <a:pPr>
              <a:defRPr/>
            </a:pPr>
            <a:r>
              <a:rPr lang="en-US" dirty="0"/>
              <a:t>12/10/23</a:t>
            </a:r>
          </a:p>
        </p:txBody>
      </p:sp>
      <p:sp>
        <p:nvSpPr>
          <p:cNvPr id="5" name="Footer Placeholder 4"/>
          <p:cNvSpPr>
            <a:spLocks noGrp="1"/>
          </p:cNvSpPr>
          <p:nvPr>
            <p:ph type="ftr" sz="quarter" idx="11"/>
          </p:nvPr>
        </p:nvSpPr>
        <p:spPr>
          <a:xfrm>
            <a:off x="7106032" y="6475413"/>
            <a:ext cx="1437893" cy="184666"/>
          </a:xfrm>
        </p:spPr>
        <p:txBody>
          <a:bodyPr/>
          <a:lstStyle/>
          <a:p>
            <a:pPr>
              <a:defRPr/>
            </a:pPr>
            <a:r>
              <a:rPr lang="en-US" dirty="0"/>
              <a:t>Liwen Chu et al (NXP)</a:t>
            </a: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262893462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1019</Words>
  <Application>Microsoft Office PowerPoint</Application>
  <PresentationFormat>On-screen Show (4:3)</PresentationFormat>
  <Paragraphs>117</Paragraphs>
  <Slides>8</Slides>
  <Notes>1</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8</vt:i4>
      </vt:variant>
    </vt:vector>
  </HeadingPairs>
  <TitlesOfParts>
    <vt:vector size="15" baseType="lpstr">
      <vt:lpstr>Arial</vt:lpstr>
      <vt:lpstr>Calibri</vt:lpstr>
      <vt:lpstr>Calibri Light</vt:lpstr>
      <vt:lpstr>Times New Roman</vt:lpstr>
      <vt:lpstr>Wingdings</vt:lpstr>
      <vt:lpstr>802-11-Submission</vt:lpstr>
      <vt:lpstr>Custom Design</vt:lpstr>
      <vt:lpstr>Beacon design with and without multiple BSSID support</vt:lpstr>
      <vt:lpstr>Recap: Critical Update</vt:lpstr>
      <vt:lpstr>Recap: Beacon Optimization</vt:lpstr>
      <vt:lpstr>Active Scanning and Passive Scanning in 802.11 </vt:lpstr>
      <vt:lpstr>Beacon Information Analysis</vt:lpstr>
      <vt:lpstr>Beacon Information Analysis (Cont’d)</vt:lpstr>
      <vt:lpstr>Light Beacon without Multiple BSSID Support</vt:lpstr>
      <vt:lpstr>Light Beacon with Multiple BSSID Support</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Liwen Chu</cp:lastModifiedBy>
  <cp:revision>2045</cp:revision>
  <cp:lastPrinted>1998-02-10T13:28:06Z</cp:lastPrinted>
  <dcterms:created xsi:type="dcterms:W3CDTF">2007-05-21T21:00:37Z</dcterms:created>
  <dcterms:modified xsi:type="dcterms:W3CDTF">2023-12-18T16:02:21Z</dcterms:modified>
  <cp:category>Submission</cp:category>
</cp:coreProperties>
</file>