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8"/>
  </p:notesMasterIdLst>
  <p:handoutMasterIdLst>
    <p:handoutMasterId r:id="rId19"/>
  </p:handoutMasterIdLst>
  <p:sldIdLst>
    <p:sldId id="269" r:id="rId3"/>
    <p:sldId id="484" r:id="rId4"/>
    <p:sldId id="521" r:id="rId5"/>
    <p:sldId id="509" r:id="rId6"/>
    <p:sldId id="510" r:id="rId7"/>
    <p:sldId id="511" r:id="rId8"/>
    <p:sldId id="512" r:id="rId9"/>
    <p:sldId id="513" r:id="rId10"/>
    <p:sldId id="516" r:id="rId11"/>
    <p:sldId id="517" r:id="rId12"/>
    <p:sldId id="518" r:id="rId13"/>
    <p:sldId id="519" r:id="rId14"/>
    <p:sldId id="515" r:id="rId15"/>
    <p:sldId id="520" r:id="rId16"/>
    <p:sldId id="522"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1/12/2024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1/12/2024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1/12/2024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1/12/2024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1/12/2024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1/12/2024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1/12/2024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1/12/2024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1935</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Secondary Channel </a:t>
            </a:r>
            <a:r>
              <a:rPr lang="en-US" sz="2400"/>
              <a:t>Usage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2023-11-10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11/10/2023</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(D)TBTT and Non-primary Channel Usage</a:t>
            </a:r>
            <a:endParaRPr lang="en-US" b="0" dirty="0"/>
          </a:p>
        </p:txBody>
      </p:sp>
      <p:sp>
        <p:nvSpPr>
          <p:cNvPr id="3" name="Content Placeholder 2"/>
          <p:cNvSpPr>
            <a:spLocks noGrp="1"/>
          </p:cNvSpPr>
          <p:nvPr>
            <p:ph idx="1"/>
          </p:nvPr>
        </p:nvSpPr>
        <p:spPr>
          <a:xfrm>
            <a:off x="0" y="1295401"/>
            <a:ext cx="9144000" cy="3200400"/>
          </a:xfrm>
        </p:spPr>
        <p:txBody>
          <a:bodyPr/>
          <a:lstStyle/>
          <a:p>
            <a:r>
              <a:rPr lang="en-US" sz="2000" dirty="0"/>
              <a:t>When an AP as the TXOP holder has a TXOP in non-primary channel(s) that covers its TBTT, the AP will not schedule its Beacon transmission at its TBTT.</a:t>
            </a:r>
          </a:p>
          <a:p>
            <a:r>
              <a:rPr lang="en-US" sz="2000" dirty="0"/>
              <a:t>When an AP as the TXOP holder has a TXOP in non-primary channel(s) that covers its DTBTT, the AP will not schedule its group-addressed frame transmission at its DTBTT.</a:t>
            </a:r>
          </a:p>
          <a:p>
            <a:endParaRPr lang="en-US" sz="20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945670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Time to Switch to Secondary Channel</a:t>
            </a:r>
            <a:endParaRPr lang="en-US" b="0" dirty="0"/>
          </a:p>
        </p:txBody>
      </p:sp>
      <p:sp>
        <p:nvSpPr>
          <p:cNvPr id="3" name="Content Placeholder 2"/>
          <p:cNvSpPr>
            <a:spLocks noGrp="1"/>
          </p:cNvSpPr>
          <p:nvPr>
            <p:ph idx="1"/>
          </p:nvPr>
        </p:nvSpPr>
        <p:spPr>
          <a:xfrm>
            <a:off x="0" y="1295400"/>
            <a:ext cx="9144000" cy="4724400"/>
          </a:xfrm>
        </p:spPr>
        <p:txBody>
          <a:bodyPr/>
          <a:lstStyle/>
          <a:p>
            <a:r>
              <a:rPr lang="en-US" sz="1800" dirty="0"/>
              <a:t>The selected time to switch to secondary channel should guarantee that the peer devices switch to the secondary channel at almost the same time:</a:t>
            </a:r>
          </a:p>
          <a:p>
            <a:pPr lvl="1"/>
            <a:r>
              <a:rPr lang="en-US" sz="1800" dirty="0"/>
              <a:t>When detecting OBSS TXOP, an AP/STA switches to non-primary channel after receiving the first responding frame (or SIFS + delta after the responding PPDU) or the frame following the first responding frame if the first responding frame is not detected.</a:t>
            </a:r>
          </a:p>
          <a:p>
            <a:pPr lvl="2"/>
            <a:r>
              <a:rPr lang="en-US" sz="1600" dirty="0"/>
              <a:t>If the responding frame (e.g. the responding frame is in TB PPDU whose soliciting Trigger is not received) can’t be decoded, the PPDU detecting is applied</a:t>
            </a:r>
          </a:p>
          <a:p>
            <a:pPr lvl="1"/>
            <a:r>
              <a:rPr lang="en-US" sz="1800" dirty="0"/>
              <a:t>If a STA/AP can’t figure out from the received frame/PPDU whether the detected TXOP is OBSS TXOP, the STA/AP will not switch to secondary channel within the detected TXOP.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205754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51" y="616336"/>
            <a:ext cx="9144000" cy="623501"/>
          </a:xfrm>
        </p:spPr>
        <p:txBody>
          <a:bodyPr/>
          <a:lstStyle/>
          <a:p>
            <a:r>
              <a:rPr lang="en-US" sz="3200" dirty="0"/>
              <a:t>Non-primary Channel Combination</a:t>
            </a:r>
            <a:endParaRPr lang="en-US" b="0" dirty="0"/>
          </a:p>
        </p:txBody>
      </p:sp>
      <p:sp>
        <p:nvSpPr>
          <p:cNvPr id="3" name="Content Placeholder 2"/>
          <p:cNvSpPr>
            <a:spLocks noGrp="1"/>
          </p:cNvSpPr>
          <p:nvPr>
            <p:ph idx="1"/>
          </p:nvPr>
        </p:nvSpPr>
        <p:spPr>
          <a:xfrm>
            <a:off x="5178" y="1239837"/>
            <a:ext cx="9144000" cy="5180012"/>
          </a:xfrm>
        </p:spPr>
        <p:txBody>
          <a:bodyPr/>
          <a:lstStyle/>
          <a:p>
            <a:r>
              <a:rPr lang="en-US" sz="2000" dirty="0"/>
              <a:t>Once the backoff procedure in a non-primary backoff 20MHz channel becomes zero, the non-primary backoff 20MHz channel can be aggregated with the other non-primary 20MHz channel(s) for the frame exchanges.</a:t>
            </a:r>
          </a:p>
          <a:p>
            <a:endParaRPr lang="en-US" sz="1600" dirty="0"/>
          </a:p>
          <a:p>
            <a:pPr lvl="1"/>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1476765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562252"/>
            <a:ext cx="9144000" cy="623501"/>
          </a:xfrm>
        </p:spPr>
        <p:txBody>
          <a:bodyPr/>
          <a:lstStyle/>
          <a:p>
            <a:r>
              <a:rPr lang="en-US" sz="2800" dirty="0"/>
              <a:t>RU Index</a:t>
            </a:r>
            <a:endParaRPr lang="en-US" sz="2800" b="0" dirty="0"/>
          </a:p>
        </p:txBody>
      </p:sp>
      <p:sp>
        <p:nvSpPr>
          <p:cNvPr id="3" name="Content Placeholder 2"/>
          <p:cNvSpPr>
            <a:spLocks noGrp="1"/>
          </p:cNvSpPr>
          <p:nvPr>
            <p:ph idx="1"/>
          </p:nvPr>
        </p:nvSpPr>
        <p:spPr>
          <a:xfrm>
            <a:off x="0" y="1176136"/>
            <a:ext cx="9144000" cy="2177941"/>
          </a:xfrm>
        </p:spPr>
        <p:txBody>
          <a:bodyPr/>
          <a:lstStyle/>
          <a:p>
            <a:r>
              <a:rPr lang="en-US" sz="1400" dirty="0"/>
              <a:t>Option 1</a:t>
            </a:r>
          </a:p>
          <a:p>
            <a:pPr lvl="1"/>
            <a:r>
              <a:rPr lang="en-US" sz="1400" dirty="0"/>
              <a:t>the RU index is acquired based on the PPDU BW and through treating the non-primary backoff 20MHz channel as the primary 20MHz channel</a:t>
            </a:r>
          </a:p>
          <a:p>
            <a:pPr lvl="2"/>
            <a:r>
              <a:rPr lang="en-US" sz="1400" dirty="0"/>
              <a:t>When multiple backoff 20MHz channel is covered by the PPDU BW, the backoff 20MHz channel with highest priority will be treated as the primary 20MHz channel.</a:t>
            </a:r>
          </a:p>
          <a:p>
            <a:pPr lvl="2"/>
            <a:r>
              <a:rPr lang="en-US" sz="1400" dirty="0"/>
              <a:t>When the primary 20MHz channel is covered by the PPDU BW, the RU Index will be coded as if no channel switch happens.</a:t>
            </a:r>
          </a:p>
          <a:p>
            <a:r>
              <a:rPr lang="en-US" sz="1400" dirty="0"/>
              <a:t>Option2</a:t>
            </a:r>
          </a:p>
          <a:p>
            <a:pPr lvl="1"/>
            <a:r>
              <a:rPr lang="en-US" sz="1400" dirty="0"/>
              <a:t>the RU index is acquired based on the whole BW of the BSS and  the primary 20MHz channel</a:t>
            </a:r>
          </a:p>
          <a:p>
            <a:endParaRPr lang="en-US" sz="14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cxnSp>
        <p:nvCxnSpPr>
          <p:cNvPr id="7" name="Straight Connector 6">
            <a:extLst>
              <a:ext uri="{FF2B5EF4-FFF2-40B4-BE49-F238E27FC236}">
                <a16:creationId xmlns:a16="http://schemas.microsoft.com/office/drawing/2014/main" id="{22E5BBCE-71F8-610B-6300-1DDB21B718E3}"/>
              </a:ext>
            </a:extLst>
          </p:cNvPr>
          <p:cNvCxnSpPr/>
          <p:nvPr/>
        </p:nvCxnSpPr>
        <p:spPr>
          <a:xfrm>
            <a:off x="3429000" y="6295748"/>
            <a:ext cx="4882719"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867E9B30-0E7B-B08F-7FEF-FA420FC23798}"/>
              </a:ext>
            </a:extLst>
          </p:cNvPr>
          <p:cNvSpPr/>
          <p:nvPr/>
        </p:nvSpPr>
        <p:spPr>
          <a:xfrm>
            <a:off x="517679" y="612707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0A9044F-6166-2D65-E5A9-6BD030BAF43A}"/>
              </a:ext>
            </a:extLst>
          </p:cNvPr>
          <p:cNvSpPr/>
          <p:nvPr/>
        </p:nvSpPr>
        <p:spPr>
          <a:xfrm>
            <a:off x="517679" y="5958402"/>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7D49FAF-06D4-5BB7-059E-26FEFA83CCA4}"/>
              </a:ext>
            </a:extLst>
          </p:cNvPr>
          <p:cNvSpPr/>
          <p:nvPr/>
        </p:nvSpPr>
        <p:spPr>
          <a:xfrm>
            <a:off x="517679" y="578972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B193A79-9EAA-C377-7FDD-25406D0E22A6}"/>
              </a:ext>
            </a:extLst>
          </p:cNvPr>
          <p:cNvSpPr/>
          <p:nvPr/>
        </p:nvSpPr>
        <p:spPr>
          <a:xfrm>
            <a:off x="517679" y="562105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68F7E08-3923-E925-B75E-983C893F9AEC}"/>
              </a:ext>
            </a:extLst>
          </p:cNvPr>
          <p:cNvSpPr/>
          <p:nvPr/>
        </p:nvSpPr>
        <p:spPr>
          <a:xfrm>
            <a:off x="517679" y="545238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A6F1BEE-6209-53B4-0094-0FD346FDB9EF}"/>
              </a:ext>
            </a:extLst>
          </p:cNvPr>
          <p:cNvSpPr/>
          <p:nvPr/>
        </p:nvSpPr>
        <p:spPr>
          <a:xfrm>
            <a:off x="517679" y="528371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AD2B685-8D36-DFBB-78A9-42375A8394D9}"/>
              </a:ext>
            </a:extLst>
          </p:cNvPr>
          <p:cNvSpPr/>
          <p:nvPr/>
        </p:nvSpPr>
        <p:spPr>
          <a:xfrm>
            <a:off x="517679" y="511503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420364F-9AC4-791C-8EAE-F9727F40CCAF}"/>
              </a:ext>
            </a:extLst>
          </p:cNvPr>
          <p:cNvSpPr/>
          <p:nvPr/>
        </p:nvSpPr>
        <p:spPr>
          <a:xfrm>
            <a:off x="517679" y="494636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04D4B2C-2FA6-F31A-B171-6B0792C06FC6}"/>
              </a:ext>
            </a:extLst>
          </p:cNvPr>
          <p:cNvSpPr/>
          <p:nvPr/>
        </p:nvSpPr>
        <p:spPr>
          <a:xfrm>
            <a:off x="517679" y="4777691"/>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A11BD86-47DC-BB66-D4FB-5E7D512C9384}"/>
              </a:ext>
            </a:extLst>
          </p:cNvPr>
          <p:cNvSpPr/>
          <p:nvPr/>
        </p:nvSpPr>
        <p:spPr>
          <a:xfrm>
            <a:off x="517679" y="4609018"/>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5F35669-041A-F9E8-FC00-E820B052D4B3}"/>
              </a:ext>
            </a:extLst>
          </p:cNvPr>
          <p:cNvSpPr/>
          <p:nvPr/>
        </p:nvSpPr>
        <p:spPr>
          <a:xfrm>
            <a:off x="517679" y="444034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CB769BF-AA57-1204-1070-1103DD33DD41}"/>
              </a:ext>
            </a:extLst>
          </p:cNvPr>
          <p:cNvSpPr/>
          <p:nvPr/>
        </p:nvSpPr>
        <p:spPr>
          <a:xfrm>
            <a:off x="517679" y="4271672"/>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B070CC9-84B1-33CC-44D0-995955FA6BD8}"/>
              </a:ext>
            </a:extLst>
          </p:cNvPr>
          <p:cNvSpPr/>
          <p:nvPr/>
        </p:nvSpPr>
        <p:spPr>
          <a:xfrm>
            <a:off x="517679" y="410299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F168A55-6079-87A9-03B6-E9AB23E24C30}"/>
              </a:ext>
            </a:extLst>
          </p:cNvPr>
          <p:cNvSpPr/>
          <p:nvPr/>
        </p:nvSpPr>
        <p:spPr>
          <a:xfrm>
            <a:off x="517679" y="393432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52C1A14-72C2-66B4-2C68-F0B59278F0C8}"/>
              </a:ext>
            </a:extLst>
          </p:cNvPr>
          <p:cNvSpPr/>
          <p:nvPr/>
        </p:nvSpPr>
        <p:spPr>
          <a:xfrm>
            <a:off x="517679" y="376565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8AEE9E6-688A-3527-9850-5AFE6953C033}"/>
              </a:ext>
            </a:extLst>
          </p:cNvPr>
          <p:cNvSpPr/>
          <p:nvPr/>
        </p:nvSpPr>
        <p:spPr>
          <a:xfrm>
            <a:off x="517679" y="359698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Left Brace 23">
            <a:extLst>
              <a:ext uri="{FF2B5EF4-FFF2-40B4-BE49-F238E27FC236}">
                <a16:creationId xmlns:a16="http://schemas.microsoft.com/office/drawing/2014/main" id="{D556F566-C1D7-5D4E-06E9-EB84A4DB6CCA}"/>
              </a:ext>
            </a:extLst>
          </p:cNvPr>
          <p:cNvSpPr/>
          <p:nvPr/>
        </p:nvSpPr>
        <p:spPr>
          <a:xfrm>
            <a:off x="260319" y="4946364"/>
            <a:ext cx="171450" cy="13493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Left Brace 24">
            <a:extLst>
              <a:ext uri="{FF2B5EF4-FFF2-40B4-BE49-F238E27FC236}">
                <a16:creationId xmlns:a16="http://schemas.microsoft.com/office/drawing/2014/main" id="{842FD7AB-4C97-B48F-0D7F-940C206C1F02}"/>
              </a:ext>
            </a:extLst>
          </p:cNvPr>
          <p:cNvSpPr/>
          <p:nvPr/>
        </p:nvSpPr>
        <p:spPr>
          <a:xfrm>
            <a:off x="260319" y="3559865"/>
            <a:ext cx="171450" cy="13493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a:extLst>
              <a:ext uri="{FF2B5EF4-FFF2-40B4-BE49-F238E27FC236}">
                <a16:creationId xmlns:a16="http://schemas.microsoft.com/office/drawing/2014/main" id="{C8DD3397-2FAF-F6BF-2F55-43F431183434}"/>
              </a:ext>
            </a:extLst>
          </p:cNvPr>
          <p:cNvSpPr txBox="1"/>
          <p:nvPr/>
        </p:nvSpPr>
        <p:spPr>
          <a:xfrm>
            <a:off x="1235059" y="5972556"/>
            <a:ext cx="1236348" cy="154519"/>
          </a:xfrm>
          <a:prstGeom prst="rect">
            <a:avLst/>
          </a:prstGeom>
          <a:noFill/>
        </p:spPr>
        <p:txBody>
          <a:bodyPr wrap="none" lIns="91440" tIns="45720" rIns="91440" rtlCol="0" anchor="t">
            <a:noAutofit/>
          </a:bodyPr>
          <a:lstStyle/>
          <a:p>
            <a:r>
              <a:rPr lang="en-US" sz="900" dirty="0">
                <a:solidFill>
                  <a:schemeClr val="tx1"/>
                </a:solidFill>
              </a:rPr>
              <a:t>Primary 20MHz channel</a:t>
            </a:r>
          </a:p>
        </p:txBody>
      </p:sp>
      <p:sp>
        <p:nvSpPr>
          <p:cNvPr id="27" name="TextBox 26">
            <a:extLst>
              <a:ext uri="{FF2B5EF4-FFF2-40B4-BE49-F238E27FC236}">
                <a16:creationId xmlns:a16="http://schemas.microsoft.com/office/drawing/2014/main" id="{9E18F5D2-DE5B-6BA4-E260-3029B7997BDB}"/>
              </a:ext>
            </a:extLst>
          </p:cNvPr>
          <p:cNvSpPr txBox="1"/>
          <p:nvPr/>
        </p:nvSpPr>
        <p:spPr>
          <a:xfrm rot="5400000">
            <a:off x="-400810" y="4063665"/>
            <a:ext cx="1236348" cy="154519"/>
          </a:xfrm>
          <a:prstGeom prst="rect">
            <a:avLst/>
          </a:prstGeom>
          <a:noFill/>
        </p:spPr>
        <p:txBody>
          <a:bodyPr wrap="none" lIns="91440" tIns="45720" rIns="91440" rtlCol="0" anchor="t">
            <a:noAutofit/>
          </a:bodyPr>
          <a:lstStyle/>
          <a:p>
            <a:r>
              <a:rPr lang="en-US" sz="900" dirty="0">
                <a:solidFill>
                  <a:schemeClr val="tx1"/>
                </a:solidFill>
              </a:rPr>
              <a:t>Non-primary subchannel</a:t>
            </a:r>
          </a:p>
        </p:txBody>
      </p:sp>
      <p:cxnSp>
        <p:nvCxnSpPr>
          <p:cNvPr id="28" name="Straight Arrow Connector 27">
            <a:extLst>
              <a:ext uri="{FF2B5EF4-FFF2-40B4-BE49-F238E27FC236}">
                <a16:creationId xmlns:a16="http://schemas.microsoft.com/office/drawing/2014/main" id="{932AA2BD-005B-ADC4-68C6-C830AFBB1FF6}"/>
              </a:ext>
            </a:extLst>
          </p:cNvPr>
          <p:cNvCxnSpPr>
            <a:cxnSpLocks/>
          </p:cNvCxnSpPr>
          <p:nvPr/>
        </p:nvCxnSpPr>
        <p:spPr>
          <a:xfrm flipH="1">
            <a:off x="936640" y="6042738"/>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51CD7E9E-C575-6EAD-84BD-D12D025FAED1}"/>
              </a:ext>
            </a:extLst>
          </p:cNvPr>
          <p:cNvSpPr txBox="1"/>
          <p:nvPr/>
        </p:nvSpPr>
        <p:spPr>
          <a:xfrm rot="5400000">
            <a:off x="-388211" y="5604966"/>
            <a:ext cx="1236348" cy="154519"/>
          </a:xfrm>
          <a:prstGeom prst="rect">
            <a:avLst/>
          </a:prstGeom>
          <a:noFill/>
        </p:spPr>
        <p:txBody>
          <a:bodyPr wrap="none" lIns="91440" tIns="45720" rIns="91440" rtlCol="0" anchor="t">
            <a:noAutofit/>
          </a:bodyPr>
          <a:lstStyle/>
          <a:p>
            <a:r>
              <a:rPr lang="en-US" sz="900" dirty="0">
                <a:solidFill>
                  <a:schemeClr val="tx1"/>
                </a:solidFill>
              </a:rPr>
              <a:t>Primary subchannel</a:t>
            </a:r>
          </a:p>
        </p:txBody>
      </p:sp>
      <p:sp>
        <p:nvSpPr>
          <p:cNvPr id="30" name="TextBox 29">
            <a:extLst>
              <a:ext uri="{FF2B5EF4-FFF2-40B4-BE49-F238E27FC236}">
                <a16:creationId xmlns:a16="http://schemas.microsoft.com/office/drawing/2014/main" id="{67951DDD-8075-95F6-9C3A-262C582A2BA7}"/>
              </a:ext>
            </a:extLst>
          </p:cNvPr>
          <p:cNvSpPr txBox="1"/>
          <p:nvPr/>
        </p:nvSpPr>
        <p:spPr>
          <a:xfrm>
            <a:off x="1235059" y="4275686"/>
            <a:ext cx="1236348" cy="154519"/>
          </a:xfrm>
          <a:prstGeom prst="rect">
            <a:avLst/>
          </a:prstGeom>
          <a:noFill/>
        </p:spPr>
        <p:txBody>
          <a:bodyPr wrap="none" lIns="91440" tIns="45720" rIns="91440" rtlCol="0" anchor="t">
            <a:noAutofit/>
          </a:bodyPr>
          <a:lstStyle/>
          <a:p>
            <a:r>
              <a:rPr lang="en-US" sz="900" dirty="0">
                <a:solidFill>
                  <a:schemeClr val="tx1"/>
                </a:solidFill>
              </a:rPr>
              <a:t>Backoff 20MHz channel</a:t>
            </a:r>
          </a:p>
        </p:txBody>
      </p:sp>
      <p:cxnSp>
        <p:nvCxnSpPr>
          <p:cNvPr id="31" name="Straight Arrow Connector 30">
            <a:extLst>
              <a:ext uri="{FF2B5EF4-FFF2-40B4-BE49-F238E27FC236}">
                <a16:creationId xmlns:a16="http://schemas.microsoft.com/office/drawing/2014/main" id="{BC84F6D0-0D2B-C304-0314-79FFF3D4FCC5}"/>
              </a:ext>
            </a:extLst>
          </p:cNvPr>
          <p:cNvCxnSpPr>
            <a:cxnSpLocks/>
          </p:cNvCxnSpPr>
          <p:nvPr/>
        </p:nvCxnSpPr>
        <p:spPr>
          <a:xfrm flipH="1">
            <a:off x="936640" y="4345868"/>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519A5459-9B3C-9942-F519-81F0B5A7784E}"/>
              </a:ext>
            </a:extLst>
          </p:cNvPr>
          <p:cNvSpPr/>
          <p:nvPr/>
        </p:nvSpPr>
        <p:spPr>
          <a:xfrm>
            <a:off x="6177584" y="3597365"/>
            <a:ext cx="1509091" cy="13560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3779BD40-2B28-30EF-6047-CD5865225484}"/>
              </a:ext>
            </a:extLst>
          </p:cNvPr>
          <p:cNvSpPr txBox="1"/>
          <p:nvPr/>
        </p:nvSpPr>
        <p:spPr>
          <a:xfrm>
            <a:off x="6168060" y="4984074"/>
            <a:ext cx="3052140" cy="468694"/>
          </a:xfrm>
          <a:prstGeom prst="rect">
            <a:avLst/>
          </a:prstGeom>
          <a:noFill/>
        </p:spPr>
        <p:txBody>
          <a:bodyPr wrap="none" lIns="91440" tIns="45720" rIns="91440" rtlCol="0" anchor="t">
            <a:noAutofit/>
          </a:bodyPr>
          <a:lstStyle/>
          <a:p>
            <a:r>
              <a:rPr lang="en-US" sz="900" dirty="0"/>
              <a:t>UHR TB PPDU (the RU Indexes of the RUs are coded </a:t>
            </a:r>
          </a:p>
          <a:p>
            <a:r>
              <a:rPr lang="en-US" sz="900" dirty="0"/>
              <a:t>per 320MHz BW PPDU and the primary 20MHz channel.</a:t>
            </a:r>
            <a:endParaRPr lang="en-US" sz="900" dirty="0">
              <a:solidFill>
                <a:schemeClr val="tx1"/>
              </a:solidFill>
            </a:endParaRPr>
          </a:p>
        </p:txBody>
      </p:sp>
    </p:spTree>
    <p:extLst>
      <p:ext uri="{BB962C8B-B14F-4D97-AF65-F5344CB8AC3E}">
        <p14:creationId xmlns:p14="http://schemas.microsoft.com/office/powerpoint/2010/main" val="3493969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20937"/>
            <a:ext cx="9144000" cy="623501"/>
          </a:xfrm>
        </p:spPr>
        <p:txBody>
          <a:bodyPr/>
          <a:lstStyle/>
          <a:p>
            <a:r>
              <a:rPr lang="en-US" sz="3200" dirty="0"/>
              <a:t>TXOP Protection</a:t>
            </a:r>
            <a:endParaRPr lang="en-US" b="0" dirty="0"/>
          </a:p>
        </p:txBody>
      </p:sp>
      <p:sp>
        <p:nvSpPr>
          <p:cNvPr id="3" name="Content Placeholder 2"/>
          <p:cNvSpPr>
            <a:spLocks noGrp="1"/>
          </p:cNvSpPr>
          <p:nvPr>
            <p:ph idx="1"/>
          </p:nvPr>
        </p:nvSpPr>
        <p:spPr>
          <a:xfrm>
            <a:off x="0" y="1255775"/>
            <a:ext cx="9144000" cy="1750619"/>
          </a:xfrm>
        </p:spPr>
        <p:txBody>
          <a:bodyPr/>
          <a:lstStyle/>
          <a:p>
            <a:r>
              <a:rPr lang="en-US" sz="1600" dirty="0"/>
              <a:t>If the backoff counter in non-primary backoff 20MHz channel becomes 0, the dynamic BW negotiation is done through treating the non-primary backoff 20MHz channel as the primary 20MHz channel.</a:t>
            </a:r>
          </a:p>
          <a:p>
            <a:pPr lvl="1"/>
            <a:r>
              <a:rPr lang="en-US" sz="1200" dirty="0"/>
              <a:t>When multiple backoff 20MHz channel is covered by the PPDU BW, the backoff 20MHz channel with highest priority will be treated as the primary 20MHz channel.</a:t>
            </a:r>
          </a:p>
          <a:p>
            <a:r>
              <a:rPr lang="en-US" sz="1600" dirty="0"/>
              <a:t>Another variant is to allow dynamic puncture in (MU-)RTS + CTS frame exchange.</a:t>
            </a:r>
          </a:p>
          <a:p>
            <a:endParaRPr lang="en-US" sz="20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cxnSp>
        <p:nvCxnSpPr>
          <p:cNvPr id="7" name="Straight Connector 6">
            <a:extLst>
              <a:ext uri="{FF2B5EF4-FFF2-40B4-BE49-F238E27FC236}">
                <a16:creationId xmlns:a16="http://schemas.microsoft.com/office/drawing/2014/main" id="{4DA773D4-0CA9-1EC0-00C3-68770C9D569B}"/>
              </a:ext>
            </a:extLst>
          </p:cNvPr>
          <p:cNvCxnSpPr/>
          <p:nvPr/>
        </p:nvCxnSpPr>
        <p:spPr>
          <a:xfrm>
            <a:off x="3429000" y="6296133"/>
            <a:ext cx="4882719"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B22F1516-6AEB-F9D0-1BBF-E844B57FBA31}"/>
              </a:ext>
            </a:extLst>
          </p:cNvPr>
          <p:cNvSpPr/>
          <p:nvPr/>
        </p:nvSpPr>
        <p:spPr>
          <a:xfrm>
            <a:off x="517679" y="612746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8B9FD45-79E8-A1D2-BB57-FB7AEBC3D7A9}"/>
              </a:ext>
            </a:extLst>
          </p:cNvPr>
          <p:cNvSpPr/>
          <p:nvPr/>
        </p:nvSpPr>
        <p:spPr>
          <a:xfrm>
            <a:off x="517679" y="595878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592BE6D-898C-A3BD-5E1F-4F2D6FF91195}"/>
              </a:ext>
            </a:extLst>
          </p:cNvPr>
          <p:cNvSpPr/>
          <p:nvPr/>
        </p:nvSpPr>
        <p:spPr>
          <a:xfrm>
            <a:off x="517679" y="579011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CFE12BC-1EEA-16EB-78C5-7F66B5C2C792}"/>
              </a:ext>
            </a:extLst>
          </p:cNvPr>
          <p:cNvSpPr/>
          <p:nvPr/>
        </p:nvSpPr>
        <p:spPr>
          <a:xfrm>
            <a:off x="517679" y="5621441"/>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E1FCE2F-9EF4-5540-445C-17FAB463474F}"/>
              </a:ext>
            </a:extLst>
          </p:cNvPr>
          <p:cNvSpPr/>
          <p:nvPr/>
        </p:nvSpPr>
        <p:spPr>
          <a:xfrm>
            <a:off x="517679" y="5452768"/>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5EB8297-BFFC-1B65-A7FD-A2D59F008728}"/>
              </a:ext>
            </a:extLst>
          </p:cNvPr>
          <p:cNvSpPr/>
          <p:nvPr/>
        </p:nvSpPr>
        <p:spPr>
          <a:xfrm>
            <a:off x="517679" y="528409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3292156-795E-9586-C22F-864C1CF86BB6}"/>
              </a:ext>
            </a:extLst>
          </p:cNvPr>
          <p:cNvSpPr/>
          <p:nvPr/>
        </p:nvSpPr>
        <p:spPr>
          <a:xfrm>
            <a:off x="517679" y="5115422"/>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4CD0DAC-67EB-70C3-9ADC-C630EAD5625A}"/>
              </a:ext>
            </a:extLst>
          </p:cNvPr>
          <p:cNvSpPr/>
          <p:nvPr/>
        </p:nvSpPr>
        <p:spPr>
          <a:xfrm>
            <a:off x="517679" y="494674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CE0958F-C635-FAC0-BB01-0ED4E170BE2F}"/>
              </a:ext>
            </a:extLst>
          </p:cNvPr>
          <p:cNvSpPr/>
          <p:nvPr/>
        </p:nvSpPr>
        <p:spPr>
          <a:xfrm>
            <a:off x="517679" y="477807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E8BCD77-06BE-D0CF-8948-5A517903CF63}"/>
              </a:ext>
            </a:extLst>
          </p:cNvPr>
          <p:cNvSpPr/>
          <p:nvPr/>
        </p:nvSpPr>
        <p:spPr>
          <a:xfrm>
            <a:off x="517679" y="460940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2BD6574-483A-C363-79F8-C1A61F7A4430}"/>
              </a:ext>
            </a:extLst>
          </p:cNvPr>
          <p:cNvSpPr/>
          <p:nvPr/>
        </p:nvSpPr>
        <p:spPr>
          <a:xfrm>
            <a:off x="517679" y="444073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EE63805-A486-837F-A49B-0C639B972BE5}"/>
              </a:ext>
            </a:extLst>
          </p:cNvPr>
          <p:cNvSpPr/>
          <p:nvPr/>
        </p:nvSpPr>
        <p:spPr>
          <a:xfrm>
            <a:off x="517679" y="427205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A60B307-B216-5DB6-7D9E-9B81EE3A65C8}"/>
              </a:ext>
            </a:extLst>
          </p:cNvPr>
          <p:cNvSpPr/>
          <p:nvPr/>
        </p:nvSpPr>
        <p:spPr>
          <a:xfrm>
            <a:off x="517679" y="410338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ED7274A-1A24-C039-0DE4-52F7D7799222}"/>
              </a:ext>
            </a:extLst>
          </p:cNvPr>
          <p:cNvSpPr/>
          <p:nvPr/>
        </p:nvSpPr>
        <p:spPr>
          <a:xfrm>
            <a:off x="517679" y="3934711"/>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3B20E6C-59D1-01FA-E75B-461C3AACFAB2}"/>
              </a:ext>
            </a:extLst>
          </p:cNvPr>
          <p:cNvSpPr/>
          <p:nvPr/>
        </p:nvSpPr>
        <p:spPr>
          <a:xfrm>
            <a:off x="517679" y="3766038"/>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9E2C835-1132-8371-DD40-D8E23A2A7CCB}"/>
              </a:ext>
            </a:extLst>
          </p:cNvPr>
          <p:cNvSpPr/>
          <p:nvPr/>
        </p:nvSpPr>
        <p:spPr>
          <a:xfrm>
            <a:off x="517679" y="359736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Left Brace 23">
            <a:extLst>
              <a:ext uri="{FF2B5EF4-FFF2-40B4-BE49-F238E27FC236}">
                <a16:creationId xmlns:a16="http://schemas.microsoft.com/office/drawing/2014/main" id="{10E9A965-745B-2FD0-A11A-F0D78C588F08}"/>
              </a:ext>
            </a:extLst>
          </p:cNvPr>
          <p:cNvSpPr/>
          <p:nvPr/>
        </p:nvSpPr>
        <p:spPr>
          <a:xfrm>
            <a:off x="260319" y="4946749"/>
            <a:ext cx="171450" cy="13493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Left Brace 24">
            <a:extLst>
              <a:ext uri="{FF2B5EF4-FFF2-40B4-BE49-F238E27FC236}">
                <a16:creationId xmlns:a16="http://schemas.microsoft.com/office/drawing/2014/main" id="{7D328D38-B09B-485E-D7CD-C9168F52EE3C}"/>
              </a:ext>
            </a:extLst>
          </p:cNvPr>
          <p:cNvSpPr/>
          <p:nvPr/>
        </p:nvSpPr>
        <p:spPr>
          <a:xfrm>
            <a:off x="260319" y="3560250"/>
            <a:ext cx="171450" cy="13493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a:extLst>
              <a:ext uri="{FF2B5EF4-FFF2-40B4-BE49-F238E27FC236}">
                <a16:creationId xmlns:a16="http://schemas.microsoft.com/office/drawing/2014/main" id="{60FA9292-4889-FDF4-1841-BB135A018FBB}"/>
              </a:ext>
            </a:extLst>
          </p:cNvPr>
          <p:cNvSpPr txBox="1"/>
          <p:nvPr/>
        </p:nvSpPr>
        <p:spPr>
          <a:xfrm>
            <a:off x="1235059" y="5972941"/>
            <a:ext cx="1236348" cy="154519"/>
          </a:xfrm>
          <a:prstGeom prst="rect">
            <a:avLst/>
          </a:prstGeom>
          <a:noFill/>
        </p:spPr>
        <p:txBody>
          <a:bodyPr wrap="none" lIns="91440" tIns="45720" rIns="91440" rtlCol="0" anchor="t">
            <a:noAutofit/>
          </a:bodyPr>
          <a:lstStyle/>
          <a:p>
            <a:r>
              <a:rPr lang="en-US" sz="900" dirty="0">
                <a:solidFill>
                  <a:schemeClr val="tx1"/>
                </a:solidFill>
              </a:rPr>
              <a:t>Primary 20MHz channel</a:t>
            </a:r>
          </a:p>
        </p:txBody>
      </p:sp>
      <p:sp>
        <p:nvSpPr>
          <p:cNvPr id="27" name="TextBox 26">
            <a:extLst>
              <a:ext uri="{FF2B5EF4-FFF2-40B4-BE49-F238E27FC236}">
                <a16:creationId xmlns:a16="http://schemas.microsoft.com/office/drawing/2014/main" id="{563FE861-7856-8728-80C6-B56436B91865}"/>
              </a:ext>
            </a:extLst>
          </p:cNvPr>
          <p:cNvSpPr txBox="1"/>
          <p:nvPr/>
        </p:nvSpPr>
        <p:spPr>
          <a:xfrm rot="5400000">
            <a:off x="-400810" y="4064050"/>
            <a:ext cx="1236348" cy="154519"/>
          </a:xfrm>
          <a:prstGeom prst="rect">
            <a:avLst/>
          </a:prstGeom>
          <a:noFill/>
        </p:spPr>
        <p:txBody>
          <a:bodyPr wrap="none" lIns="91440" tIns="45720" rIns="91440" rtlCol="0" anchor="t">
            <a:noAutofit/>
          </a:bodyPr>
          <a:lstStyle/>
          <a:p>
            <a:r>
              <a:rPr lang="en-US" sz="900" dirty="0">
                <a:solidFill>
                  <a:schemeClr val="tx1"/>
                </a:solidFill>
              </a:rPr>
              <a:t>Non-primary subchannel</a:t>
            </a:r>
          </a:p>
        </p:txBody>
      </p:sp>
      <p:cxnSp>
        <p:nvCxnSpPr>
          <p:cNvPr id="28" name="Straight Arrow Connector 27">
            <a:extLst>
              <a:ext uri="{FF2B5EF4-FFF2-40B4-BE49-F238E27FC236}">
                <a16:creationId xmlns:a16="http://schemas.microsoft.com/office/drawing/2014/main" id="{CAA62E7F-BB4E-2F9E-777D-CDB073545CA9}"/>
              </a:ext>
            </a:extLst>
          </p:cNvPr>
          <p:cNvCxnSpPr>
            <a:cxnSpLocks/>
          </p:cNvCxnSpPr>
          <p:nvPr/>
        </p:nvCxnSpPr>
        <p:spPr>
          <a:xfrm flipH="1">
            <a:off x="936640" y="6043123"/>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E200D219-B112-DA1B-F94C-9405ABB55B01}"/>
              </a:ext>
            </a:extLst>
          </p:cNvPr>
          <p:cNvSpPr txBox="1"/>
          <p:nvPr/>
        </p:nvSpPr>
        <p:spPr>
          <a:xfrm rot="5400000">
            <a:off x="-388211" y="5605351"/>
            <a:ext cx="1236348" cy="154519"/>
          </a:xfrm>
          <a:prstGeom prst="rect">
            <a:avLst/>
          </a:prstGeom>
          <a:noFill/>
        </p:spPr>
        <p:txBody>
          <a:bodyPr wrap="none" lIns="91440" tIns="45720" rIns="91440" rtlCol="0" anchor="t">
            <a:noAutofit/>
          </a:bodyPr>
          <a:lstStyle/>
          <a:p>
            <a:r>
              <a:rPr lang="en-US" sz="900" dirty="0">
                <a:solidFill>
                  <a:schemeClr val="tx1"/>
                </a:solidFill>
              </a:rPr>
              <a:t>Primary subchannel</a:t>
            </a:r>
          </a:p>
        </p:txBody>
      </p:sp>
      <p:sp>
        <p:nvSpPr>
          <p:cNvPr id="30" name="TextBox 29">
            <a:extLst>
              <a:ext uri="{FF2B5EF4-FFF2-40B4-BE49-F238E27FC236}">
                <a16:creationId xmlns:a16="http://schemas.microsoft.com/office/drawing/2014/main" id="{7B00B16F-2341-CD70-4350-62DB09BDA90F}"/>
              </a:ext>
            </a:extLst>
          </p:cNvPr>
          <p:cNvSpPr txBox="1"/>
          <p:nvPr/>
        </p:nvSpPr>
        <p:spPr>
          <a:xfrm>
            <a:off x="1235059" y="4276071"/>
            <a:ext cx="1236348" cy="154519"/>
          </a:xfrm>
          <a:prstGeom prst="rect">
            <a:avLst/>
          </a:prstGeom>
          <a:noFill/>
        </p:spPr>
        <p:txBody>
          <a:bodyPr wrap="none" lIns="91440" tIns="45720" rIns="91440" rtlCol="0" anchor="t">
            <a:noAutofit/>
          </a:bodyPr>
          <a:lstStyle/>
          <a:p>
            <a:r>
              <a:rPr lang="en-US" sz="900" dirty="0">
                <a:solidFill>
                  <a:schemeClr val="tx1"/>
                </a:solidFill>
              </a:rPr>
              <a:t>Backoff 20MHz channel</a:t>
            </a:r>
          </a:p>
        </p:txBody>
      </p:sp>
      <p:cxnSp>
        <p:nvCxnSpPr>
          <p:cNvPr id="31" name="Straight Arrow Connector 30">
            <a:extLst>
              <a:ext uri="{FF2B5EF4-FFF2-40B4-BE49-F238E27FC236}">
                <a16:creationId xmlns:a16="http://schemas.microsoft.com/office/drawing/2014/main" id="{B6873FD1-4C42-8D2E-9A96-D7FC7CB373F0}"/>
              </a:ext>
            </a:extLst>
          </p:cNvPr>
          <p:cNvCxnSpPr>
            <a:cxnSpLocks/>
          </p:cNvCxnSpPr>
          <p:nvPr/>
        </p:nvCxnSpPr>
        <p:spPr>
          <a:xfrm flipH="1">
            <a:off x="936640" y="4346253"/>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2AC97D89-0C8D-280F-C193-FF53101C7AFC}"/>
              </a:ext>
            </a:extLst>
          </p:cNvPr>
          <p:cNvSpPr/>
          <p:nvPr/>
        </p:nvSpPr>
        <p:spPr>
          <a:xfrm>
            <a:off x="3346604" y="4787601"/>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8A47A94-64E6-41E2-A0C7-5827B498B068}"/>
              </a:ext>
            </a:extLst>
          </p:cNvPr>
          <p:cNvSpPr/>
          <p:nvPr/>
        </p:nvSpPr>
        <p:spPr>
          <a:xfrm>
            <a:off x="3346604" y="4618928"/>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248931AF-7FC5-2959-E4F1-8CE20416ABB7}"/>
              </a:ext>
            </a:extLst>
          </p:cNvPr>
          <p:cNvSpPr/>
          <p:nvPr/>
        </p:nvSpPr>
        <p:spPr>
          <a:xfrm>
            <a:off x="3346604" y="445025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1C03B95-ED8A-63E2-FEA8-633162F1B0E2}"/>
              </a:ext>
            </a:extLst>
          </p:cNvPr>
          <p:cNvSpPr/>
          <p:nvPr/>
        </p:nvSpPr>
        <p:spPr>
          <a:xfrm>
            <a:off x="3346604" y="4281582"/>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FCAB6695-9C25-07ED-7AE7-0A3B35D4AE38}"/>
              </a:ext>
            </a:extLst>
          </p:cNvPr>
          <p:cNvSpPr/>
          <p:nvPr/>
        </p:nvSpPr>
        <p:spPr>
          <a:xfrm>
            <a:off x="3346604" y="411290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D7D8D4D2-4F39-556C-5EF3-420165C216E9}"/>
              </a:ext>
            </a:extLst>
          </p:cNvPr>
          <p:cNvSpPr/>
          <p:nvPr/>
        </p:nvSpPr>
        <p:spPr>
          <a:xfrm>
            <a:off x="3346604" y="394423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273B6035-EFEE-9CA2-6997-1309D80315D0}"/>
              </a:ext>
            </a:extLst>
          </p:cNvPr>
          <p:cNvSpPr/>
          <p:nvPr/>
        </p:nvSpPr>
        <p:spPr>
          <a:xfrm>
            <a:off x="3346604" y="377556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D33C492-65FB-A626-FCCF-749090296166}"/>
              </a:ext>
            </a:extLst>
          </p:cNvPr>
          <p:cNvSpPr/>
          <p:nvPr/>
        </p:nvSpPr>
        <p:spPr>
          <a:xfrm>
            <a:off x="3346604" y="360689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95458D97-0B1F-5E29-31D9-8D293F531EE8}"/>
              </a:ext>
            </a:extLst>
          </p:cNvPr>
          <p:cNvSpPr txBox="1"/>
          <p:nvPr/>
        </p:nvSpPr>
        <p:spPr>
          <a:xfrm>
            <a:off x="3429000" y="4953397"/>
            <a:ext cx="467397" cy="202155"/>
          </a:xfrm>
          <a:prstGeom prst="rect">
            <a:avLst/>
          </a:prstGeom>
          <a:noFill/>
        </p:spPr>
        <p:txBody>
          <a:bodyPr wrap="none" lIns="91440" tIns="45720" rIns="91440" rtlCol="0" anchor="t">
            <a:noAutofit/>
          </a:bodyPr>
          <a:lstStyle/>
          <a:p>
            <a:r>
              <a:rPr lang="en-US" sz="900" dirty="0">
                <a:solidFill>
                  <a:schemeClr val="tx1"/>
                </a:solidFill>
              </a:rPr>
              <a:t>RTS</a:t>
            </a:r>
          </a:p>
        </p:txBody>
      </p:sp>
      <p:sp>
        <p:nvSpPr>
          <p:cNvPr id="41" name="Rectangle 40">
            <a:extLst>
              <a:ext uri="{FF2B5EF4-FFF2-40B4-BE49-F238E27FC236}">
                <a16:creationId xmlns:a16="http://schemas.microsoft.com/office/drawing/2014/main" id="{0A9EE8F6-B9CA-0AB3-EFEA-435C6B970B14}"/>
              </a:ext>
            </a:extLst>
          </p:cNvPr>
          <p:cNvSpPr/>
          <p:nvPr/>
        </p:nvSpPr>
        <p:spPr>
          <a:xfrm>
            <a:off x="4086897" y="4790478"/>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FB188B20-D872-5513-9BB9-3484DED815F5}"/>
              </a:ext>
            </a:extLst>
          </p:cNvPr>
          <p:cNvSpPr/>
          <p:nvPr/>
        </p:nvSpPr>
        <p:spPr>
          <a:xfrm>
            <a:off x="4086897" y="462180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0510E703-7785-2200-1B42-4199FAC47CA2}"/>
              </a:ext>
            </a:extLst>
          </p:cNvPr>
          <p:cNvSpPr/>
          <p:nvPr/>
        </p:nvSpPr>
        <p:spPr>
          <a:xfrm>
            <a:off x="4086897" y="4453132"/>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0D1F1F41-93D2-94C5-A1CF-FE832586F61E}"/>
              </a:ext>
            </a:extLst>
          </p:cNvPr>
          <p:cNvSpPr/>
          <p:nvPr/>
        </p:nvSpPr>
        <p:spPr>
          <a:xfrm>
            <a:off x="4086897" y="428445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DBC74797-3346-A912-B9F6-BB899793F97D}"/>
              </a:ext>
            </a:extLst>
          </p:cNvPr>
          <p:cNvSpPr txBox="1"/>
          <p:nvPr/>
        </p:nvSpPr>
        <p:spPr>
          <a:xfrm>
            <a:off x="4169293" y="4956274"/>
            <a:ext cx="467397" cy="202155"/>
          </a:xfrm>
          <a:prstGeom prst="rect">
            <a:avLst/>
          </a:prstGeom>
          <a:noFill/>
        </p:spPr>
        <p:txBody>
          <a:bodyPr wrap="none" lIns="91440" tIns="45720" rIns="91440" rtlCol="0" anchor="t">
            <a:noAutofit/>
          </a:bodyPr>
          <a:lstStyle/>
          <a:p>
            <a:r>
              <a:rPr lang="en-US" sz="900" dirty="0"/>
              <a:t>C</a:t>
            </a:r>
            <a:r>
              <a:rPr lang="en-US" sz="900" dirty="0">
                <a:solidFill>
                  <a:schemeClr val="tx1"/>
                </a:solidFill>
              </a:rPr>
              <a:t>TS</a:t>
            </a:r>
          </a:p>
        </p:txBody>
      </p:sp>
      <p:sp>
        <p:nvSpPr>
          <p:cNvPr id="46" name="TextBox 45">
            <a:extLst>
              <a:ext uri="{FF2B5EF4-FFF2-40B4-BE49-F238E27FC236}">
                <a16:creationId xmlns:a16="http://schemas.microsoft.com/office/drawing/2014/main" id="{40EA8512-992A-CB02-E140-079938123C33}"/>
              </a:ext>
            </a:extLst>
          </p:cNvPr>
          <p:cNvSpPr txBox="1"/>
          <p:nvPr/>
        </p:nvSpPr>
        <p:spPr>
          <a:xfrm>
            <a:off x="3429000" y="3334305"/>
            <a:ext cx="1357363" cy="225980"/>
          </a:xfrm>
          <a:prstGeom prst="rect">
            <a:avLst/>
          </a:prstGeom>
          <a:noFill/>
        </p:spPr>
        <p:txBody>
          <a:bodyPr wrap="none" lIns="91440" tIns="45720" rIns="91440" rtlCol="0" anchor="t">
            <a:noAutofit/>
          </a:bodyPr>
          <a:lstStyle/>
          <a:p>
            <a:r>
              <a:rPr lang="en-US" sz="900" dirty="0"/>
              <a:t>Dynamic BD negotiation</a:t>
            </a:r>
            <a:endParaRPr lang="en-US" sz="900" dirty="0">
              <a:solidFill>
                <a:schemeClr val="tx1"/>
              </a:solidFill>
            </a:endParaRPr>
          </a:p>
        </p:txBody>
      </p:sp>
    </p:spTree>
    <p:extLst>
      <p:ext uri="{BB962C8B-B14F-4D97-AF65-F5344CB8AC3E}">
        <p14:creationId xmlns:p14="http://schemas.microsoft.com/office/powerpoint/2010/main" val="1132083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25214"/>
            <a:ext cx="9105900" cy="623501"/>
          </a:xfrm>
        </p:spPr>
        <p:txBody>
          <a:bodyPr/>
          <a:lstStyle/>
          <a:p>
            <a:r>
              <a:rPr lang="en-US" sz="3200" dirty="0"/>
              <a:t>Summary</a:t>
            </a:r>
            <a:endParaRPr lang="en-US" b="0" dirty="0"/>
          </a:p>
        </p:txBody>
      </p:sp>
      <p:sp>
        <p:nvSpPr>
          <p:cNvPr id="3" name="Content Placeholder 2"/>
          <p:cNvSpPr>
            <a:spLocks noGrp="1"/>
          </p:cNvSpPr>
          <p:nvPr>
            <p:ph idx="1"/>
          </p:nvPr>
        </p:nvSpPr>
        <p:spPr>
          <a:xfrm>
            <a:off x="0" y="1295401"/>
            <a:ext cx="9144000" cy="2895599"/>
          </a:xfrm>
        </p:spPr>
        <p:txBody>
          <a:bodyPr/>
          <a:lstStyle/>
          <a:p>
            <a:r>
              <a:rPr lang="en-US" sz="1800" dirty="0"/>
              <a:t>The various aspects related to secondary channel usage are discussed</a:t>
            </a:r>
          </a:p>
          <a:p>
            <a:pPr lvl="1"/>
            <a:r>
              <a:rPr lang="en-US" sz="1800" dirty="0"/>
              <a:t>RU index and BW negotiation</a:t>
            </a:r>
          </a:p>
          <a:p>
            <a:pPr lvl="1"/>
            <a:r>
              <a:rPr lang="en-US" sz="1800" dirty="0"/>
              <a:t>Secondary backoff channel location,</a:t>
            </a:r>
          </a:p>
          <a:p>
            <a:pPr lvl="1"/>
            <a:r>
              <a:rPr lang="en-US" sz="1800" dirty="0"/>
              <a:t>Single vs multiple secondary backoff channels</a:t>
            </a:r>
          </a:p>
          <a:p>
            <a:pPr lvl="1"/>
            <a:r>
              <a:rPr lang="en-US" sz="1800" dirty="0"/>
              <a:t>Time to switch from primary backoff channel to secondary backoff channel.</a:t>
            </a:r>
          </a:p>
          <a:p>
            <a:pPr lvl="1"/>
            <a:r>
              <a:rPr lang="en-US" sz="1800" dirty="0"/>
              <a:t>Secondary channel usage and virtual APs, TBTT, R-TWT etc.</a:t>
            </a:r>
          </a:p>
          <a:p>
            <a:r>
              <a:rPr lang="en-US" sz="1800" dirty="0"/>
              <a:t>We prefer single secondary backoff channel. If multiple secondary backoff channels are allowed in a BSS, the switch from one secondary backoff channel to another secondary backoff channel should be disallowed.</a:t>
            </a:r>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1883119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Recap</a:t>
            </a:r>
            <a:endParaRPr lang="en-US" b="0" dirty="0"/>
          </a:p>
        </p:txBody>
      </p:sp>
      <p:sp>
        <p:nvSpPr>
          <p:cNvPr id="3" name="Content Placeholder 2"/>
          <p:cNvSpPr>
            <a:spLocks noGrp="1"/>
          </p:cNvSpPr>
          <p:nvPr>
            <p:ph idx="1"/>
          </p:nvPr>
        </p:nvSpPr>
        <p:spPr>
          <a:xfrm>
            <a:off x="0" y="1295401"/>
            <a:ext cx="9144000" cy="3200400"/>
          </a:xfrm>
        </p:spPr>
        <p:txBody>
          <a:bodyPr/>
          <a:lstStyle/>
          <a:p>
            <a:r>
              <a:rPr lang="en-US" sz="2000" dirty="0"/>
              <a:t>We discussed the secondary channel usage in several presentations:</a:t>
            </a:r>
          </a:p>
          <a:p>
            <a:pPr lvl="1"/>
            <a:r>
              <a:rPr lang="en-US" sz="2000" dirty="0"/>
              <a:t>The RU index, BW negotiation in secondary channel</a:t>
            </a:r>
          </a:p>
          <a:p>
            <a:pPr lvl="1"/>
            <a:r>
              <a:rPr lang="en-US" dirty="0"/>
              <a:t>The method to avoid the losing of the medium synchronization when returning back to primary channel</a:t>
            </a:r>
          </a:p>
          <a:p>
            <a:pPr lvl="1"/>
            <a:r>
              <a:rPr lang="en-US" dirty="0"/>
              <a:t>The discussion of single and multiple secondary backoff 20MHz channels announced by the AP.</a:t>
            </a:r>
          </a:p>
          <a:p>
            <a:pPr lvl="2"/>
            <a:r>
              <a:rPr lang="en-US" dirty="0"/>
              <a:t>Prefer single secondary backoff 20MHz channel.</a:t>
            </a:r>
          </a:p>
          <a:p>
            <a:pPr lvl="1"/>
            <a:r>
              <a:rPr lang="en-US" dirty="0"/>
              <a:t>The method to make sure a peer device is ready when transmitting the frame to the peer device</a:t>
            </a:r>
          </a:p>
          <a:p>
            <a:pPr lvl="2"/>
            <a:r>
              <a:rPr lang="en-US" dirty="0"/>
              <a:t>Transition delay, STA’s availability polling on secondary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Non-Primary Backoff 20MHz Channel Location</a:t>
            </a:r>
            <a:endParaRPr lang="en-US" sz="2400" b="0" dirty="0"/>
          </a:p>
        </p:txBody>
      </p:sp>
      <p:sp>
        <p:nvSpPr>
          <p:cNvPr id="3" name="Content Placeholder 2"/>
          <p:cNvSpPr>
            <a:spLocks noGrp="1"/>
          </p:cNvSpPr>
          <p:nvPr>
            <p:ph idx="1"/>
          </p:nvPr>
        </p:nvSpPr>
        <p:spPr>
          <a:xfrm>
            <a:off x="19438" y="1108500"/>
            <a:ext cx="9124562" cy="5292300"/>
          </a:xfrm>
        </p:spPr>
        <p:txBody>
          <a:bodyPr/>
          <a:lstStyle/>
          <a:p>
            <a:r>
              <a:rPr lang="en-US" sz="1800" dirty="0"/>
              <a:t>Each 80MHz channel covered by a BSS operating channel can’t have more than one backoff 20MHz channel (a backoff 20MHz channel is either a non-primary backoff 20MHz channel or the primary 20MHz channel)</a:t>
            </a:r>
          </a:p>
          <a:p>
            <a:r>
              <a:rPr lang="en-US" sz="1800" dirty="0"/>
              <a:t>In a BSS with N 20MHz channels, one non-primary backoff 20MHz channel (the backoff 20MHz channel that is not primary 20MHz channel) is defined, and the non-primary backoff 20MHz channel is on non-primary (secondary) (N/2)*20 MHz channel </a:t>
            </a:r>
          </a:p>
          <a:p>
            <a:pPr lvl="1"/>
            <a:r>
              <a:rPr lang="en-US" sz="1800" dirty="0"/>
              <a:t>Another variant is that more than one non-primary backoff 20MHz channel can be defined, and at least one non-primary backoff 20MHz channel is on non-primary (secondary) (N/2)*20 MHz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842421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Single Non-primary Backoff 20MHz Channel</a:t>
            </a:r>
            <a:endParaRPr lang="en-US" b="0" dirty="0"/>
          </a:p>
        </p:txBody>
      </p:sp>
      <p:sp>
        <p:nvSpPr>
          <p:cNvPr id="3" name="Content Placeholder 2"/>
          <p:cNvSpPr>
            <a:spLocks noGrp="1"/>
          </p:cNvSpPr>
          <p:nvPr>
            <p:ph idx="1"/>
          </p:nvPr>
        </p:nvSpPr>
        <p:spPr>
          <a:xfrm>
            <a:off x="0" y="1295400"/>
            <a:ext cx="9144000" cy="4038599"/>
          </a:xfrm>
        </p:spPr>
        <p:txBody>
          <a:bodyPr/>
          <a:lstStyle/>
          <a:p>
            <a:r>
              <a:rPr lang="en-US" sz="1800" dirty="0"/>
              <a:t>With single non-primary 20MHz backoff channel, if the primary channel is busy because of the OBSS TXOP or AP’s in-device non-</a:t>
            </a:r>
            <a:r>
              <a:rPr lang="en-US" sz="1800" dirty="0" err="1"/>
              <a:t>WiFi</a:t>
            </a:r>
            <a:r>
              <a:rPr lang="en-US" sz="1800" dirty="0"/>
              <a:t> radio activity SP, the AP and its associated STAs may switch to non-primary backoff 20MHz channel for frame exchanges until the primary channel is idle again.</a:t>
            </a:r>
          </a:p>
          <a:p>
            <a:pPr lvl="1"/>
            <a:r>
              <a:rPr lang="en-US" sz="1800" dirty="0"/>
              <a:t>Additionally, the following information can be considered:</a:t>
            </a:r>
          </a:p>
          <a:p>
            <a:pPr lvl="2"/>
            <a:r>
              <a:rPr lang="en-US" sz="1800" dirty="0"/>
              <a:t>If the OBSS TXOP BW (the BW of the inter-BSS PPDU) covers the non-primary backoff 20MHz channel, the AP and STAs will not switch to the non-primary backoff 20MHz channel.</a:t>
            </a:r>
          </a:p>
          <a:p>
            <a:pPr lvl="2"/>
            <a:r>
              <a:rPr lang="en-US" sz="1800" dirty="0"/>
              <a:t>If the length of the TXOP is less than a threshold announced by the AP, the AP and STAs will not switch to the non-primary backoff 20MHz channel.</a:t>
            </a:r>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382560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Multiple Non-primary Backoff 20MHz Channels (1)</a:t>
            </a:r>
            <a:endParaRPr lang="en-US" sz="2800" b="0" dirty="0"/>
          </a:p>
        </p:txBody>
      </p:sp>
      <p:sp>
        <p:nvSpPr>
          <p:cNvPr id="3" name="Content Placeholder 2"/>
          <p:cNvSpPr>
            <a:spLocks noGrp="1"/>
          </p:cNvSpPr>
          <p:nvPr>
            <p:ph idx="1"/>
          </p:nvPr>
        </p:nvSpPr>
        <p:spPr>
          <a:xfrm>
            <a:off x="0" y="1295400"/>
            <a:ext cx="9144000" cy="4038599"/>
          </a:xfrm>
        </p:spPr>
        <p:txBody>
          <a:bodyPr/>
          <a:lstStyle/>
          <a:p>
            <a:r>
              <a:rPr lang="en-US" sz="1600" dirty="0"/>
              <a:t>With multiple non-primary 20MHz backoff channels, if the primary channel is busy because of the OBSS TXOP or AP’s in-device non-</a:t>
            </a:r>
            <a:r>
              <a:rPr lang="en-US" sz="1600" dirty="0" err="1"/>
              <a:t>WiFi</a:t>
            </a:r>
            <a:r>
              <a:rPr lang="en-US" sz="1600" dirty="0"/>
              <a:t> radio activity SP, the AP and its associated STAs may switch to one of the non-primary backoff 20MHz channels for frame exchanges until the primary channel is idle again.</a:t>
            </a:r>
          </a:p>
          <a:p>
            <a:pPr lvl="1"/>
            <a:r>
              <a:rPr lang="en-US" sz="1600" dirty="0"/>
              <a:t>Additionally, the following information can be considered:</a:t>
            </a:r>
          </a:p>
          <a:p>
            <a:pPr lvl="2"/>
            <a:r>
              <a:rPr lang="en-US" dirty="0"/>
              <a:t>The AP announces the priority of the various non-primary backoff 20MHz channels. </a:t>
            </a:r>
          </a:p>
          <a:p>
            <a:pPr lvl="3"/>
            <a:r>
              <a:rPr lang="en-US" sz="1400" dirty="0"/>
              <a:t>A non-primary backoff 20MHz channel that has highest priority and is not covered by the primary channel behavior (per the BW of the OBSS TXOP etc.) will be the non-primary backoff 20MHz channel to be switched to for the frame exchanges. </a:t>
            </a:r>
          </a:p>
          <a:p>
            <a:pPr lvl="2"/>
            <a:r>
              <a:rPr lang="en-US" sz="1600" dirty="0"/>
              <a:t>If the OBSS TXOP BW (the BW of the inter-BSS PPDU) covers all the non-primary backoff 20MHz channels, the AP and STAs will not switch to the non-primary backoff 20MHz channel.</a:t>
            </a:r>
          </a:p>
          <a:p>
            <a:pPr lvl="2"/>
            <a:r>
              <a:rPr lang="en-US" sz="1600" dirty="0"/>
              <a:t>If the length of the TXOP is less than a threshold announced by the AP, the AP and STAs will not switch to the non-primary backoff 20MHz channel.</a:t>
            </a:r>
          </a:p>
          <a:p>
            <a:pPr lvl="3"/>
            <a:r>
              <a:rPr lang="en-US" sz="1400" dirty="0"/>
              <a:t>The length of the TXOP is decided by sum of the </a:t>
            </a:r>
            <a:r>
              <a:rPr lang="en-US" sz="1400" dirty="0" err="1"/>
              <a:t>the</a:t>
            </a:r>
            <a:r>
              <a:rPr lang="en-US" sz="1400" dirty="0"/>
              <a:t> remaining time of the detected PPDU and the value in the Duration field of MAC header (in TXOP Duration of the PHY header).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33037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272726" cy="623501"/>
          </a:xfrm>
        </p:spPr>
        <p:txBody>
          <a:bodyPr/>
          <a:lstStyle/>
          <a:p>
            <a:r>
              <a:rPr lang="en-US" sz="2800" dirty="0"/>
              <a:t>Multiple Non-primary Backoff 20MHz Channels (2)</a:t>
            </a:r>
            <a:endParaRPr lang="en-US" sz="2800" b="0" dirty="0"/>
          </a:p>
        </p:txBody>
      </p:sp>
      <p:sp>
        <p:nvSpPr>
          <p:cNvPr id="3" name="Content Placeholder 2"/>
          <p:cNvSpPr>
            <a:spLocks noGrp="1"/>
          </p:cNvSpPr>
          <p:nvPr>
            <p:ph idx="1"/>
          </p:nvPr>
        </p:nvSpPr>
        <p:spPr>
          <a:xfrm>
            <a:off x="0" y="1295400"/>
            <a:ext cx="9144000" cy="4648200"/>
          </a:xfrm>
        </p:spPr>
        <p:txBody>
          <a:bodyPr/>
          <a:lstStyle/>
          <a:p>
            <a:r>
              <a:rPr lang="en-US" sz="1600" dirty="0"/>
              <a:t>Switching among non-primary backoff 20MHz channels or not</a:t>
            </a:r>
          </a:p>
          <a:p>
            <a:pPr lvl="1"/>
            <a:r>
              <a:rPr lang="en-US" sz="1600" dirty="0"/>
              <a:t>Option 1: the switching from one non-primary backoff 20MHz channel to another non-primary 20MHz channel is disallowed.</a:t>
            </a:r>
          </a:p>
          <a:p>
            <a:pPr lvl="2"/>
            <a:r>
              <a:rPr lang="en-US" sz="1600" dirty="0"/>
              <a:t>This option is preferable if multiple secondary backoff 20MHz channels are allowed.</a:t>
            </a:r>
          </a:p>
          <a:p>
            <a:pPr lvl="1"/>
            <a:r>
              <a:rPr lang="en-US" sz="1600" dirty="0"/>
              <a:t>Option 2: the switching from one non-primary backoff 20MHz channel to another non-primary 20MHz channel is allowed.</a:t>
            </a:r>
          </a:p>
          <a:p>
            <a:pPr lvl="2"/>
            <a:r>
              <a:rPr lang="en-US" sz="1600" dirty="0"/>
              <a:t>In order to increase the chance that AP and STAs switch to the same non-primary backoff 20MHz channel, the following are defined</a:t>
            </a:r>
          </a:p>
          <a:p>
            <a:pPr lvl="3"/>
            <a:r>
              <a:rPr lang="en-US" dirty="0"/>
              <a:t>The AP and STAs switch from non-primary backoff 20MHz channel 1 to non-primary backoff 20MHz channel 2 if the following are true</a:t>
            </a:r>
          </a:p>
          <a:p>
            <a:pPr lvl="4"/>
            <a:r>
              <a:rPr lang="en-US" dirty="0"/>
              <a:t>non-primary backoff 20MHz channel 2 has lower priority than non-primary backoff 20MHz channel 1. There is no another non-primary backoff 20MHz channel with the priority higher than non-primary backoff 20MHz channel 2 and lower than non-primary backoff 20MHz channel 1. </a:t>
            </a:r>
          </a:p>
          <a:p>
            <a:pPr lvl="4"/>
            <a:r>
              <a:rPr lang="en-US" dirty="0"/>
              <a:t>The TXOP of the non-primary backoff 20MHz channel 1 is longer than a threshold.</a:t>
            </a:r>
          </a:p>
          <a:p>
            <a:pPr lvl="4"/>
            <a:r>
              <a:rPr lang="en-US" dirty="0"/>
              <a:t>The remaining time of the primary 20MHz channel’s TXOP is longer than a threshold.</a:t>
            </a:r>
          </a:p>
          <a:p>
            <a:pPr marL="233363" lvl="1" indent="0">
              <a:buNone/>
            </a:pPr>
            <a:endParaRPr lang="en-US" sz="16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532651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TXOP Responder’s Polling in Non-primary Channel</a:t>
            </a:r>
            <a:endParaRPr lang="en-US" sz="2800" b="0" dirty="0"/>
          </a:p>
        </p:txBody>
      </p:sp>
      <p:sp>
        <p:nvSpPr>
          <p:cNvPr id="3" name="Content Placeholder 2"/>
          <p:cNvSpPr>
            <a:spLocks noGrp="1"/>
          </p:cNvSpPr>
          <p:nvPr>
            <p:ph idx="1"/>
          </p:nvPr>
        </p:nvSpPr>
        <p:spPr>
          <a:xfrm>
            <a:off x="0" y="1295401"/>
            <a:ext cx="9144000" cy="3200400"/>
          </a:xfrm>
        </p:spPr>
        <p:txBody>
          <a:bodyPr/>
          <a:lstStyle/>
          <a:p>
            <a:r>
              <a:rPr lang="en-US" sz="1800" dirty="0"/>
              <a:t>The following frame exchange sequences are used to poll TXOP responder’s available in non-primary channel:</a:t>
            </a:r>
          </a:p>
          <a:p>
            <a:pPr lvl="1"/>
            <a:r>
              <a:rPr lang="en-US" sz="1600" dirty="0"/>
              <a:t>(MU-)RTS + CTS</a:t>
            </a:r>
          </a:p>
          <a:p>
            <a:pPr lvl="1"/>
            <a:r>
              <a:rPr lang="en-US" sz="1600" dirty="0"/>
              <a:t>BSRP (or BQRP) Trigger + QoS Null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15477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Virtual AP Consideration</a:t>
            </a:r>
            <a:endParaRPr lang="en-US" b="0" dirty="0"/>
          </a:p>
        </p:txBody>
      </p:sp>
      <p:sp>
        <p:nvSpPr>
          <p:cNvPr id="3" name="Content Placeholder 2"/>
          <p:cNvSpPr>
            <a:spLocks noGrp="1"/>
          </p:cNvSpPr>
          <p:nvPr>
            <p:ph idx="1"/>
          </p:nvPr>
        </p:nvSpPr>
        <p:spPr>
          <a:xfrm>
            <a:off x="0" y="1295401"/>
            <a:ext cx="9144000" cy="3200400"/>
          </a:xfrm>
        </p:spPr>
        <p:txBody>
          <a:bodyPr/>
          <a:lstStyle/>
          <a:p>
            <a:r>
              <a:rPr lang="en-US" sz="1800" dirty="0"/>
              <a:t>The criteria to switch from the primary channel to secondary channel need to be same for all virtual APs that support the switch</a:t>
            </a:r>
          </a:p>
          <a:p>
            <a:pPr lvl="1"/>
            <a:r>
              <a:rPr lang="en-US" sz="1400" dirty="0"/>
              <a:t>OBSS TXOP length threshold for the switch. </a:t>
            </a:r>
          </a:p>
          <a:p>
            <a:r>
              <a:rPr lang="en-US" sz="1800" dirty="0"/>
              <a:t>If the first virtual AP enables the subchannel switch and the second virtual AP in the same AP device working on the same channel has the associated STAs that support subchannel switch, the second AP needs to enable the subchannel switch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232426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R-TWT and non-primary Channel</a:t>
            </a:r>
            <a:endParaRPr lang="en-US" b="0" dirty="0"/>
          </a:p>
        </p:txBody>
      </p:sp>
      <p:sp>
        <p:nvSpPr>
          <p:cNvPr id="3" name="Content Placeholder 2"/>
          <p:cNvSpPr>
            <a:spLocks noGrp="1"/>
          </p:cNvSpPr>
          <p:nvPr>
            <p:ph idx="1"/>
          </p:nvPr>
        </p:nvSpPr>
        <p:spPr>
          <a:xfrm>
            <a:off x="0" y="1295400"/>
            <a:ext cx="9144000" cy="4571999"/>
          </a:xfrm>
        </p:spPr>
        <p:txBody>
          <a:bodyPr/>
          <a:lstStyle/>
          <a:p>
            <a:r>
              <a:rPr lang="en-US" sz="1800" dirty="0"/>
              <a:t>The simple solution for R-TWT and non-primary channel usage is that when switching to a non-primary subchannel, the R-TWT rules are used as it is.</a:t>
            </a:r>
          </a:p>
          <a:p>
            <a:pPr lvl="1"/>
            <a:r>
              <a:rPr lang="en-US" sz="1800" dirty="0"/>
              <a:t>However, the R-TWT members may not support subchannel switch.</a:t>
            </a:r>
          </a:p>
          <a:p>
            <a:r>
              <a:rPr lang="en-US" sz="1800" dirty="0"/>
              <a:t>Other variants:</a:t>
            </a:r>
          </a:p>
          <a:p>
            <a:pPr lvl="1"/>
            <a:r>
              <a:rPr lang="en-US" sz="1800" dirty="0"/>
              <a:t>A variant is that </a:t>
            </a:r>
          </a:p>
          <a:p>
            <a:pPr lvl="2"/>
            <a:r>
              <a:rPr lang="en-US" dirty="0"/>
              <a:t>an AP announces through Management frames (e.g. in Beacons) that the R-TWT rules are not applied when switching to a non-primary subchannel if no R-TWT STA supports subchannel switch. The STAs will act accordingly per AP’s announcement.</a:t>
            </a:r>
          </a:p>
          <a:p>
            <a:pPr lvl="2"/>
            <a:r>
              <a:rPr lang="en-US" dirty="0"/>
              <a:t>The AP may not stop its non low latency traffic frame exchanges at the start time of its R-TWT SP if no R-TWT STA supports subchannel switch.</a:t>
            </a:r>
          </a:p>
          <a:p>
            <a:pPr lvl="2"/>
            <a:r>
              <a:rPr lang="en-US" dirty="0"/>
              <a:t>Further the AP may not stop its non low latency traffic frame exchanges at the start time of one of its R-TWT SP if no member of the R-TWT member supports subchannel switch.</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99056950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1784</Words>
  <Application>Microsoft Office PowerPoint</Application>
  <PresentationFormat>On-screen Show (4:3)</PresentationFormat>
  <Paragraphs>160</Paragraphs>
  <Slides>15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Calibri Light</vt:lpstr>
      <vt:lpstr>Times New Roman</vt:lpstr>
      <vt:lpstr>Wingdings</vt:lpstr>
      <vt:lpstr>802-11-Submission</vt:lpstr>
      <vt:lpstr>Custom Design</vt:lpstr>
      <vt:lpstr>Secondary Channel Usage Follow Up</vt:lpstr>
      <vt:lpstr>Recap</vt:lpstr>
      <vt:lpstr>Non-Primary Backoff 20MHz Channel Location</vt:lpstr>
      <vt:lpstr>Single Non-primary Backoff 20MHz Channel</vt:lpstr>
      <vt:lpstr>Multiple Non-primary Backoff 20MHz Channels (1)</vt:lpstr>
      <vt:lpstr>Multiple Non-primary Backoff 20MHz Channels (2)</vt:lpstr>
      <vt:lpstr>TXOP Responder’s Polling in Non-primary Channel</vt:lpstr>
      <vt:lpstr>Virtual AP Consideration</vt:lpstr>
      <vt:lpstr>R-TWT and non-primary Channel</vt:lpstr>
      <vt:lpstr>(D)TBTT and Non-primary Channel Usage</vt:lpstr>
      <vt:lpstr>Time to Switch to Secondary Channel</vt:lpstr>
      <vt:lpstr>Non-primary Channel Combination</vt:lpstr>
      <vt:lpstr>RU Index</vt:lpstr>
      <vt:lpstr>TXOP Protection</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2095</cp:revision>
  <cp:lastPrinted>1998-02-10T13:28:06Z</cp:lastPrinted>
  <dcterms:created xsi:type="dcterms:W3CDTF">2007-05-21T21:00:37Z</dcterms:created>
  <dcterms:modified xsi:type="dcterms:W3CDTF">2024-01-12T22:17:39Z</dcterms:modified>
  <cp:category>Submission</cp:category>
</cp:coreProperties>
</file>