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90" r:id="rId4"/>
    <p:sldId id="301" r:id="rId5"/>
    <p:sldId id="293" r:id="rId6"/>
    <p:sldId id="296" r:id="rId7"/>
    <p:sldId id="300" r:id="rId8"/>
    <p:sldId id="306" r:id="rId9"/>
    <p:sldId id="305" r:id="rId10"/>
    <p:sldId id="307" r:id="rId11"/>
    <p:sldId id="302"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853" autoAdjust="0"/>
    <p:restoredTop sz="96340" autoAdjust="0"/>
  </p:normalViewPr>
  <p:slideViewPr>
    <p:cSldViewPr>
      <p:cViewPr varScale="1">
        <p:scale>
          <a:sx n="81" d="100"/>
          <a:sy n="81" d="100"/>
        </p:scale>
        <p:origin x="850"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3" d="100"/>
          <a:sy n="63" d="100"/>
        </p:scale>
        <p:origin x="312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A8B9CF26-8FC1-4244-A4C2-7BD575204F1F}" type="datetime1">
              <a:rPr lang="en-US" smtClean="0"/>
              <a:t>1/18/2024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Samsung Research America</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5AF21B2E-59E6-4ABB-B398-2F7D4E268706}" type="datetime1">
              <a:rPr lang="en-US" smtClean="0"/>
              <a:t>1/18/2024</a:t>
            </a:fld>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Samsung Research America</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dt="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7978915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7859848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03543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084411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25487497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41794444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23948186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647560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3231191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2023</a:t>
            </a:r>
            <a:endParaRPr lang="en-GB" dirty="0"/>
          </a:p>
        </p:txBody>
      </p:sp>
      <p:sp>
        <p:nvSpPr>
          <p:cNvPr id="5" name="Footer Placeholder 4"/>
          <p:cNvSpPr>
            <a:spLocks noGrp="1"/>
          </p:cNvSpPr>
          <p:nvPr>
            <p:ph type="ftr" idx="11"/>
          </p:nvPr>
        </p:nvSpPr>
        <p:spPr>
          <a:xfrm>
            <a:off x="7162800" y="6494673"/>
            <a:ext cx="4246027" cy="240878"/>
          </a:xfrm>
        </p:spPr>
        <p:txBody>
          <a:bodyPr/>
          <a:lstStyle>
            <a:lvl1pPr>
              <a:defRPr/>
            </a:lvl1pPr>
          </a:lstStyle>
          <a:p>
            <a:r>
              <a:rPr lang="en-US"/>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Rubayet Shafin, Samsung Research America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Nov 2023</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2023</a:t>
            </a:r>
            <a:endParaRPr lang="en-GB" dirty="0"/>
          </a:p>
        </p:txBody>
      </p:sp>
      <p:sp>
        <p:nvSpPr>
          <p:cNvPr id="6" name="Footer Placeholder 5"/>
          <p:cNvSpPr>
            <a:spLocks noGrp="1"/>
          </p:cNvSpPr>
          <p:nvPr>
            <p:ph type="ftr" idx="11"/>
          </p:nvPr>
        </p:nvSpPr>
        <p:spPr/>
        <p:txBody>
          <a:bodyPr/>
          <a:lstStyle>
            <a:lvl1pPr>
              <a:defRPr/>
            </a:lvl1pPr>
          </a:lstStyle>
          <a:p>
            <a:r>
              <a:rPr lang="en-US"/>
              <a:t>Rubayet Shafin, Samsung Research America</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a:t>Rubayet Shafin, Samsung Research America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2023</a:t>
            </a:r>
            <a:endParaRPr lang="en-GB" dirty="0"/>
          </a:p>
        </p:txBody>
      </p:sp>
      <p:sp>
        <p:nvSpPr>
          <p:cNvPr id="4" name="Footer Placeholder 3"/>
          <p:cNvSpPr>
            <a:spLocks noGrp="1"/>
          </p:cNvSpPr>
          <p:nvPr>
            <p:ph type="ftr" idx="11"/>
          </p:nvPr>
        </p:nvSpPr>
        <p:spPr/>
        <p:txBody>
          <a:bodyPr/>
          <a:lstStyle>
            <a:lvl1pPr>
              <a:defRPr/>
            </a:lvl1pPr>
          </a:lstStyle>
          <a:p>
            <a:r>
              <a:rPr lang="en-US"/>
              <a:t>Rubayet Shafin, Samsung Research America</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2023</a:t>
            </a:r>
            <a:endParaRPr lang="en-GB" dirty="0"/>
          </a:p>
        </p:txBody>
      </p:sp>
      <p:sp>
        <p:nvSpPr>
          <p:cNvPr id="3" name="Footer Placeholder 2"/>
          <p:cNvSpPr>
            <a:spLocks noGrp="1"/>
          </p:cNvSpPr>
          <p:nvPr>
            <p:ph type="ftr" idx="11"/>
          </p:nvPr>
        </p:nvSpPr>
        <p:spPr/>
        <p:txBody>
          <a:bodyPr/>
          <a:lstStyle>
            <a:lvl1pPr>
              <a:defRPr/>
            </a:lvl1pPr>
          </a:lstStyle>
          <a:p>
            <a:r>
              <a:rPr lang="en-US"/>
              <a:t>Rubayet Shafin, Samsung Research America</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2023</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2023</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2023</a:t>
            </a:r>
            <a:endParaRPr lang="en-GB" dirty="0"/>
          </a:p>
        </p:txBody>
      </p:sp>
      <p:sp>
        <p:nvSpPr>
          <p:cNvPr id="1028" name="Rectangle 4"/>
          <p:cNvSpPr>
            <a:spLocks noGrp="1" noChangeArrowheads="1"/>
          </p:cNvSpPr>
          <p:nvPr>
            <p:ph type="ftr"/>
          </p:nvPr>
        </p:nvSpPr>
        <p:spPr bwMode="auto">
          <a:xfrm>
            <a:off x="7143757" y="6505622"/>
            <a:ext cx="4246027" cy="2189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Rubayet Shafin, Samsung Research America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599493" y="333375"/>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802.11-23/1932r2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Visio_Drawing.vsdx"/></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package" Target="../embeddings/Microsoft_Visio_Drawing1.vsdx"/></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6425"/>
            <a:ext cx="10415016"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Further considerations on coordinated TWT</a:t>
            </a:r>
            <a:endParaRPr lang="en-GB" dirty="0"/>
          </a:p>
        </p:txBody>
      </p:sp>
      <p:sp>
        <p:nvSpPr>
          <p:cNvPr id="3074" name="Rectangle 2"/>
          <p:cNvSpPr>
            <a:spLocks noGrp="1" noChangeArrowheads="1"/>
          </p:cNvSpPr>
          <p:nvPr>
            <p:ph type="subTitle" idx="1"/>
          </p:nvPr>
        </p:nvSpPr>
        <p:spPr>
          <a:xfrm>
            <a:off x="1828800" y="1656807"/>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01-18-2024</a:t>
            </a:r>
          </a:p>
        </p:txBody>
      </p:sp>
      <p:sp>
        <p:nvSpPr>
          <p:cNvPr id="6" name="Date Placeholder 3"/>
          <p:cNvSpPr>
            <a:spLocks noGrp="1"/>
          </p:cNvSpPr>
          <p:nvPr>
            <p:ph type="dt" idx="10"/>
          </p:nvPr>
        </p:nvSpPr>
        <p:spPr/>
        <p:txBody>
          <a:bodyPr/>
          <a:lstStyle/>
          <a:p>
            <a:r>
              <a:rPr lang="en-US"/>
              <a:t>Nov 2023</a:t>
            </a:r>
            <a:endParaRPr lang="en-GB" dirty="0"/>
          </a:p>
        </p:txBody>
      </p:sp>
      <p:sp>
        <p:nvSpPr>
          <p:cNvPr id="7" name="Footer Placeholder 4"/>
          <p:cNvSpPr>
            <a:spLocks noGrp="1"/>
          </p:cNvSpPr>
          <p:nvPr>
            <p:ph type="ftr" idx="11"/>
          </p:nvPr>
        </p:nvSpPr>
        <p:spPr/>
        <p:txBody>
          <a:bodyPr/>
          <a:lstStyle/>
          <a:p>
            <a:r>
              <a:rPr lang="en-US" dirty="0"/>
              <a:t>Rubayet Shafin, Samsung Research America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4368607"/>
              </p:ext>
            </p:extLst>
          </p:nvPr>
        </p:nvGraphicFramePr>
        <p:xfrm>
          <a:off x="995363" y="2428875"/>
          <a:ext cx="10810875" cy="2955925"/>
        </p:xfrm>
        <a:graphic>
          <a:graphicData uri="http://schemas.openxmlformats.org/presentationml/2006/ole">
            <mc:AlternateContent xmlns:mc="http://schemas.openxmlformats.org/markup-compatibility/2006">
              <mc:Choice xmlns:v="urn:schemas-microsoft-com:vml" Requires="v">
                <p:oleObj spid="_x0000_s3283" name="Document" r:id="rId4" imgW="10530882" imgH="2887013" progId="Word.Document.8">
                  <p:embed/>
                </p:oleObj>
              </mc:Choice>
              <mc:Fallback>
                <p:oleObj name="Document" r:id="rId4" imgW="10530882" imgH="2887013" progId="Word.Document.8">
                  <p:embed/>
                  <p:pic>
                    <p:nvPicPr>
                      <p:cNvPr id="0" name="Picture 3"/>
                      <p:cNvPicPr>
                        <a:picLocks noChangeAspect="1" noChangeArrowheads="1"/>
                      </p:cNvPicPr>
                      <p:nvPr/>
                    </p:nvPicPr>
                    <p:blipFill>
                      <a:blip r:embed="rId5"/>
                      <a:srcRect/>
                      <a:stretch>
                        <a:fillRect/>
                      </a:stretch>
                    </p:blipFill>
                    <p:spPr bwMode="auto">
                      <a:xfrm>
                        <a:off x="995363" y="2428875"/>
                        <a:ext cx="10810875" cy="295592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57642"/>
            <a:ext cx="10361084" cy="881171"/>
          </a:xfrm>
        </p:spPr>
        <p:txBody>
          <a:bodyPr/>
          <a:lstStyle/>
          <a:p>
            <a:r>
              <a:rPr lang="en-GB" dirty="0"/>
              <a:t>C-TWT within Generalized MAP framework</a:t>
            </a:r>
          </a:p>
        </p:txBody>
      </p:sp>
      <p:sp>
        <p:nvSpPr>
          <p:cNvPr id="9218" name="Rectangle 2"/>
          <p:cNvSpPr>
            <a:spLocks noGrp="1" noChangeArrowheads="1"/>
          </p:cNvSpPr>
          <p:nvPr>
            <p:ph idx="1"/>
          </p:nvPr>
        </p:nvSpPr>
        <p:spPr>
          <a:xfrm>
            <a:off x="19604" y="1238813"/>
            <a:ext cx="11867596" cy="5161987"/>
          </a:xfrm>
          <a:ln/>
        </p:spPr>
        <p:txBody>
          <a:bodyPr/>
          <a:lstStyle/>
          <a:p>
            <a:pPr>
              <a:buFont typeface="Arial" panose="020B0604020202020204" pitchFamily="34" charset="0"/>
              <a:buChar char="•"/>
            </a:pPr>
            <a:r>
              <a:rPr lang="en-US" sz="1800" b="0" dirty="0"/>
              <a:t>It would be good to have some form of a common framework that can be used by different MAP coordination mechanisms.</a:t>
            </a:r>
          </a:p>
          <a:p>
            <a:pPr lvl="1">
              <a:buFont typeface="Arial" panose="020B0604020202020204" pitchFamily="34" charset="0"/>
              <a:buChar char="•"/>
            </a:pPr>
            <a:r>
              <a:rPr lang="en-US" sz="1800" dirty="0"/>
              <a:t>Steps such as MAP announcement/discovery and MAP negotiation can be used by most MAP tools</a:t>
            </a:r>
          </a:p>
          <a:p>
            <a:pPr>
              <a:buFont typeface="Arial" panose="020B0604020202020204" pitchFamily="34" charset="0"/>
              <a:buChar char="•"/>
            </a:pPr>
            <a:endParaRPr lang="en-US" sz="1800" dirty="0"/>
          </a:p>
          <a:p>
            <a:pPr>
              <a:buFont typeface="Arial" panose="020B0604020202020204" pitchFamily="34" charset="0"/>
              <a:buChar char="•"/>
            </a:pPr>
            <a:r>
              <a:rPr lang="en-US" sz="1800" dirty="0"/>
              <a:t>However, we need to be cautious about not making the framework rigid</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TWT-based coordination, for example, is unique with respect to other forms of MAP tools in several aspects—</a:t>
            </a:r>
          </a:p>
          <a:p>
            <a:pPr lvl="1">
              <a:buFont typeface="Arial" panose="020B0604020202020204" pitchFamily="34" charset="0"/>
              <a:buChar char="•"/>
            </a:pPr>
            <a:r>
              <a:rPr lang="en-US" sz="1800" dirty="0"/>
              <a:t>TWT coordination operates on a longer time frame instead of a per TXOP basis</a:t>
            </a:r>
          </a:p>
          <a:p>
            <a:pPr lvl="1">
              <a:buFont typeface="Arial" panose="020B0604020202020204" pitchFamily="34" charset="0"/>
              <a:buChar char="•"/>
            </a:pPr>
            <a:r>
              <a:rPr lang="en-US" sz="1800" b="0" dirty="0"/>
              <a:t>The behavior of APs and STAs during the coordinated SPs can vary based on what is agreed on during the negotiation phase and how the TWT is used with other mechanisms</a:t>
            </a:r>
          </a:p>
          <a:p>
            <a:pPr>
              <a:buFont typeface="Arial" panose="020B0604020202020204" pitchFamily="34" charset="0"/>
              <a:buChar char="•"/>
            </a:pPr>
            <a:endParaRPr lang="en-US" sz="1800" dirty="0"/>
          </a:p>
          <a:p>
            <a:pPr>
              <a:buFont typeface="Arial" panose="020B0604020202020204" pitchFamily="34" charset="0"/>
              <a:buChar char="•"/>
            </a:pPr>
            <a:r>
              <a:rPr lang="en-US" sz="1800" dirty="0"/>
              <a:t>“Sharing AP” and “Shared AP” definition </a:t>
            </a:r>
          </a:p>
          <a:p>
            <a:pPr lvl="1">
              <a:buFont typeface="Arial" panose="020B0604020202020204" pitchFamily="34" charset="0"/>
              <a:buChar char="•"/>
            </a:pPr>
            <a:r>
              <a:rPr lang="en-US" sz="1800" dirty="0"/>
              <a:t>In the context of MAP coordination, these two terms were discussed in the group based on the ownership of the TXOP. </a:t>
            </a:r>
          </a:p>
          <a:p>
            <a:pPr lvl="2">
              <a:buFont typeface="Arial" panose="020B0604020202020204" pitchFamily="34" charset="0"/>
              <a:buChar char="•"/>
            </a:pPr>
            <a:r>
              <a:rPr lang="en-US" b="0" dirty="0"/>
              <a:t>In</a:t>
            </a:r>
            <a:r>
              <a:rPr lang="en-US" dirty="0"/>
              <a:t>herited from the early 11be timeframe when coordinated TWT was not a candidate for MAP coordination</a:t>
            </a:r>
          </a:p>
          <a:p>
            <a:pPr lvl="1">
              <a:buFont typeface="Arial" panose="020B0604020202020204" pitchFamily="34" charset="0"/>
              <a:buChar char="•"/>
            </a:pPr>
            <a:r>
              <a:rPr lang="en-US" sz="1800" b="0" dirty="0"/>
              <a:t>For </a:t>
            </a:r>
            <a:r>
              <a:rPr lang="en-US" sz="1800" dirty="0"/>
              <a:t>C-TWT, these definitions may need to be revised.</a:t>
            </a:r>
          </a:p>
          <a:p>
            <a:pPr lvl="2">
              <a:buFont typeface="Arial" panose="020B0604020202020204" pitchFamily="34" charset="0"/>
              <a:buChar char="•"/>
            </a:pPr>
            <a:r>
              <a:rPr lang="en-US" b="0" dirty="0"/>
              <a:t>Similar issue for coordinated channel us</a:t>
            </a:r>
            <a:r>
              <a:rPr lang="en-US" dirty="0"/>
              <a:t>age as well (see 11-23/294r1)</a:t>
            </a:r>
            <a:endParaRPr lang="en-US" b="0" dirty="0"/>
          </a:p>
          <a:p>
            <a:pPr lvl="1">
              <a:buFont typeface="Arial" panose="020B0604020202020204" pitchFamily="34" charset="0"/>
              <a:buChar char="•"/>
            </a:pPr>
            <a:endParaRPr lang="en-US" sz="1800" b="0" dirty="0"/>
          </a:p>
          <a:p>
            <a:pPr lvl="1">
              <a:buFont typeface="Arial" panose="020B0604020202020204" pitchFamily="34" charset="0"/>
              <a:buChar char="•"/>
            </a:pPr>
            <a:endParaRPr lang="en-US" sz="1800" b="0" dirty="0"/>
          </a:p>
          <a:p>
            <a:pPr lvl="1">
              <a:buFont typeface="Arial" panose="020B0604020202020204" pitchFamily="34" charset="0"/>
              <a:buChar char="•"/>
            </a:pPr>
            <a:endParaRPr lang="en-US" sz="1800" b="0" dirty="0"/>
          </a:p>
          <a:p>
            <a:pPr>
              <a:buFont typeface="Arial" panose="020B0604020202020204" pitchFamily="34" charset="0"/>
              <a:buChar char="•"/>
            </a:pPr>
            <a:endParaRPr lang="en-US" altLang="zh-CN" sz="1800" b="0" dirty="0"/>
          </a:p>
          <a:p>
            <a:pPr>
              <a:buFont typeface="Arial" panose="020B0604020202020204" pitchFamily="34" charset="0"/>
              <a:buChar char="•"/>
            </a:pPr>
            <a:endParaRPr lang="en-US" altLang="zh-CN" sz="1800" b="0" dirty="0"/>
          </a:p>
          <a:p>
            <a:pPr lvl="1">
              <a:buFont typeface="Arial" panose="020B0604020202020204" pitchFamily="34" charset="0"/>
              <a:buChar char="•"/>
            </a:pPr>
            <a:endParaRPr lang="en-US" altLang="zh-CN" sz="18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0852592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6425"/>
            <a:ext cx="10361084" cy="881171"/>
          </a:xfrm>
        </p:spPr>
        <p:txBody>
          <a:bodyPr/>
          <a:lstStyle/>
          <a:p>
            <a:r>
              <a:rPr lang="en-GB" dirty="0"/>
              <a:t>SP1</a:t>
            </a:r>
          </a:p>
        </p:txBody>
      </p:sp>
      <p:sp>
        <p:nvSpPr>
          <p:cNvPr id="9218" name="Rectangle 2"/>
          <p:cNvSpPr>
            <a:spLocks noGrp="1" noChangeArrowheads="1"/>
          </p:cNvSpPr>
          <p:nvPr>
            <p:ph idx="1"/>
          </p:nvPr>
        </p:nvSpPr>
        <p:spPr>
          <a:xfrm>
            <a:off x="124102" y="1795635"/>
            <a:ext cx="11943796" cy="3995565"/>
          </a:xfrm>
          <a:ln/>
        </p:spPr>
        <p:txBody>
          <a:bodyPr/>
          <a:lstStyle/>
          <a:p>
            <a:pPr marL="0" indent="0"/>
            <a:r>
              <a:rPr lang="en-US" sz="2000" dirty="0"/>
              <a:t>Do you agree to define a multiple AP coordination mechanism based on target wake time (TWT)? </a:t>
            </a:r>
          </a:p>
          <a:p>
            <a:pPr marL="0" indent="0"/>
            <a:endParaRPr lang="en-US" sz="2000" dirty="0"/>
          </a:p>
          <a:p>
            <a:pPr marL="0" indent="0"/>
            <a:r>
              <a:rPr lang="en-US" sz="2000" dirty="0"/>
              <a:t>Note 1: Such a mechanism would be referred to as Coordinated TWT.</a:t>
            </a:r>
          </a:p>
          <a:p>
            <a:pPr marL="0" indent="0"/>
            <a:endParaRPr lang="en-US" altLang="zh-CN" sz="2000" dirty="0"/>
          </a:p>
          <a:p>
            <a:pPr marL="0" indent="0"/>
            <a:r>
              <a:rPr lang="en-US" altLang="zh-CN" sz="2000" dirty="0"/>
              <a:t>Note 2: Coordinated Restricted TWT would be within the Coordinated TWT framework.</a:t>
            </a:r>
          </a:p>
          <a:p>
            <a:pPr lvl="1">
              <a:buFont typeface="Arial" panose="020B0604020202020204" pitchFamily="34" charset="0"/>
              <a:buChar char="•"/>
            </a:pPr>
            <a:endParaRPr lang="en-US" altLang="zh-CN" dirty="0"/>
          </a:p>
          <a:p>
            <a:pPr lvl="1">
              <a:buFont typeface="Arial" panose="020B0604020202020204" pitchFamily="34" charset="0"/>
              <a:buChar char="•"/>
            </a:pPr>
            <a:endParaRPr lang="en-US" altLang="zh-CN"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3421990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914400" y="1981201"/>
            <a:ext cx="10667999" cy="4113213"/>
          </a:xfrm>
        </p:spPr>
        <p:txBody>
          <a:bodyPr/>
          <a:lstStyle/>
          <a:p>
            <a:r>
              <a:rPr lang="en-US" altLang="zh-CN" sz="1600" dirty="0"/>
              <a:t>[1] </a:t>
            </a:r>
            <a:r>
              <a:rPr lang="en-US" sz="1600" dirty="0"/>
              <a:t>IEEE 802.11-21/1046r0, “Multi-AP: TWT Information Sharing”, Rubayet Shafin</a:t>
            </a:r>
            <a:r>
              <a:rPr lang="en-US" altLang="zh-CN" sz="1600" dirty="0"/>
              <a:t>, et.al.,</a:t>
            </a:r>
            <a:r>
              <a:rPr lang="en-US" sz="1600" dirty="0"/>
              <a:t> July 2021.</a:t>
            </a:r>
            <a:r>
              <a:rPr lang="en-US" altLang="zh-CN" sz="1600" dirty="0"/>
              <a:t> </a:t>
            </a:r>
          </a:p>
          <a:p>
            <a:r>
              <a:rPr lang="en-US" altLang="zh-CN" sz="1600" dirty="0"/>
              <a:t>[2] IEEE 802.11-22/1530r1, “Multi-AP coordination for next-generation Wi-Fi”, Rubayet Shafin, et.al., Sept 2022.</a:t>
            </a:r>
          </a:p>
          <a:p>
            <a:r>
              <a:rPr lang="en-US" sz="1600" dirty="0"/>
              <a:t>[3] IEEE 802.11-23/932r0, “Follow-up on TWT-based Multi-AP Coordination”, Rubayet Shafin</a:t>
            </a:r>
            <a:r>
              <a:rPr lang="en-US" altLang="zh-CN" sz="1600" dirty="0"/>
              <a:t>, et.al.,</a:t>
            </a:r>
            <a:r>
              <a:rPr lang="en-US" sz="1600" dirty="0"/>
              <a:t> May 2023.</a:t>
            </a:r>
          </a:p>
          <a:p>
            <a:r>
              <a:rPr lang="en-US" sz="1600" dirty="0"/>
              <a:t>[4] IEEE 802.11-23/226r1, “Coordination of R-TWT for Multi-AP Deployment”, Abdel Karim Ajami, </a:t>
            </a:r>
            <a:r>
              <a:rPr lang="en-US" altLang="zh-CN" sz="1600" dirty="0"/>
              <a:t>et.al.,</a:t>
            </a:r>
            <a:r>
              <a:rPr lang="en-US" sz="1600" dirty="0"/>
              <a:t> April 2023</a:t>
            </a:r>
          </a:p>
          <a:p>
            <a:r>
              <a:rPr lang="en-GB" sz="1600" dirty="0"/>
              <a:t>[5] IEEE 802.11-23/250r0, “AP coordination with R-TWT”, Liwen Chu, </a:t>
            </a:r>
            <a:r>
              <a:rPr lang="en-US" altLang="zh-CN" sz="1600" dirty="0"/>
              <a:t>et.al.,</a:t>
            </a:r>
            <a:r>
              <a:rPr lang="en-US" sz="1600" dirty="0"/>
              <a:t> </a:t>
            </a:r>
            <a:r>
              <a:rPr lang="en-GB" sz="1600" dirty="0"/>
              <a:t>April 2023</a:t>
            </a:r>
          </a:p>
          <a:p>
            <a:r>
              <a:rPr lang="en-GB" sz="1600" dirty="0"/>
              <a:t>[6] IEEE 802.11-23/291r0, “R-TWT Multi-AP Coordination”, Muhammad Kumail Haider, </a:t>
            </a:r>
            <a:r>
              <a:rPr lang="en-US" altLang="zh-CN" sz="1600" dirty="0"/>
              <a:t>et.al.,</a:t>
            </a:r>
            <a:r>
              <a:rPr lang="en-US" sz="1600" dirty="0"/>
              <a:t> </a:t>
            </a:r>
            <a:r>
              <a:rPr lang="en-GB" sz="1600" dirty="0"/>
              <a:t>May 2023.</a:t>
            </a:r>
          </a:p>
          <a:p>
            <a:r>
              <a:rPr lang="en-GB" sz="1600" dirty="0"/>
              <a:t>[7] IEEE 802.11-23/297r0, “r-TWT for Multi-AP”, Laurent Cariou, </a:t>
            </a:r>
            <a:r>
              <a:rPr lang="en-US" altLang="zh-CN" sz="1600" dirty="0"/>
              <a:t>et.al.,</a:t>
            </a:r>
            <a:r>
              <a:rPr lang="en-US" sz="1600" dirty="0"/>
              <a:t> </a:t>
            </a:r>
            <a:r>
              <a:rPr lang="en-GB" sz="1600" dirty="0"/>
              <a:t>April 2023</a:t>
            </a:r>
          </a:p>
          <a:p>
            <a:r>
              <a:rPr lang="en-GB" sz="1600" dirty="0"/>
              <a:t>[8] IEEE 802.11-23/355r0, “Enhanced </a:t>
            </a:r>
            <a:r>
              <a:rPr lang="en-GB" sz="1600" dirty="0" err="1"/>
              <a:t>rTWT</a:t>
            </a:r>
            <a:r>
              <a:rPr lang="en-GB" sz="1600" dirty="0"/>
              <a:t> and MAP operation”, Hanqing Lou, </a:t>
            </a:r>
            <a:r>
              <a:rPr lang="en-US" altLang="zh-CN" sz="1600" dirty="0"/>
              <a:t>et.al.,</a:t>
            </a:r>
            <a:r>
              <a:rPr lang="en-US" sz="1600" dirty="0"/>
              <a:t> </a:t>
            </a:r>
            <a:r>
              <a:rPr lang="en-GB" sz="1600" dirty="0"/>
              <a:t>May 2023</a:t>
            </a:r>
          </a:p>
          <a:p>
            <a:r>
              <a:rPr lang="en-GB" sz="1600" dirty="0"/>
              <a:t>[9] IEEE 802.11-23/771r0, “Coordinated R-TWT Protection in Multi-BSS”, SunHee Baek, </a:t>
            </a:r>
            <a:r>
              <a:rPr lang="en-US" altLang="zh-CN" sz="1600" dirty="0"/>
              <a:t>et.al.,</a:t>
            </a:r>
            <a:r>
              <a:rPr lang="en-US" sz="1600" dirty="0"/>
              <a:t> </a:t>
            </a:r>
            <a:r>
              <a:rPr lang="en-GB" sz="1600" dirty="0"/>
              <a:t>June 2023.</a:t>
            </a:r>
          </a:p>
          <a:p>
            <a:endParaRPr lang="en-GB" sz="1600" dirty="0"/>
          </a:p>
          <a:p>
            <a:endParaRPr lang="en-GB" sz="1600" dirty="0"/>
          </a:p>
          <a:p>
            <a:endParaRPr lang="en-GB" sz="1600" dirty="0"/>
          </a:p>
          <a:p>
            <a:endParaRPr lang="en-GB" sz="16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contribution, we follow up on TWT-based multi-AP coordination.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01699" y="534989"/>
            <a:ext cx="10361084" cy="77343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Coordinated TWT (C-TWT)</a:t>
            </a:r>
          </a:p>
        </p:txBody>
      </p:sp>
      <p:sp>
        <p:nvSpPr>
          <p:cNvPr id="4098" name="Rectangle 2"/>
          <p:cNvSpPr>
            <a:spLocks noGrp="1" noChangeArrowheads="1"/>
          </p:cNvSpPr>
          <p:nvPr>
            <p:ph idx="1"/>
          </p:nvPr>
        </p:nvSpPr>
        <p:spPr>
          <a:xfrm>
            <a:off x="228600" y="1219199"/>
            <a:ext cx="11314700" cy="5103811"/>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400" dirty="0"/>
          </a:p>
          <a:p>
            <a:pPr lvl="1">
              <a:buFont typeface="Arial" panose="020B0604020202020204" pitchFamily="34" charset="0"/>
              <a:buChar char="•"/>
            </a:pPr>
            <a:r>
              <a:rPr lang="en-US" sz="1400" dirty="0"/>
              <a:t>Multi-AP (MAP) Coordination is one of the key features considered for UHR SG and IEEE 802.11bn.</a:t>
            </a:r>
          </a:p>
          <a:p>
            <a:pPr lvl="1">
              <a:buFont typeface="Arial" panose="020B0604020202020204" pitchFamily="34" charset="0"/>
              <a:buChar char="•"/>
            </a:pPr>
            <a:r>
              <a:rPr lang="en-US" sz="1400" dirty="0"/>
              <a:t>TWT-based multi-AP coordination is considered one of the candidate technologies for UHR[1-9].</a:t>
            </a:r>
          </a:p>
          <a:p>
            <a:pPr lvl="1">
              <a:buFont typeface="Arial" panose="020B0604020202020204" pitchFamily="34" charset="0"/>
              <a:buChar char="•"/>
            </a:pPr>
            <a:r>
              <a:rPr lang="en-US" sz="1400" dirty="0"/>
              <a:t>Different modes of TWT coordination were discussed—</a:t>
            </a:r>
          </a:p>
          <a:p>
            <a:pPr lvl="1">
              <a:buFont typeface="Arial" panose="020B0604020202020204" pitchFamily="34" charset="0"/>
              <a:buChar char="•"/>
            </a:pPr>
            <a:endParaRPr lang="en-US" sz="1400" dirty="0"/>
          </a:p>
          <a:p>
            <a:pPr lvl="1">
              <a:buFont typeface="Arial" panose="020B0604020202020204" pitchFamily="34" charset="0"/>
              <a:buChar char="•"/>
            </a:pPr>
            <a:r>
              <a:rPr lang="en-US" sz="1400" b="1" dirty="0"/>
              <a:t>Client-centric TWT coordination: </a:t>
            </a:r>
            <a:r>
              <a:rPr lang="en-US" sz="1400" dirty="0"/>
              <a:t>catering to a specific STA or group of STAs to reduce its perceived OBSS interference during the TWT SPs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t>The victim STA or STA group can request the coordinating APs to assist in reducing the OBSS interference during its TWT SPs (either individual TWT or broadcast TWT)</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t>The request can be made to its associated AP.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t>Alternatively, the request can be made directly to the aggressor AP</a:t>
            </a:r>
            <a:endParaRPr lang="en-US" sz="1400" dirty="0"/>
          </a:p>
          <a:p>
            <a:pPr lvl="1">
              <a:buFont typeface="Arial" panose="020B0604020202020204" pitchFamily="34" charset="0"/>
              <a:buChar char="•"/>
            </a:pPr>
            <a:endParaRPr lang="en-US" sz="1400" b="1" dirty="0"/>
          </a:p>
          <a:p>
            <a:pPr lvl="1">
              <a:buFont typeface="Arial" panose="020B0604020202020204" pitchFamily="34" charset="0"/>
              <a:buChar char="•"/>
            </a:pPr>
            <a:r>
              <a:rPr lang="en-US" sz="1400" b="1" dirty="0"/>
              <a:t>Network-wide coordination: </a:t>
            </a:r>
            <a:r>
              <a:rPr lang="en-US" sz="1400" dirty="0"/>
              <a:t>performed to assist the STAs in a BSS (</a:t>
            </a:r>
            <a:r>
              <a:rPr lang="en-US" sz="1400" dirty="0" err="1"/>
              <a:t>e.g</a:t>
            </a:r>
            <a:r>
              <a:rPr lang="en-US" sz="1400" dirty="0"/>
              <a:t>, for faster channel access for TWT scheduled STAs)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TWT coordination can be performed to assist a group of STAs in a BSS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An AP can request its neighboring AP to reduce interference during TWT SPs of a B-TWT/R-TWT schedule.</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During the TWT SPs, the neighboring AP can mute its transmission (C-TDMA) or use a different channel than what the requesting AP is using. </a:t>
            </a:r>
          </a:p>
          <a:p>
            <a:pPr lvl="1">
              <a:buFont typeface="Arial" panose="020B0604020202020204" pitchFamily="34" charset="0"/>
              <a:buChar char="•"/>
            </a:pPr>
            <a:endParaRPr lang="en-US" altLang="zh-CN" sz="1100" b="1" dirty="0">
              <a:solidFill>
                <a:schemeClr val="tx1"/>
              </a:solidFill>
            </a:endParaRPr>
          </a:p>
          <a:p>
            <a:pPr marL="457200" lvl="1" indent="0"/>
            <a:r>
              <a:rPr lang="en-US" altLang="zh-CN" sz="1100" b="1" dirty="0">
                <a:solidFill>
                  <a:schemeClr val="tx1"/>
                </a:solidFill>
              </a:rPr>
              <a:t>TWT Sharing AP</a:t>
            </a:r>
            <a:r>
              <a:rPr lang="en-US" altLang="zh-CN" sz="1100" dirty="0">
                <a:solidFill>
                  <a:schemeClr val="tx1"/>
                </a:solidFill>
              </a:rPr>
              <a:t>: The AP that has (or intends to have) a TWT schedule/agreement in its BSS and initiates a TWT coordination procedure with OBSS APs for better protection (e.g. increase channel access opportunity or reduce OBSS interference) of the TWT SPs </a:t>
            </a:r>
          </a:p>
          <a:p>
            <a:pPr marL="457200" lvl="1" indent="0"/>
            <a:r>
              <a:rPr lang="en-US" altLang="zh-CN" sz="1100" b="1" dirty="0">
                <a:solidFill>
                  <a:schemeClr val="tx1"/>
                </a:solidFill>
              </a:rPr>
              <a:t>TWT Shared AP</a:t>
            </a:r>
            <a:r>
              <a:rPr lang="en-US" altLang="zh-CN" sz="1100" dirty="0">
                <a:solidFill>
                  <a:schemeClr val="tx1"/>
                </a:solidFill>
              </a:rPr>
              <a:t>: The recipient of the TWT coordination request from the TWT sharing AP.</a:t>
            </a:r>
            <a:endParaRPr lang="en-US" sz="11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4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4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673490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762" y="414229"/>
            <a:ext cx="10361084" cy="881171"/>
          </a:xfrm>
        </p:spPr>
        <p:txBody>
          <a:bodyPr/>
          <a:lstStyle/>
          <a:p>
            <a:r>
              <a:rPr lang="en-GB" dirty="0"/>
              <a:t>MAP coordination for R-TWT</a:t>
            </a:r>
          </a:p>
        </p:txBody>
      </p:sp>
      <p:sp>
        <p:nvSpPr>
          <p:cNvPr id="9218" name="Rectangle 2"/>
          <p:cNvSpPr>
            <a:spLocks noGrp="1" noChangeArrowheads="1"/>
          </p:cNvSpPr>
          <p:nvPr>
            <p:ph idx="1"/>
          </p:nvPr>
        </p:nvSpPr>
        <p:spPr>
          <a:xfrm>
            <a:off x="228600" y="1022349"/>
            <a:ext cx="11429514" cy="4979055"/>
          </a:xfrm>
          <a:ln/>
        </p:spPr>
        <p:txBody>
          <a:bodyPr/>
          <a:lstStyle/>
          <a:p>
            <a:pPr>
              <a:buFont typeface="Arial" panose="020B0604020202020204" pitchFamily="34" charset="0"/>
              <a:buChar char="•"/>
            </a:pPr>
            <a:endParaRPr lang="en-US" sz="1200" dirty="0"/>
          </a:p>
          <a:p>
            <a:pPr>
              <a:buFont typeface="Arial" panose="020B0604020202020204" pitchFamily="34" charset="0"/>
              <a:buChar char="•"/>
            </a:pPr>
            <a:r>
              <a:rPr lang="en-US" altLang="zh-CN" sz="1200" dirty="0"/>
              <a:t>Coordination among neighboring APs for protecting R-TWT SPs can be beneficial for latency-sensitive applications.</a:t>
            </a:r>
          </a:p>
          <a:p>
            <a:pPr lvl="1">
              <a:buFont typeface="Arial" panose="020B0604020202020204" pitchFamily="34" charset="0"/>
              <a:buChar char="•"/>
            </a:pPr>
            <a:r>
              <a:rPr lang="en-US" altLang="zh-CN" sz="1200" dirty="0"/>
              <a:t>The sharing AP can request the shared AP to protect the R-TWT SPs of the sharing AP</a:t>
            </a:r>
          </a:p>
          <a:p>
            <a:pPr marL="400050">
              <a:buFont typeface="Arial" panose="020B0604020202020204" pitchFamily="34" charset="0"/>
              <a:buChar char="•"/>
            </a:pPr>
            <a:r>
              <a:rPr lang="en-US" altLang="zh-CN" sz="1200" dirty="0"/>
              <a:t>Types for protection for OBSS R-TWT (in terms of protection-level): </a:t>
            </a:r>
          </a:p>
          <a:p>
            <a:pPr marL="800100" lvl="1">
              <a:buFont typeface="Arial" panose="020B0604020202020204" pitchFamily="34" charset="0"/>
              <a:buChar char="•"/>
            </a:pPr>
            <a:r>
              <a:rPr lang="en-US" altLang="zh-CN" sz="1200" b="1" dirty="0">
                <a:solidFill>
                  <a:schemeClr val="tx1"/>
                </a:solidFill>
              </a:rPr>
              <a:t>Type-1 : </a:t>
            </a:r>
          </a:p>
          <a:p>
            <a:pPr marL="1200150" lvl="2">
              <a:buFont typeface="Arial" panose="020B0604020202020204" pitchFamily="34" charset="0"/>
              <a:buChar char="•"/>
            </a:pPr>
            <a:r>
              <a:rPr lang="en-US" altLang="zh-CN" sz="1200" dirty="0">
                <a:solidFill>
                  <a:schemeClr val="tx1"/>
                </a:solidFill>
              </a:rPr>
              <a:t>The shared AP and all its associated STAs end their TXOP before the sharing AP’s R-TWT SP</a:t>
            </a:r>
          </a:p>
          <a:p>
            <a:pPr marL="1200150" lvl="2">
              <a:buFont typeface="Arial" panose="020B0604020202020204" pitchFamily="34" charset="0"/>
              <a:buChar char="•"/>
            </a:pPr>
            <a:r>
              <a:rPr lang="en-US" altLang="zh-CN" sz="1200" dirty="0">
                <a:solidFill>
                  <a:schemeClr val="tx1"/>
                </a:solidFill>
              </a:rPr>
              <a:t>The shared AP and all its associated STAs can’t transmit during the R-TWT SP of the sharing AP</a:t>
            </a:r>
          </a:p>
          <a:p>
            <a:pPr marL="800100" lvl="1">
              <a:buFont typeface="Arial" panose="020B0604020202020204" pitchFamily="34" charset="0"/>
              <a:buChar char="•"/>
            </a:pPr>
            <a:r>
              <a:rPr lang="en-US" altLang="zh-CN" sz="1200" b="1" dirty="0"/>
              <a:t>Type-2 :</a:t>
            </a:r>
          </a:p>
          <a:p>
            <a:pPr marL="1200150" lvl="2">
              <a:buFont typeface="Arial" panose="020B0604020202020204" pitchFamily="34" charset="0"/>
              <a:buChar char="•"/>
            </a:pPr>
            <a:r>
              <a:rPr lang="en-US" altLang="zh-CN" sz="1200" dirty="0"/>
              <a:t>The shared AP and all its associated STAs end their TXOP before the sharing AP’s R-TWT SP starts</a:t>
            </a:r>
          </a:p>
          <a:p>
            <a:pPr marL="1200150" lvl="2">
              <a:buFont typeface="Arial" panose="020B0604020202020204" pitchFamily="34" charset="0"/>
              <a:buChar char="•"/>
            </a:pPr>
            <a:r>
              <a:rPr lang="en-US" altLang="zh-CN" sz="1200" dirty="0"/>
              <a:t>The shared AP and all its associated STAs can start contending for the channel at the start of the sharing AP’s R-TWT SP</a:t>
            </a:r>
          </a:p>
          <a:p>
            <a:pPr marL="800100" lvl="1">
              <a:buFont typeface="Arial" panose="020B0604020202020204" pitchFamily="34" charset="0"/>
              <a:buChar char="•"/>
            </a:pPr>
            <a:r>
              <a:rPr lang="en-US" altLang="zh-CN" sz="1200" b="1" dirty="0"/>
              <a:t>Type-3: </a:t>
            </a:r>
          </a:p>
          <a:p>
            <a:pPr marL="1200150" lvl="2">
              <a:buFont typeface="Arial" panose="020B0604020202020204" pitchFamily="34" charset="0"/>
              <a:buChar char="•"/>
            </a:pPr>
            <a:r>
              <a:rPr lang="en-US" altLang="zh-CN" sz="1200" dirty="0"/>
              <a:t>The shared AP ends its TXOP if it is not serving a low latency STA (e.g., serving its own R-TWT scheduled STA)</a:t>
            </a:r>
          </a:p>
          <a:p>
            <a:pPr marL="1200150" lvl="2">
              <a:buFont typeface="Arial" panose="020B0604020202020204" pitchFamily="34" charset="0"/>
              <a:buChar char="•"/>
            </a:pPr>
            <a:r>
              <a:rPr lang="en-US" altLang="zh-CN" sz="1200" dirty="0"/>
              <a:t>The non-AP STAs in the shared AP’s BSS don’t end their TXOP if the TXOP has been obtained for low-latency traffic (e.g., R-TWT scheduled STA)</a:t>
            </a:r>
          </a:p>
          <a:p>
            <a:pPr marL="1200150" lvl="2">
              <a:buFont typeface="Arial" panose="020B0604020202020204" pitchFamily="34" charset="0"/>
              <a:buChar char="•"/>
            </a:pPr>
            <a:r>
              <a:rPr lang="en-US" altLang="zh-CN" sz="1200" dirty="0"/>
              <a:t>Otherwise, the </a:t>
            </a:r>
            <a:r>
              <a:rPr lang="en-US" altLang="zh-CN" sz="1200" dirty="0">
                <a:solidFill>
                  <a:schemeClr val="tx1"/>
                </a:solidFill>
              </a:rPr>
              <a:t>shared AP and all its associated STAs </a:t>
            </a:r>
            <a:r>
              <a:rPr lang="en-US" altLang="zh-CN" sz="1200" dirty="0"/>
              <a:t>end TXOP before the start of the sharing AP’s R-TWT SP</a:t>
            </a:r>
          </a:p>
          <a:p>
            <a:pPr marL="1200150" lvl="2">
              <a:buFont typeface="Arial" panose="020B0604020202020204" pitchFamily="34" charset="0"/>
              <a:buChar char="•"/>
            </a:pPr>
            <a:r>
              <a:rPr lang="en-US" altLang="zh-CN" sz="1200" dirty="0"/>
              <a:t>After ending the TXOP before the sharing AP’s R-TWT SP starts, the </a:t>
            </a:r>
            <a:r>
              <a:rPr lang="en-US" altLang="zh-CN" sz="1200" dirty="0">
                <a:solidFill>
                  <a:schemeClr val="tx1"/>
                </a:solidFill>
              </a:rPr>
              <a:t>shared AP and all its associated STAs</a:t>
            </a:r>
            <a:r>
              <a:rPr lang="en-US" altLang="zh-CN" sz="1200" dirty="0"/>
              <a:t> can start contending during the R-TWT SP</a:t>
            </a:r>
          </a:p>
          <a:p>
            <a:pPr marL="800100" lvl="1">
              <a:buFont typeface="Arial" panose="020B0604020202020204" pitchFamily="34" charset="0"/>
              <a:buChar char="•"/>
            </a:pPr>
            <a:r>
              <a:rPr lang="en-US" altLang="zh-CN" sz="1200" b="1" dirty="0"/>
              <a:t>Type-4: </a:t>
            </a:r>
          </a:p>
          <a:p>
            <a:pPr marL="1200150" lvl="2">
              <a:buFont typeface="Arial" panose="020B0604020202020204" pitchFamily="34" charset="0"/>
              <a:buChar char="•"/>
            </a:pPr>
            <a:r>
              <a:rPr lang="en-US" altLang="zh-CN" sz="1200" dirty="0"/>
              <a:t>Only the shared AP ends its TXOP before the sharing AP’s R-TWT SP starts</a:t>
            </a:r>
          </a:p>
          <a:p>
            <a:pPr marL="1200150" lvl="2">
              <a:buFont typeface="Arial" panose="020B0604020202020204" pitchFamily="34" charset="0"/>
              <a:buChar char="•"/>
            </a:pPr>
            <a:r>
              <a:rPr lang="en-US" altLang="zh-CN" sz="1200" dirty="0"/>
              <a:t>The non-AP STAs in the shared APs BSS don’t end their TXOP before the sharing AP’s R-TWT SP starts</a:t>
            </a:r>
          </a:p>
          <a:p>
            <a:pPr marL="1200150" lvl="2">
              <a:buFont typeface="Arial" panose="020B0604020202020204" pitchFamily="34" charset="0"/>
              <a:buChar char="•"/>
            </a:pPr>
            <a:r>
              <a:rPr lang="en-US" altLang="zh-CN" sz="1200" dirty="0"/>
              <a:t>After ending the TXOP before the sharing AP’s R-TWT SP starts, the shared AP can start contending during the R-TWT SP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dirty="0"/>
          </a:p>
        </p:txBody>
      </p:sp>
      <p:sp>
        <p:nvSpPr>
          <p:cNvPr id="3" name="Rectangle 2">
            <a:extLst>
              <a:ext uri="{FF2B5EF4-FFF2-40B4-BE49-F238E27FC236}">
                <a16:creationId xmlns:a16="http://schemas.microsoft.com/office/drawing/2014/main" id="{645E6B1D-9392-4290-904F-8AA0118172D8}"/>
              </a:ext>
            </a:extLst>
          </p:cNvPr>
          <p:cNvSpPr/>
          <p:nvPr/>
        </p:nvSpPr>
        <p:spPr>
          <a:xfrm>
            <a:off x="533400" y="6149897"/>
            <a:ext cx="11506200" cy="246221"/>
          </a:xfrm>
          <a:prstGeom prst="rect">
            <a:avLst/>
          </a:prstGeom>
        </p:spPr>
        <p:txBody>
          <a:bodyPr wrap="square">
            <a:spAutoFit/>
          </a:bodyPr>
          <a:lstStyle/>
          <a:p>
            <a:pPr marL="514350" lvl="1" indent="0"/>
            <a:r>
              <a:rPr lang="en-US" altLang="zh-CN" sz="1000" b="1" dirty="0">
                <a:solidFill>
                  <a:schemeClr val="tx1"/>
                </a:solidFill>
              </a:rPr>
              <a:t>*    Note: </a:t>
            </a:r>
            <a:r>
              <a:rPr lang="en-US" altLang="zh-CN" sz="1000" dirty="0">
                <a:solidFill>
                  <a:schemeClr val="tx1"/>
                </a:solidFill>
              </a:rPr>
              <a:t>The above rules are for R-TWT supporting STAs only.</a:t>
            </a:r>
            <a:endParaRPr lang="en-US" altLang="zh-CN" sz="1000" b="1" dirty="0">
              <a:solidFill>
                <a:schemeClr val="tx1"/>
              </a:solidFill>
            </a:endParaRPr>
          </a:p>
        </p:txBody>
      </p:sp>
    </p:spTree>
    <p:extLst>
      <p:ext uri="{BB962C8B-B14F-4D97-AF65-F5344CB8AC3E}">
        <p14:creationId xmlns:p14="http://schemas.microsoft.com/office/powerpoint/2010/main" val="30581915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01699" y="469900"/>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Framework for Coordinated TWT</a:t>
            </a:r>
          </a:p>
        </p:txBody>
      </p:sp>
      <p:sp>
        <p:nvSpPr>
          <p:cNvPr id="4098" name="Rectangle 2"/>
          <p:cNvSpPr>
            <a:spLocks noGrp="1" noChangeArrowheads="1"/>
          </p:cNvSpPr>
          <p:nvPr>
            <p:ph idx="1"/>
          </p:nvPr>
        </p:nvSpPr>
        <p:spPr>
          <a:xfrm>
            <a:off x="304800" y="1219200"/>
            <a:ext cx="11734800" cy="54864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t>The baseline individual TWT is established using a negotiation between the two STAs. The baseline broadcast/restricted TWT is established through an advertisement by the AP followed by a negotiation between the AP and the STA.</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t>Multi-AP TWT coordination calls for additional steps.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t>The overall phases for TWT coordination can be listed as—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MAP TWT Announcement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MAP TWT Negotiation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Intra-BSS TWT Announcement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Intra-BSS TWT Negotiation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Maintenance of a TWT schedule/agreement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Termination of TWT coordination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dirty="0"/>
          </a:p>
        </p:txBody>
      </p:sp>
      <p:graphicFrame>
        <p:nvGraphicFramePr>
          <p:cNvPr id="10" name="Object 9">
            <a:extLst>
              <a:ext uri="{FF2B5EF4-FFF2-40B4-BE49-F238E27FC236}">
                <a16:creationId xmlns:a16="http://schemas.microsoft.com/office/drawing/2014/main" id="{3AEA9D93-47DD-4C4C-BFDA-21B5F2D3F7E4}"/>
              </a:ext>
            </a:extLst>
          </p:cNvPr>
          <p:cNvGraphicFramePr>
            <a:graphicFrameLocks noChangeAspect="1"/>
          </p:cNvGraphicFramePr>
          <p:nvPr>
            <p:extLst>
              <p:ext uri="{D42A27DB-BD31-4B8C-83A1-F6EECF244321}">
                <p14:modId xmlns:p14="http://schemas.microsoft.com/office/powerpoint/2010/main" val="2769266591"/>
              </p:ext>
            </p:extLst>
          </p:nvPr>
        </p:nvGraphicFramePr>
        <p:xfrm>
          <a:off x="29765" y="5193641"/>
          <a:ext cx="12173121" cy="1155780"/>
        </p:xfrm>
        <a:graphic>
          <a:graphicData uri="http://schemas.openxmlformats.org/presentationml/2006/ole">
            <mc:AlternateContent xmlns:mc="http://schemas.openxmlformats.org/markup-compatibility/2006">
              <mc:Choice xmlns:v="urn:schemas-microsoft-com:vml" Requires="v">
                <p:oleObj spid="_x0000_s5198" name="Visio" r:id="rId4" imgW="9349421" imgH="883621" progId="Visio.Drawing.15">
                  <p:embed/>
                </p:oleObj>
              </mc:Choice>
              <mc:Fallback>
                <p:oleObj name="Visio" r:id="rId4" imgW="9349421" imgH="883621" progId="Visio.Drawing.15">
                  <p:embed/>
                  <p:pic>
                    <p:nvPicPr>
                      <p:cNvPr id="0" name="Object 5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765" y="5193641"/>
                        <a:ext cx="12173121" cy="1155780"/>
                      </a:xfrm>
                      <a:prstGeom prst="rect">
                        <a:avLst/>
                      </a:prstGeom>
                      <a:noFill/>
                    </p:spPr>
                  </p:pic>
                </p:oleObj>
              </mc:Fallback>
            </mc:AlternateContent>
          </a:graphicData>
        </a:graphic>
      </p:graphicFrame>
    </p:spTree>
    <p:extLst>
      <p:ext uri="{BB962C8B-B14F-4D97-AF65-F5344CB8AC3E}">
        <p14:creationId xmlns:p14="http://schemas.microsoft.com/office/powerpoint/2010/main" val="6094811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762" y="414229"/>
            <a:ext cx="10361084" cy="881171"/>
          </a:xfrm>
        </p:spPr>
        <p:txBody>
          <a:bodyPr/>
          <a:lstStyle/>
          <a:p>
            <a:r>
              <a:rPr lang="en-GB" dirty="0"/>
              <a:t>MAP Announcement and MAP Negotiation</a:t>
            </a:r>
          </a:p>
        </p:txBody>
      </p:sp>
      <p:sp>
        <p:nvSpPr>
          <p:cNvPr id="9218" name="Rectangle 2"/>
          <p:cNvSpPr>
            <a:spLocks noGrp="1" noChangeArrowheads="1"/>
          </p:cNvSpPr>
          <p:nvPr>
            <p:ph idx="1"/>
          </p:nvPr>
        </p:nvSpPr>
        <p:spPr>
          <a:xfrm>
            <a:off x="271547" y="1285698"/>
            <a:ext cx="6096000" cy="5158073"/>
          </a:xfrm>
          <a:ln/>
        </p:spPr>
        <p:txBody>
          <a:bodyPr/>
          <a:lstStyle/>
          <a:p>
            <a:pPr>
              <a:buFont typeface="Arial" panose="020B0604020202020204" pitchFamily="34" charset="0"/>
              <a:buChar char="•"/>
            </a:pPr>
            <a:r>
              <a:rPr lang="en-US" sz="1400" dirty="0"/>
              <a:t>MAP TWT announcement: During this phase, the TWT sharing AP can identify the other APs that are willing to participate in TWT coordination.</a:t>
            </a:r>
          </a:p>
          <a:p>
            <a:pPr lvl="1">
              <a:buFont typeface="Arial" panose="020B0604020202020204" pitchFamily="34" charset="0"/>
              <a:buChar char="•"/>
            </a:pPr>
            <a:r>
              <a:rPr lang="en-US" sz="1400" b="0" dirty="0"/>
              <a:t>Basic capability and coordination information (e.g. modes of TWT coordination (</a:t>
            </a:r>
            <a:r>
              <a:rPr lang="en-US" sz="1400" b="0" dirty="0" err="1"/>
              <a:t>iTWT</a:t>
            </a:r>
            <a:r>
              <a:rPr lang="en-US" sz="1400" b="0" dirty="0"/>
              <a:t>/</a:t>
            </a:r>
            <a:r>
              <a:rPr lang="en-US" sz="1400" b="0" dirty="0" err="1"/>
              <a:t>bTWT</a:t>
            </a:r>
            <a:r>
              <a:rPr lang="en-US" sz="1400" b="0" dirty="0"/>
              <a:t>/</a:t>
            </a:r>
            <a:r>
              <a:rPr lang="en-US" sz="1400" b="0" dirty="0" err="1"/>
              <a:t>rTWT</a:t>
            </a:r>
            <a:r>
              <a:rPr lang="en-US" sz="1400" b="0" dirty="0"/>
              <a:t>)) can be announced during this phase.</a:t>
            </a:r>
          </a:p>
          <a:p>
            <a:pPr lvl="1">
              <a:buFont typeface="Arial" panose="020B0604020202020204" pitchFamily="34" charset="0"/>
              <a:buChar char="•"/>
            </a:pPr>
            <a:r>
              <a:rPr lang="en-US" sz="1400" dirty="0"/>
              <a:t>If a neighboring AP is willing and prepared to participate in the TWT coordination, it can inform the TWT sharing AP by responding to the announcement received from the TWT sharing AP.</a:t>
            </a:r>
          </a:p>
          <a:p>
            <a:pPr lvl="1">
              <a:buFont typeface="Arial" panose="020B0604020202020204" pitchFamily="34" charset="0"/>
              <a:buChar char="•"/>
            </a:pPr>
            <a:r>
              <a:rPr lang="en-US" sz="1400" b="0" dirty="0"/>
              <a:t>This p</a:t>
            </a:r>
            <a:r>
              <a:rPr lang="en-US" sz="1400" dirty="0"/>
              <a:t>hase essentially forms a TWT coordination group.</a:t>
            </a:r>
            <a:endParaRPr lang="en-US" sz="1400" b="0" dirty="0"/>
          </a:p>
          <a:p>
            <a:pPr>
              <a:buFont typeface="Arial" panose="020B0604020202020204" pitchFamily="34" charset="0"/>
              <a:buChar char="•"/>
            </a:pPr>
            <a:endParaRPr lang="en-US" altLang="zh-CN" sz="1400" dirty="0"/>
          </a:p>
          <a:p>
            <a:pPr>
              <a:buFont typeface="Arial" panose="020B0604020202020204" pitchFamily="34" charset="0"/>
              <a:buChar char="•"/>
            </a:pPr>
            <a:r>
              <a:rPr lang="en-US" altLang="zh-CN" sz="1400" dirty="0"/>
              <a:t>MAP TWT Negotiation: During this phase, TWT parameters for MAP coordination are decided among the participating APs.</a:t>
            </a:r>
          </a:p>
          <a:p>
            <a:pPr lvl="1">
              <a:buFont typeface="Arial" panose="020B0604020202020204" pitchFamily="34" charset="0"/>
              <a:buChar char="•"/>
            </a:pPr>
            <a:r>
              <a:rPr lang="en-US" altLang="zh-CN" sz="1400" dirty="0"/>
              <a:t>The sharing AP can send a TWT coordination request to the other APs in the TWT coordination group. Along with the C-TWT parameters, the request can also contain types of coordination.</a:t>
            </a:r>
          </a:p>
          <a:p>
            <a:pPr lvl="2">
              <a:buFont typeface="Arial" panose="020B0604020202020204" pitchFamily="34" charset="0"/>
              <a:buChar char="•"/>
            </a:pPr>
            <a:r>
              <a:rPr lang="en-US" altLang="zh-CN" sz="1400" dirty="0"/>
              <a:t>For example, if the negotiation is for an R-TWT, then the sharing AP can include the level of protection it requests from the shared APs [see [3]]. </a:t>
            </a:r>
          </a:p>
          <a:p>
            <a:pPr lvl="1">
              <a:buFont typeface="Arial" panose="020B0604020202020204" pitchFamily="34" charset="0"/>
              <a:buChar char="•"/>
            </a:pPr>
            <a:r>
              <a:rPr lang="en-US" altLang="zh-CN" sz="1400" dirty="0"/>
              <a:t>Upon receiving the request, the shared AP can either accept/reject the request or suggest an alternative set of C-TWT parameters.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a:xfrm>
            <a:off x="7125130" y="6459592"/>
            <a:ext cx="4246027" cy="180975"/>
          </a:xfrm>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dirty="0"/>
          </a:p>
        </p:txBody>
      </p:sp>
      <p:sp>
        <p:nvSpPr>
          <p:cNvPr id="9" name="Rectangle 4">
            <a:extLst>
              <a:ext uri="{FF2B5EF4-FFF2-40B4-BE49-F238E27FC236}">
                <a16:creationId xmlns:a16="http://schemas.microsoft.com/office/drawing/2014/main" id="{3B08517A-9103-4924-B2E6-42AE81C76110}"/>
              </a:ext>
            </a:extLst>
          </p:cNvPr>
          <p:cNvSpPr>
            <a:spLocks noChangeArrowheads="1"/>
          </p:cNvSpPr>
          <p:nvPr/>
        </p:nvSpPr>
        <p:spPr bwMode="auto">
          <a:xfrm>
            <a:off x="6467687" y="395446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Rectangle 13">
            <a:extLst>
              <a:ext uri="{FF2B5EF4-FFF2-40B4-BE49-F238E27FC236}">
                <a16:creationId xmlns:a16="http://schemas.microsoft.com/office/drawing/2014/main" id="{A5AD52F3-0ED6-430E-ACEC-18A3CFC4F3CF}"/>
              </a:ext>
            </a:extLst>
          </p:cNvPr>
          <p:cNvSpPr/>
          <p:nvPr/>
        </p:nvSpPr>
        <p:spPr>
          <a:xfrm>
            <a:off x="6281842" y="5536473"/>
            <a:ext cx="5932601" cy="646331"/>
          </a:xfrm>
          <a:prstGeom prst="rect">
            <a:avLst/>
          </a:prstGeom>
        </p:spPr>
        <p:txBody>
          <a:bodyPr wrap="square">
            <a:spAutoFit/>
          </a:bodyPr>
          <a:lstStyle/>
          <a:p>
            <a:pPr marL="457200" lvl="1" indent="0"/>
            <a:r>
              <a:rPr lang="en-US" altLang="zh-CN" sz="1200" dirty="0">
                <a:solidFill>
                  <a:schemeClr val="tx1"/>
                </a:solidFill>
              </a:rPr>
              <a:t>Figure: Illustration of frame exchanges for MAP TWT announcement and negotiation. Assumes wireless MAP  coordination. For managed networks, frame exchanges can happen through the central controller.</a:t>
            </a:r>
          </a:p>
        </p:txBody>
      </p:sp>
      <p:graphicFrame>
        <p:nvGraphicFramePr>
          <p:cNvPr id="15" name="Object 14">
            <a:extLst>
              <a:ext uri="{FF2B5EF4-FFF2-40B4-BE49-F238E27FC236}">
                <a16:creationId xmlns:a16="http://schemas.microsoft.com/office/drawing/2014/main" id="{24AB3F44-362A-414C-B4B5-9BC7E5285F89}"/>
              </a:ext>
            </a:extLst>
          </p:cNvPr>
          <p:cNvGraphicFramePr>
            <a:graphicFrameLocks noChangeAspect="1"/>
          </p:cNvGraphicFramePr>
          <p:nvPr>
            <p:extLst>
              <p:ext uri="{D42A27DB-BD31-4B8C-83A1-F6EECF244321}">
                <p14:modId xmlns:p14="http://schemas.microsoft.com/office/powerpoint/2010/main" val="4029312012"/>
              </p:ext>
            </p:extLst>
          </p:nvPr>
        </p:nvGraphicFramePr>
        <p:xfrm>
          <a:off x="6705600" y="1506988"/>
          <a:ext cx="5356989" cy="3844023"/>
        </p:xfrm>
        <a:graphic>
          <a:graphicData uri="http://schemas.openxmlformats.org/presentationml/2006/ole">
            <mc:AlternateContent xmlns:mc="http://schemas.openxmlformats.org/markup-compatibility/2006">
              <mc:Choice xmlns:v="urn:schemas-microsoft-com:vml" Requires="v">
                <p:oleObj spid="_x0000_s9265" name="Visio" r:id="rId4" imgW="7002603" imgH="5021329" progId="Visio.Drawing.15">
                  <p:embed/>
                </p:oleObj>
              </mc:Choice>
              <mc:Fallback>
                <p:oleObj name="Visio" r:id="rId4" imgW="7002603" imgH="5021329" progId="Visio.Drawing.15">
                  <p:embed/>
                  <p:pic>
                    <p:nvPicPr>
                      <p:cNvPr id="0" name="Object 2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05600" y="1506988"/>
                        <a:ext cx="5356989" cy="3844023"/>
                      </a:xfrm>
                      <a:prstGeom prst="rect">
                        <a:avLst/>
                      </a:prstGeom>
                      <a:noFill/>
                    </p:spPr>
                  </p:pic>
                </p:oleObj>
              </mc:Fallback>
            </mc:AlternateContent>
          </a:graphicData>
        </a:graphic>
      </p:graphicFrame>
    </p:spTree>
    <p:extLst>
      <p:ext uri="{BB962C8B-B14F-4D97-AF65-F5344CB8AC3E}">
        <p14:creationId xmlns:p14="http://schemas.microsoft.com/office/powerpoint/2010/main" val="2394018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57642"/>
            <a:ext cx="10361084" cy="881171"/>
          </a:xfrm>
        </p:spPr>
        <p:txBody>
          <a:bodyPr/>
          <a:lstStyle/>
          <a:p>
            <a:r>
              <a:rPr lang="en-GB" dirty="0"/>
              <a:t>Intra-BSS C-TWT Procedures</a:t>
            </a:r>
          </a:p>
        </p:txBody>
      </p:sp>
      <p:sp>
        <p:nvSpPr>
          <p:cNvPr id="9218" name="Rectangle 2"/>
          <p:cNvSpPr>
            <a:spLocks noGrp="1" noChangeArrowheads="1"/>
          </p:cNvSpPr>
          <p:nvPr>
            <p:ph idx="1"/>
          </p:nvPr>
        </p:nvSpPr>
        <p:spPr>
          <a:xfrm>
            <a:off x="19604" y="1238813"/>
            <a:ext cx="6444468" cy="5009587"/>
          </a:xfrm>
          <a:ln/>
        </p:spPr>
        <p:txBody>
          <a:bodyPr/>
          <a:lstStyle/>
          <a:p>
            <a:pPr>
              <a:buFont typeface="Arial" panose="020B0604020202020204" pitchFamily="34" charset="0"/>
              <a:buChar char="•"/>
            </a:pPr>
            <a:r>
              <a:rPr lang="en-US" sz="1200" dirty="0"/>
              <a:t>When a TWT shared AP agrees to coordinate with the TWT sharing AP, based on the nature of the agreement, the shared AP can take different approaches for notifying or (announcing for) the STA(s) in its BSS*</a:t>
            </a:r>
          </a:p>
          <a:p>
            <a:pPr>
              <a:buFont typeface="Arial" panose="020B0604020202020204" pitchFamily="34" charset="0"/>
              <a:buChar char="•"/>
            </a:pPr>
            <a:r>
              <a:rPr lang="en-US" sz="1200" dirty="0"/>
              <a:t>Approach-1: The shared AP, in notifying the member(s) of its own BSS, can make a distinction between its own TWT (i.e. the TWTs generated and maintained by the shared AP for its BSS) and the coordinated TWT that the shared AP is participating in.</a:t>
            </a:r>
          </a:p>
          <a:p>
            <a:pPr lvl="1">
              <a:buFont typeface="Arial" panose="020B0604020202020204" pitchFamily="34" charset="0"/>
              <a:buChar char="•"/>
            </a:pPr>
            <a:r>
              <a:rPr lang="en-US" sz="1200" dirty="0"/>
              <a:t>The shared AP can dictate the behavior expected from its associated STAs during the SPs of the coordinated TWT.</a:t>
            </a:r>
          </a:p>
          <a:p>
            <a:pPr lvl="2">
              <a:buFont typeface="Arial" panose="020B0604020202020204" pitchFamily="34" charset="0"/>
              <a:buChar char="•"/>
            </a:pPr>
            <a:r>
              <a:rPr lang="en-US" sz="1100" b="1" dirty="0"/>
              <a:t>Example 1: </a:t>
            </a:r>
            <a:r>
              <a:rPr lang="en-US" sz="1100" dirty="0"/>
              <a:t>if the MAP coordination is for an individual TWT and the sharing AP requests to minimize the interference towards a victim STA in the sharing AP’s BSS during the C-TWT SP, then the shared AP can indicate to the interfering STA associated with the shared AP to avoid transmission during the C-TWT SPs**.</a:t>
            </a:r>
          </a:p>
          <a:p>
            <a:pPr lvl="2">
              <a:buFont typeface="Arial" panose="020B0604020202020204" pitchFamily="34" charset="0"/>
              <a:buChar char="•"/>
            </a:pPr>
            <a:r>
              <a:rPr lang="en-US" sz="1100" b="1" dirty="0"/>
              <a:t>Example 2: </a:t>
            </a:r>
            <a:r>
              <a:rPr lang="en-US" sz="1100" dirty="0"/>
              <a:t>if the MAP coordination is for an R-TWT, the shared AP can announce the corresponding C-TWT schedule in its BSS, but add a marker in the schedule to distinguish it from its own R-TWT schedule. The shared AP can establish different rules in regard to this C-TWT such as membership management, and differentiated TXOP ending rules [see Types of R-TWT protection in [3]].</a:t>
            </a:r>
            <a:endParaRPr lang="en-US" altLang="zh-CN" sz="1200" dirty="0"/>
          </a:p>
          <a:p>
            <a:pPr>
              <a:buFont typeface="Arial" panose="020B0604020202020204" pitchFamily="34" charset="0"/>
              <a:buChar char="•"/>
            </a:pPr>
            <a:r>
              <a:rPr lang="en-US" altLang="zh-CN" sz="1200" dirty="0"/>
              <a:t>Approach-2: The shared AP Makes no distinction between its own TWT and the coordinated TWT it is participating in.</a:t>
            </a:r>
          </a:p>
          <a:p>
            <a:pPr lvl="1">
              <a:buFont typeface="Arial" panose="020B0604020202020204" pitchFamily="34" charset="0"/>
              <a:buChar char="•"/>
            </a:pPr>
            <a:r>
              <a:rPr lang="en-US" altLang="zh-CN" sz="1200" dirty="0"/>
              <a:t>More applicable for B-TWT/R-TWT based coordination</a:t>
            </a:r>
          </a:p>
          <a:p>
            <a:pPr lvl="1">
              <a:buFont typeface="Arial" panose="020B0604020202020204" pitchFamily="34" charset="0"/>
              <a:buChar char="•"/>
            </a:pPr>
            <a:r>
              <a:rPr lang="en-US" altLang="zh-CN" sz="1200" dirty="0"/>
              <a:t>The shared AP advertises the C-TWT schedule in its BSS as if the schedule is its own TWT schedule (TWT timing param would be adapted based on the shared AP’s TSF).</a:t>
            </a:r>
          </a:p>
          <a:p>
            <a:pPr lvl="1">
              <a:buFont typeface="Arial" panose="020B0604020202020204" pitchFamily="34" charset="0"/>
              <a:buChar char="•"/>
            </a:pPr>
            <a:r>
              <a:rPr lang="en-US" altLang="zh-CN" sz="1200" dirty="0"/>
              <a:t>The STAs in the shared AP’s BSS would be agnostic to whether the advertised schedule is a C-TWT schedule or not, and can seek membership in the coordinated schedule. </a:t>
            </a:r>
          </a:p>
          <a:p>
            <a:pPr lvl="1">
              <a:buFont typeface="Arial" panose="020B0604020202020204" pitchFamily="34" charset="0"/>
              <a:buChar char="•"/>
            </a:pPr>
            <a:endParaRPr lang="en-US" altLang="zh-CN" sz="1200" dirty="0"/>
          </a:p>
          <a:p>
            <a:pPr lvl="1">
              <a:buFont typeface="Arial" panose="020B0604020202020204" pitchFamily="34" charset="0"/>
              <a:buChar char="•"/>
            </a:pPr>
            <a:endParaRPr lang="en-US" altLang="zh-CN" sz="12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dirty="0"/>
          </a:p>
        </p:txBody>
      </p:sp>
      <p:sp>
        <p:nvSpPr>
          <p:cNvPr id="10" name="Rectangle 9">
            <a:extLst>
              <a:ext uri="{FF2B5EF4-FFF2-40B4-BE49-F238E27FC236}">
                <a16:creationId xmlns:a16="http://schemas.microsoft.com/office/drawing/2014/main" id="{4BBB17C8-09B1-4774-B282-E281D3FD3DCD}"/>
              </a:ext>
            </a:extLst>
          </p:cNvPr>
          <p:cNvSpPr/>
          <p:nvPr/>
        </p:nvSpPr>
        <p:spPr>
          <a:xfrm>
            <a:off x="152400" y="6155293"/>
            <a:ext cx="5461752" cy="369332"/>
          </a:xfrm>
          <a:prstGeom prst="rect">
            <a:avLst/>
          </a:prstGeom>
        </p:spPr>
        <p:txBody>
          <a:bodyPr wrap="none">
            <a:spAutoFit/>
          </a:bodyPr>
          <a:lstStyle/>
          <a:p>
            <a:r>
              <a:rPr lang="en-US" sz="900" dirty="0">
                <a:solidFill>
                  <a:schemeClr val="tx1"/>
                </a:solidFill>
              </a:rPr>
              <a:t>* Sharing AP’s intra-BSS TWT operation can follow baseline procedure.</a:t>
            </a:r>
          </a:p>
          <a:p>
            <a:r>
              <a:rPr lang="en-US" sz="900" dirty="0">
                <a:solidFill>
                  <a:schemeClr val="tx1"/>
                </a:solidFill>
              </a:rPr>
              <a:t>** If the shared AP itself is the interfering STA, it can create a null towards the victim STA during the C-TWT SP.</a:t>
            </a:r>
          </a:p>
        </p:txBody>
      </p:sp>
      <p:sp>
        <p:nvSpPr>
          <p:cNvPr id="13" name="Rectangle 12">
            <a:extLst>
              <a:ext uri="{FF2B5EF4-FFF2-40B4-BE49-F238E27FC236}">
                <a16:creationId xmlns:a16="http://schemas.microsoft.com/office/drawing/2014/main" id="{E8881E9A-77B4-4419-8337-37985E0343EE}"/>
              </a:ext>
            </a:extLst>
          </p:cNvPr>
          <p:cNvSpPr/>
          <p:nvPr/>
        </p:nvSpPr>
        <p:spPr>
          <a:xfrm>
            <a:off x="7239000" y="4868283"/>
            <a:ext cx="4648200" cy="1015663"/>
          </a:xfrm>
          <a:prstGeom prst="rect">
            <a:avLst/>
          </a:prstGeom>
        </p:spPr>
        <p:txBody>
          <a:bodyPr wrap="square">
            <a:spAutoFit/>
          </a:bodyPr>
          <a:lstStyle/>
          <a:p>
            <a:pPr marL="457200" lvl="1" indent="0"/>
            <a:r>
              <a:rPr lang="en-US" altLang="zh-CN" sz="1200" dirty="0">
                <a:solidFill>
                  <a:schemeClr val="tx1"/>
                </a:solidFill>
              </a:rPr>
              <a:t>Figure: An illustration of a shared AP advertising and establishing a coordinated R-TWT schedule in its own BSS. In the figure, STA1 is associated with AP1, and STA2 is associated with AP2; the figure assumes the TSFs of the two APs are synced or the TSF difference is known. </a:t>
            </a:r>
          </a:p>
        </p:txBody>
      </p:sp>
      <p:pic>
        <p:nvPicPr>
          <p:cNvPr id="7" name="Picture 6">
            <a:extLst>
              <a:ext uri="{FF2B5EF4-FFF2-40B4-BE49-F238E27FC236}">
                <a16:creationId xmlns:a16="http://schemas.microsoft.com/office/drawing/2014/main" id="{3FAA373C-7C3A-4F0B-85B5-A4BD8C6665CE}"/>
              </a:ext>
            </a:extLst>
          </p:cNvPr>
          <p:cNvPicPr>
            <a:picLocks noChangeAspect="1"/>
          </p:cNvPicPr>
          <p:nvPr/>
        </p:nvPicPr>
        <p:blipFill>
          <a:blip r:embed="rId3"/>
          <a:stretch>
            <a:fillRect/>
          </a:stretch>
        </p:blipFill>
        <p:spPr>
          <a:xfrm>
            <a:off x="6448099" y="1311136"/>
            <a:ext cx="5730476" cy="3372481"/>
          </a:xfrm>
          <a:prstGeom prst="rect">
            <a:avLst/>
          </a:prstGeom>
        </p:spPr>
      </p:pic>
    </p:spTree>
    <p:extLst>
      <p:ext uri="{BB962C8B-B14F-4D97-AF65-F5344CB8AC3E}">
        <p14:creationId xmlns:p14="http://schemas.microsoft.com/office/powerpoint/2010/main" val="26881291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57642"/>
            <a:ext cx="10361084" cy="881171"/>
          </a:xfrm>
        </p:spPr>
        <p:txBody>
          <a:bodyPr/>
          <a:lstStyle/>
          <a:p>
            <a:r>
              <a:rPr lang="en-GB" dirty="0"/>
              <a:t>R-TWT negotiation on a per-schedule basis</a:t>
            </a:r>
          </a:p>
        </p:txBody>
      </p:sp>
      <p:sp>
        <p:nvSpPr>
          <p:cNvPr id="9218" name="Rectangle 2"/>
          <p:cNvSpPr>
            <a:spLocks noGrp="1" noChangeArrowheads="1"/>
          </p:cNvSpPr>
          <p:nvPr>
            <p:ph idx="1"/>
          </p:nvPr>
        </p:nvSpPr>
        <p:spPr>
          <a:xfrm>
            <a:off x="25924" y="1143000"/>
            <a:ext cx="11867596" cy="5161987"/>
          </a:xfrm>
          <a:ln/>
        </p:spPr>
        <p:txBody>
          <a:bodyPr/>
          <a:lstStyle/>
          <a:p>
            <a:pPr>
              <a:buFont typeface="Arial" panose="020B0604020202020204" pitchFamily="34" charset="0"/>
              <a:buChar char="•"/>
            </a:pPr>
            <a:r>
              <a:rPr lang="en-US" sz="1800" b="0" dirty="0"/>
              <a:t>An AP may operate on multiple R-TWT schedules in its own BSS</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When the AP agrees to coordinate with another AP, this coordination can be interpreted as an obligation for the STAs to respect (obey the rules of) all the R-TWT schedules in both BSS.</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This can be burdensome for the STAs in terms of timely delivery of their own low-latency traffic</a:t>
            </a:r>
          </a:p>
          <a:p>
            <a:pPr lvl="1">
              <a:buFont typeface="Arial" panose="020B0604020202020204" pitchFamily="34" charset="0"/>
              <a:buChar char="•"/>
            </a:pPr>
            <a:r>
              <a:rPr lang="en-US" altLang="zh-CN" sz="1800" dirty="0"/>
              <a:t>Also, each BSS may have its own constraints and may not be feasible to follow a particular schedule in the other BSS</a:t>
            </a:r>
          </a:p>
          <a:p>
            <a:pPr>
              <a:buFont typeface="Arial" panose="020B0604020202020204" pitchFamily="34" charset="0"/>
              <a:buChar char="•"/>
            </a:pPr>
            <a:r>
              <a:rPr lang="en-US" altLang="zh-CN" sz="1800" b="0" dirty="0"/>
              <a:t>Therefore, when the two APs negotiate on coordinated R-TWT, the negotiation should be on a per-schedule basis</a:t>
            </a:r>
            <a:endParaRPr lang="en-US" altLang="zh-CN" sz="2000" dirty="0"/>
          </a:p>
          <a:p>
            <a:pPr>
              <a:buFont typeface="Arial" panose="020B0604020202020204" pitchFamily="34" charset="0"/>
              <a:buChar char="•"/>
            </a:pPr>
            <a:endParaRPr lang="en-US" altLang="zh-CN" sz="1800" b="0" dirty="0"/>
          </a:p>
          <a:p>
            <a:pPr>
              <a:buFont typeface="Arial" panose="020B0604020202020204" pitchFamily="34" charset="0"/>
              <a:buChar char="•"/>
            </a:pPr>
            <a:r>
              <a:rPr lang="en-US" altLang="zh-CN" sz="1800" b="0" dirty="0"/>
              <a:t>Information on the specific R-TWT schedule should be explicitly shared between the coordinating APs.</a:t>
            </a:r>
          </a:p>
          <a:p>
            <a:pPr>
              <a:buFont typeface="Arial" panose="020B0604020202020204" pitchFamily="34" charset="0"/>
              <a:buChar char="•"/>
            </a:pPr>
            <a:endParaRPr lang="en-US" altLang="zh-CN" sz="1800" b="0" dirty="0"/>
          </a:p>
          <a:p>
            <a:pPr>
              <a:buFont typeface="Arial" panose="020B0604020202020204" pitchFamily="34" charset="0"/>
              <a:buChar char="•"/>
            </a:pPr>
            <a:r>
              <a:rPr lang="en-US" altLang="zh-CN" sz="1800" b="0" dirty="0"/>
              <a:t>The extent of coordination should also be indicated during the negotiation phase.</a:t>
            </a:r>
          </a:p>
          <a:p>
            <a:pPr>
              <a:buFont typeface="Arial" panose="020B0604020202020204" pitchFamily="34" charset="0"/>
              <a:buChar char="•"/>
            </a:pPr>
            <a:endParaRPr lang="en-US" altLang="zh-CN" sz="1800" b="0" dirty="0"/>
          </a:p>
          <a:p>
            <a:pPr>
              <a:buFont typeface="Arial" panose="020B0604020202020204" pitchFamily="34" charset="0"/>
              <a:buChar char="•"/>
            </a:pPr>
            <a:r>
              <a:rPr lang="en-US" altLang="zh-CN" sz="1800" b="0" dirty="0"/>
              <a:t>From the non-AP </a:t>
            </a:r>
            <a:r>
              <a:rPr lang="en-US" altLang="zh-CN" sz="1800" b="0" dirty="0" err="1"/>
              <a:t>STAs’</a:t>
            </a:r>
            <a:r>
              <a:rPr lang="en-US" altLang="zh-CN" sz="1800" b="0" dirty="0"/>
              <a:t> point of view, the R-TWT-related OBSS rules and related instructions should come through the associating AP.</a:t>
            </a:r>
          </a:p>
          <a:p>
            <a:pPr lvl="1">
              <a:buFont typeface="Arial" panose="020B0604020202020204" pitchFamily="34" charset="0"/>
              <a:buChar char="•"/>
            </a:pPr>
            <a:endParaRPr lang="en-US" altLang="zh-CN" sz="18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9335968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57642"/>
            <a:ext cx="10361084" cy="881171"/>
          </a:xfrm>
        </p:spPr>
        <p:txBody>
          <a:bodyPr/>
          <a:lstStyle/>
          <a:p>
            <a:r>
              <a:rPr lang="en-GB" dirty="0"/>
              <a:t>“</a:t>
            </a:r>
            <a:r>
              <a:rPr lang="en-GB" i="1" dirty="0"/>
              <a:t>Non-R-TWT</a:t>
            </a:r>
            <a:r>
              <a:rPr lang="en-GB" dirty="0"/>
              <a:t>” TWT coordination</a:t>
            </a:r>
          </a:p>
        </p:txBody>
      </p:sp>
      <p:sp>
        <p:nvSpPr>
          <p:cNvPr id="9218" name="Rectangle 2"/>
          <p:cNvSpPr>
            <a:spLocks noGrp="1" noChangeArrowheads="1"/>
          </p:cNvSpPr>
          <p:nvPr>
            <p:ph idx="1"/>
          </p:nvPr>
        </p:nvSpPr>
        <p:spPr>
          <a:xfrm>
            <a:off x="19604" y="1238813"/>
            <a:ext cx="11867596" cy="5161987"/>
          </a:xfrm>
          <a:ln/>
        </p:spPr>
        <p:txBody>
          <a:bodyPr/>
          <a:lstStyle/>
          <a:p>
            <a:pPr>
              <a:buFont typeface="Arial" panose="020B0604020202020204" pitchFamily="34" charset="0"/>
              <a:buChar char="•"/>
            </a:pPr>
            <a:r>
              <a:rPr lang="en-US" sz="1800" b="0" dirty="0"/>
              <a:t>R-TWT has particular use cases and can be very helpful for certain scenarios</a:t>
            </a:r>
          </a:p>
          <a:p>
            <a:pPr lvl="1">
              <a:buFont typeface="Arial" panose="020B0604020202020204" pitchFamily="34" charset="0"/>
              <a:buChar char="•"/>
            </a:pPr>
            <a:r>
              <a:rPr lang="en-US" altLang="zh-CN" sz="1800" dirty="0"/>
              <a:t>e.g., To better support low-latency applications</a:t>
            </a:r>
          </a:p>
          <a:p>
            <a:pPr>
              <a:buFont typeface="Arial" panose="020B0604020202020204" pitchFamily="34" charset="0"/>
              <a:buChar char="•"/>
            </a:pPr>
            <a:endParaRPr lang="en-US" altLang="zh-CN" sz="1800" b="0" dirty="0"/>
          </a:p>
          <a:p>
            <a:pPr>
              <a:buFont typeface="Arial" panose="020B0604020202020204" pitchFamily="34" charset="0"/>
              <a:buChar char="•"/>
            </a:pPr>
            <a:r>
              <a:rPr lang="en-US" altLang="zh-CN" sz="1800" b="0" dirty="0"/>
              <a:t>Other forms of TWT information can also be used as a basis for coordination among multiple APs.</a:t>
            </a:r>
          </a:p>
          <a:p>
            <a:pPr>
              <a:buFont typeface="Arial" panose="020B0604020202020204" pitchFamily="34" charset="0"/>
              <a:buChar char="•"/>
            </a:pPr>
            <a:endParaRPr lang="en-US" altLang="zh-CN" sz="1800" b="0" dirty="0"/>
          </a:p>
          <a:p>
            <a:pPr>
              <a:buFont typeface="Arial" panose="020B0604020202020204" pitchFamily="34" charset="0"/>
              <a:buChar char="•"/>
            </a:pPr>
            <a:r>
              <a:rPr lang="en-US" altLang="zh-CN" sz="1800" b="0" dirty="0"/>
              <a:t>Such TWT information can be used as timing guidance for other forms of MAP coordination mechanism, e.g., C-SR, JT, C-TDMA, etc.</a:t>
            </a:r>
          </a:p>
          <a:p>
            <a:pPr>
              <a:buFont typeface="Arial" panose="020B0604020202020204" pitchFamily="34" charset="0"/>
              <a:buChar char="•"/>
            </a:pPr>
            <a:endParaRPr lang="en-US" altLang="zh-CN" sz="1800" b="0" dirty="0"/>
          </a:p>
          <a:p>
            <a:pPr>
              <a:buFont typeface="Arial" panose="020B0604020202020204" pitchFamily="34" charset="0"/>
              <a:buChar char="•"/>
            </a:pPr>
            <a:r>
              <a:rPr lang="en-US" altLang="zh-CN" sz="1800" b="0" dirty="0"/>
              <a:t>The TWT information can be shared between the participating APs</a:t>
            </a:r>
          </a:p>
          <a:p>
            <a:pPr lvl="1">
              <a:buFont typeface="Arial" panose="020B0604020202020204" pitchFamily="34" charset="0"/>
              <a:buChar char="•"/>
            </a:pPr>
            <a:r>
              <a:rPr lang="en-US" altLang="zh-CN" sz="1800" dirty="0"/>
              <a:t>Can be transparent to the non-AP STAs (and hence, the use of “R-TWT” can be redundant)</a:t>
            </a:r>
            <a:endParaRPr lang="en-US" altLang="zh-CN" sz="1800" b="0" dirty="0"/>
          </a:p>
          <a:p>
            <a:pPr>
              <a:buFont typeface="Arial" panose="020B0604020202020204" pitchFamily="34" charset="0"/>
              <a:buChar char="•"/>
            </a:pPr>
            <a:endParaRPr lang="en-US" altLang="zh-CN" sz="1800" b="0" dirty="0"/>
          </a:p>
          <a:p>
            <a:pPr>
              <a:buFont typeface="Arial" panose="020B0604020202020204" pitchFamily="34" charset="0"/>
              <a:buChar char="•"/>
            </a:pPr>
            <a:r>
              <a:rPr lang="en-US" altLang="zh-CN" sz="1800" b="0" dirty="0"/>
              <a:t>We suggest using the general term “TWT” for the corresponding MAP coordination</a:t>
            </a:r>
          </a:p>
          <a:p>
            <a:pPr lvl="1">
              <a:buFont typeface="Arial" panose="020B0604020202020204" pitchFamily="34" charset="0"/>
              <a:buChar char="•"/>
            </a:pPr>
            <a:r>
              <a:rPr lang="en-US" altLang="zh-CN" sz="1800" dirty="0"/>
              <a:t>R-TWT coordination would be a special case of TWT coordination.</a:t>
            </a:r>
            <a:r>
              <a:rPr lang="en-US" altLang="zh-CN" sz="1800" b="0" dirty="0"/>
              <a:t> </a:t>
            </a:r>
          </a:p>
          <a:p>
            <a:pPr lvl="1">
              <a:buFont typeface="Arial" panose="020B0604020202020204" pitchFamily="34" charset="0"/>
              <a:buChar char="•"/>
            </a:pPr>
            <a:endParaRPr lang="en-US" altLang="zh-CN"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41184258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47496</TotalTime>
  <Words>2291</Words>
  <Application>Microsoft Office PowerPoint</Application>
  <PresentationFormat>Widescreen</PresentationFormat>
  <Paragraphs>204</Paragraphs>
  <Slides>12</Slides>
  <Notes>12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12</vt:i4>
      </vt:variant>
    </vt:vector>
  </HeadingPairs>
  <TitlesOfParts>
    <vt:vector size="19" baseType="lpstr">
      <vt:lpstr>MS Gothic</vt:lpstr>
      <vt:lpstr>Arial</vt:lpstr>
      <vt:lpstr>Arial Unicode MS</vt:lpstr>
      <vt:lpstr>Times New Roman</vt:lpstr>
      <vt:lpstr>Office Theme</vt:lpstr>
      <vt:lpstr>Document</vt:lpstr>
      <vt:lpstr>Visio</vt:lpstr>
      <vt:lpstr>Further considerations on coordinated TWT</vt:lpstr>
      <vt:lpstr>Abstract</vt:lpstr>
      <vt:lpstr>Coordinated TWT (C-TWT)</vt:lpstr>
      <vt:lpstr>MAP coordination for R-TWT</vt:lpstr>
      <vt:lpstr>Framework for Coordinated TWT</vt:lpstr>
      <vt:lpstr>MAP Announcement and MAP Negotiation</vt:lpstr>
      <vt:lpstr>Intra-BSS C-TWT Procedures</vt:lpstr>
      <vt:lpstr>R-TWT negotiation on a per-schedule basis</vt:lpstr>
      <vt:lpstr>“Non-R-TWT” TWT coordination</vt:lpstr>
      <vt:lpstr>C-TWT within Generalized MAP framework</vt:lpstr>
      <vt:lpstr>SP1</vt:lpstr>
      <vt:lpstr>References</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Further thoughts on coordinated TWT</dc:title>
  <dc:creator>Rubayet Shafin/Future Cellular Systems /SRA/Engineer/Samsung Electronics;r.shafin@samsung.com</dc:creator>
  <cp:lastModifiedBy>Rubayet Shafin</cp:lastModifiedBy>
  <cp:revision>377</cp:revision>
  <cp:lastPrinted>1601-01-01T00:00:00Z</cp:lastPrinted>
  <dcterms:created xsi:type="dcterms:W3CDTF">2021-02-24T17:42:37Z</dcterms:created>
  <dcterms:modified xsi:type="dcterms:W3CDTF">2024-01-18T16:31:28Z</dcterms:modified>
</cp:coreProperties>
</file>