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6" r:id="rId5"/>
    <p:sldId id="2444" r:id="rId6"/>
    <p:sldId id="2435" r:id="rId7"/>
    <p:sldId id="2443" r:id="rId8"/>
    <p:sldId id="2436" r:id="rId9"/>
    <p:sldId id="2437" r:id="rId10"/>
    <p:sldId id="2438" r:id="rId11"/>
    <p:sldId id="2439" r:id="rId12"/>
    <p:sldId id="2440" r:id="rId13"/>
    <p:sldId id="2441" r:id="rId14"/>
    <p:sldId id="2433" r:id="rId15"/>
    <p:sldId id="2434" r:id="rId16"/>
    <p:sldId id="553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59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5B2D213-EFD5-2A19-6BB4-F74FCDBBFC54}" name="Iñaki Val Beitia" initials="IVB" userId="142b1726718d4f29" providerId="Windows Live"/>
  <p188:author id="{5CEE8443-7BA0-58C8-68A2-C7137259E896}" name="Cavalcanti, Dave" initials="CD" userId="S::dave.cavalcanti@intel.com::9ea5236a-efed-4310-84d3-1764e087ca35" providerId="AD"/>
  <p188:author id="{13A92F55-695F-BD3F-64F7-160958EDFD5F}" name="Sigurd Schelstraete" initials="SS" userId="Sigurd Schelstraete" providerId="None"/>
  <p188:author id="{7E0E937C-C2F1-05D9-6006-1072F561F262}" name="Iñaki Val Beitia" initials="IVB" userId="S::ival@maxlinear.com::c091fdec-014d-40a0-997a-9f48f5a155e9" providerId="AD"/>
  <p188:author id="{D54C35BA-4BB6-BEC7-4737-16117DD879E7}" name="Sigurd Schelstraete" initials="SS" userId="S::sschelstraete@maxlinear.com::cc1875bc-5b00-4f0e-92c1-b5b7dcde1a21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2" initials="R2" lastIdx="1" clrIdx="0">
    <p:extLst>
      <p:ext uri="{19B8F6BF-5375-455C-9EA6-DF929625EA0E}">
        <p15:presenceInfo xmlns:p15="http://schemas.microsoft.com/office/powerpoint/2012/main" userId="R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53E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001482-5066-46FA-BDCC-58DD548C5E01}" v="3" dt="2023-11-20T15:14:31.8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0917" autoAdjust="0"/>
  </p:normalViewPr>
  <p:slideViewPr>
    <p:cSldViewPr>
      <p:cViewPr varScale="1">
        <p:scale>
          <a:sx n="81" d="100"/>
          <a:sy n="81" d="100"/>
        </p:scale>
        <p:origin x="1644" y="96"/>
      </p:cViewPr>
      <p:guideLst>
        <p:guide orient="horz" pos="2160"/>
        <p:guide pos="259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3294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Relationship Id="rId27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ñaki Val Beitia" userId="142b1726718d4f29" providerId="LiveId" clId="{5ABDCD92-A517-4E86-B48F-315889702CC9}"/>
    <pc:docChg chg="undo custSel modSld">
      <pc:chgData name="Iñaki Val Beitia" userId="142b1726718d4f29" providerId="LiveId" clId="{5ABDCD92-A517-4E86-B48F-315889702CC9}" dt="2023-11-12T19:23:32.596" v="53"/>
      <pc:docMkLst>
        <pc:docMk/>
      </pc:docMkLst>
      <pc:sldChg chg="modSp mod delCm modCm">
        <pc:chgData name="Iñaki Val Beitia" userId="142b1726718d4f29" providerId="LiveId" clId="{5ABDCD92-A517-4E86-B48F-315889702CC9}" dt="2023-11-10T08:10:29.329" v="7" actId="115"/>
        <pc:sldMkLst>
          <pc:docMk/>
          <pc:sldMk cId="1961811243" sldId="2439"/>
        </pc:sldMkLst>
        <pc:spChg chg="mod">
          <ac:chgData name="Iñaki Val Beitia" userId="142b1726718d4f29" providerId="LiveId" clId="{5ABDCD92-A517-4E86-B48F-315889702CC9}" dt="2023-11-10T08:10:29.329" v="7" actId="115"/>
          <ac:spMkLst>
            <pc:docMk/>
            <pc:sldMk cId="1961811243" sldId="2439"/>
            <ac:spMk id="3" creationId="{AAB7C2D3-2625-4C6E-88CD-D4F1A5F7AD56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Iñaki Val Beitia" userId="142b1726718d4f29" providerId="LiveId" clId="{5ABDCD92-A517-4E86-B48F-315889702CC9}" dt="2023-11-10T08:10:20.131" v="5"/>
              <pc2:cmMkLst xmlns:pc2="http://schemas.microsoft.com/office/powerpoint/2019/9/main/command">
                <pc:docMk/>
                <pc:sldMk cId="1961811243" sldId="2439"/>
                <pc2:cmMk id="{AFFD94D7-4089-46B2-8AB8-722BB968E0F2}"/>
              </pc2:cmMkLst>
            </pc226:cmChg>
          </p:ext>
        </pc:extLst>
      </pc:sldChg>
      <pc:sldChg chg="modSp mod delCm modCm">
        <pc:chgData name="Iñaki Val Beitia" userId="142b1726718d4f29" providerId="LiveId" clId="{5ABDCD92-A517-4E86-B48F-315889702CC9}" dt="2023-11-12T19:23:32.596" v="53"/>
        <pc:sldMkLst>
          <pc:docMk/>
          <pc:sldMk cId="2239502707" sldId="2440"/>
        </pc:sldMkLst>
        <pc:spChg chg="mod">
          <ac:chgData name="Iñaki Val Beitia" userId="142b1726718d4f29" providerId="LiveId" clId="{5ABDCD92-A517-4E86-B48F-315889702CC9}" dt="2023-11-12T19:23:29.357" v="52" actId="20577"/>
          <ac:spMkLst>
            <pc:docMk/>
            <pc:sldMk cId="2239502707" sldId="2440"/>
            <ac:spMk id="3" creationId="{AAB7C2D3-2625-4C6E-88CD-D4F1A5F7AD56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Iñaki Val Beitia" userId="142b1726718d4f29" providerId="LiveId" clId="{5ABDCD92-A517-4E86-B48F-315889702CC9}" dt="2023-11-12T19:23:32.596" v="53"/>
              <pc2:cmMkLst xmlns:pc2="http://schemas.microsoft.com/office/powerpoint/2019/9/main/command">
                <pc:docMk/>
                <pc:sldMk cId="2239502707" sldId="2440"/>
                <pc2:cmMk id="{EA607F84-1D51-4C78-A81F-DAF7A0D3FC69}"/>
              </pc2:cmMkLst>
            </pc226:cmChg>
          </p:ext>
        </pc:extLst>
      </pc:sldChg>
      <pc:sldChg chg="modSp mod">
        <pc:chgData name="Iñaki Val Beitia" userId="142b1726718d4f29" providerId="LiveId" clId="{5ABDCD92-A517-4E86-B48F-315889702CC9}" dt="2023-11-10T08:28:56.201" v="10" actId="207"/>
        <pc:sldMkLst>
          <pc:docMk/>
          <pc:sldMk cId="11733769" sldId="2441"/>
        </pc:sldMkLst>
        <pc:spChg chg="mod">
          <ac:chgData name="Iñaki Val Beitia" userId="142b1726718d4f29" providerId="LiveId" clId="{5ABDCD92-A517-4E86-B48F-315889702CC9}" dt="2023-11-10T08:28:56.201" v="10" actId="207"/>
          <ac:spMkLst>
            <pc:docMk/>
            <pc:sldMk cId="11733769" sldId="2441"/>
            <ac:spMk id="3" creationId="{AAB7C2D3-2625-4C6E-88CD-D4F1A5F7AD56}"/>
          </ac:spMkLst>
        </pc:spChg>
      </pc:sldChg>
      <pc:sldChg chg="addSp delSp modSp mod">
        <pc:chgData name="Iñaki Val Beitia" userId="142b1726718d4f29" providerId="LiveId" clId="{5ABDCD92-A517-4E86-B48F-315889702CC9}" dt="2023-11-12T19:22:41.657" v="23" actId="14100"/>
        <pc:sldMkLst>
          <pc:docMk/>
          <pc:sldMk cId="482410919" sldId="2443"/>
        </pc:sldMkLst>
        <pc:spChg chg="add mod">
          <ac:chgData name="Iñaki Val Beitia" userId="142b1726718d4f29" providerId="LiveId" clId="{5ABDCD92-A517-4E86-B48F-315889702CC9}" dt="2023-11-12T19:22:41.657" v="23" actId="14100"/>
          <ac:spMkLst>
            <pc:docMk/>
            <pc:sldMk cId="482410919" sldId="2443"/>
            <ac:spMk id="7" creationId="{FD09658B-15C2-8C8A-8D40-537004CB8BAF}"/>
          </ac:spMkLst>
        </pc:spChg>
        <pc:spChg chg="del mod">
          <ac:chgData name="Iñaki Val Beitia" userId="142b1726718d4f29" providerId="LiveId" clId="{5ABDCD92-A517-4E86-B48F-315889702CC9}" dt="2023-11-12T19:21:53.030" v="18" actId="478"/>
          <ac:spMkLst>
            <pc:docMk/>
            <pc:sldMk cId="482410919" sldId="2443"/>
            <ac:spMk id="39" creationId="{90140C69-95F0-C4C8-AE30-E1BC80B842F7}"/>
          </ac:spMkLst>
        </pc:spChg>
        <pc:spChg chg="mod">
          <ac:chgData name="Iñaki Val Beitia" userId="142b1726718d4f29" providerId="LiveId" clId="{5ABDCD92-A517-4E86-B48F-315889702CC9}" dt="2023-11-12T19:22:06.694" v="20" actId="1076"/>
          <ac:spMkLst>
            <pc:docMk/>
            <pc:sldMk cId="482410919" sldId="2443"/>
            <ac:spMk id="41" creationId="{ADC3AD7D-B27F-E1DC-E976-400246C44FD6}"/>
          </ac:spMkLst>
        </pc:spChg>
      </pc:sldChg>
    </pc:docChg>
  </pc:docChgLst>
  <pc:docChgLst>
    <pc:chgData name="Iñaki Val Beitia" userId="142b1726718d4f29" providerId="LiveId" clId="{3E001482-5066-46FA-BDCC-58DD548C5E01}"/>
    <pc:docChg chg="undo redo custSel modSld modMainMaster">
      <pc:chgData name="Iñaki Val Beitia" userId="142b1726718d4f29" providerId="LiveId" clId="{3E001482-5066-46FA-BDCC-58DD548C5E01}" dt="2023-11-22T13:22:08.816" v="200" actId="20577"/>
      <pc:docMkLst>
        <pc:docMk/>
      </pc:docMkLst>
      <pc:sldChg chg="modSp mod">
        <pc:chgData name="Iñaki Val Beitia" userId="142b1726718d4f29" providerId="LiveId" clId="{3E001482-5066-46FA-BDCC-58DD548C5E01}" dt="2023-11-21T11:41:53.785" v="184" actId="20577"/>
        <pc:sldMkLst>
          <pc:docMk/>
          <pc:sldMk cId="0" sldId="256"/>
        </pc:sldMkLst>
        <pc:spChg chg="mod">
          <ac:chgData name="Iñaki Val Beitia" userId="142b1726718d4f29" providerId="LiveId" clId="{3E001482-5066-46FA-BDCC-58DD548C5E01}" dt="2023-11-21T11:41:53.785" v="184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Iñaki Val Beitia" userId="142b1726718d4f29" providerId="LiveId" clId="{3E001482-5066-46FA-BDCC-58DD548C5E01}" dt="2023-11-22T13:22:08.816" v="200" actId="20577"/>
        <pc:sldMkLst>
          <pc:docMk/>
          <pc:sldMk cId="4123505415" sldId="553"/>
        </pc:sldMkLst>
        <pc:spChg chg="mod">
          <ac:chgData name="Iñaki Val Beitia" userId="142b1726718d4f29" providerId="LiveId" clId="{3E001482-5066-46FA-BDCC-58DD548C5E01}" dt="2023-11-22T13:22:08.816" v="200" actId="20577"/>
          <ac:spMkLst>
            <pc:docMk/>
            <pc:sldMk cId="4123505415" sldId="553"/>
            <ac:spMk id="3" creationId="{00000000-0000-0000-0000-000000000000}"/>
          </ac:spMkLst>
        </pc:spChg>
      </pc:sldChg>
      <pc:sldChg chg="modSp mod">
        <pc:chgData name="Iñaki Val Beitia" userId="142b1726718d4f29" providerId="LiveId" clId="{3E001482-5066-46FA-BDCC-58DD548C5E01}" dt="2023-11-21T11:16:35.512" v="155" actId="207"/>
        <pc:sldMkLst>
          <pc:docMk/>
          <pc:sldMk cId="743554982" sldId="2436"/>
        </pc:sldMkLst>
        <pc:spChg chg="mod">
          <ac:chgData name="Iñaki Val Beitia" userId="142b1726718d4f29" providerId="LiveId" clId="{3E001482-5066-46FA-BDCC-58DD548C5E01}" dt="2023-11-21T11:16:35.512" v="155" actId="207"/>
          <ac:spMkLst>
            <pc:docMk/>
            <pc:sldMk cId="743554982" sldId="2436"/>
            <ac:spMk id="3" creationId="{AAB7C2D3-2625-4C6E-88CD-D4F1A5F7AD56}"/>
          </ac:spMkLst>
        </pc:spChg>
      </pc:sldChg>
      <pc:sldChg chg="modSp mod addCm delCm modCm">
        <pc:chgData name="Iñaki Val Beitia" userId="142b1726718d4f29" providerId="LiveId" clId="{3E001482-5066-46FA-BDCC-58DD548C5E01}" dt="2023-11-21T11:16:23.276" v="154" actId="404"/>
        <pc:sldMkLst>
          <pc:docMk/>
          <pc:sldMk cId="2269146159" sldId="2438"/>
        </pc:sldMkLst>
        <pc:spChg chg="mod">
          <ac:chgData name="Iñaki Val Beitia" userId="142b1726718d4f29" providerId="LiveId" clId="{3E001482-5066-46FA-BDCC-58DD548C5E01}" dt="2023-11-21T11:16:23.276" v="154" actId="404"/>
          <ac:spMkLst>
            <pc:docMk/>
            <pc:sldMk cId="2269146159" sldId="2438"/>
            <ac:spMk id="3" creationId="{AAB7C2D3-2625-4C6E-88CD-D4F1A5F7AD56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del mod">
              <pc226:chgData name="Iñaki Val Beitia" userId="142b1726718d4f29" providerId="LiveId" clId="{3E001482-5066-46FA-BDCC-58DD548C5E01}" dt="2023-11-21T11:16:06.887" v="152"/>
              <pc2:cmMkLst xmlns:pc2="http://schemas.microsoft.com/office/powerpoint/2019/9/main/command">
                <pc:docMk/>
                <pc:sldMk cId="2269146159" sldId="2438"/>
                <pc2:cmMk id="{BB6C4B68-A25D-4768-B0E3-FBE7157A72D7}"/>
              </pc2:cmMkLst>
            </pc226:cmChg>
          </p:ext>
        </pc:extLst>
      </pc:sldChg>
      <pc:sldChg chg="modSp mod">
        <pc:chgData name="Iñaki Val Beitia" userId="142b1726718d4f29" providerId="LiveId" clId="{3E001482-5066-46FA-BDCC-58DD548C5E01}" dt="2023-11-21T11:16:58.215" v="159" actId="207"/>
        <pc:sldMkLst>
          <pc:docMk/>
          <pc:sldMk cId="1961811243" sldId="2439"/>
        </pc:sldMkLst>
        <pc:spChg chg="mod">
          <ac:chgData name="Iñaki Val Beitia" userId="142b1726718d4f29" providerId="LiveId" clId="{3E001482-5066-46FA-BDCC-58DD548C5E01}" dt="2023-11-21T11:16:58.215" v="159" actId="207"/>
          <ac:spMkLst>
            <pc:docMk/>
            <pc:sldMk cId="1961811243" sldId="2439"/>
            <ac:spMk id="3" creationId="{AAB7C2D3-2625-4C6E-88CD-D4F1A5F7AD56}"/>
          </ac:spMkLst>
        </pc:spChg>
      </pc:sldChg>
      <pc:sldChg chg="modSp mod">
        <pc:chgData name="Iñaki Val Beitia" userId="142b1726718d4f29" providerId="LiveId" clId="{3E001482-5066-46FA-BDCC-58DD548C5E01}" dt="2023-11-21T11:17:57.075" v="170" actId="20577"/>
        <pc:sldMkLst>
          <pc:docMk/>
          <pc:sldMk cId="2239502707" sldId="2440"/>
        </pc:sldMkLst>
        <pc:spChg chg="mod">
          <ac:chgData name="Iñaki Val Beitia" userId="142b1726718d4f29" providerId="LiveId" clId="{3E001482-5066-46FA-BDCC-58DD548C5E01}" dt="2023-11-21T11:17:57.075" v="170" actId="20577"/>
          <ac:spMkLst>
            <pc:docMk/>
            <pc:sldMk cId="2239502707" sldId="2440"/>
            <ac:spMk id="3" creationId="{AAB7C2D3-2625-4C6E-88CD-D4F1A5F7AD56}"/>
          </ac:spMkLst>
        </pc:spChg>
      </pc:sldChg>
      <pc:sldChg chg="addSp delSp modSp mod addCm delCm">
        <pc:chgData name="Iñaki Val Beitia" userId="142b1726718d4f29" providerId="LiveId" clId="{3E001482-5066-46FA-BDCC-58DD548C5E01}" dt="2023-11-21T11:18:09.654" v="174" actId="207"/>
        <pc:sldMkLst>
          <pc:docMk/>
          <pc:sldMk cId="482410919" sldId="2443"/>
        </pc:sldMkLst>
        <pc:spChg chg="mod">
          <ac:chgData name="Iñaki Val Beitia" userId="142b1726718d4f29" providerId="LiveId" clId="{3E001482-5066-46FA-BDCC-58DD548C5E01}" dt="2023-11-21T11:18:09.654" v="174" actId="207"/>
          <ac:spMkLst>
            <pc:docMk/>
            <pc:sldMk cId="482410919" sldId="2443"/>
            <ac:spMk id="3" creationId="{AAB7C2D3-2625-4C6E-88CD-D4F1A5F7AD56}"/>
          </ac:spMkLst>
        </pc:spChg>
        <pc:spChg chg="mod">
          <ac:chgData name="Iñaki Val Beitia" userId="142b1726718d4f29" providerId="LiveId" clId="{3E001482-5066-46FA-BDCC-58DD548C5E01}" dt="2023-11-20T15:14:31.809" v="108" actId="164"/>
          <ac:spMkLst>
            <pc:docMk/>
            <pc:sldMk cId="482410919" sldId="2443"/>
            <ac:spMk id="7" creationId="{FD09658B-15C2-8C8A-8D40-537004CB8BAF}"/>
          </ac:spMkLst>
        </pc:spChg>
        <pc:spChg chg="add mod">
          <ac:chgData name="Iñaki Val Beitia" userId="142b1726718d4f29" providerId="LiveId" clId="{3E001482-5066-46FA-BDCC-58DD548C5E01}" dt="2023-11-20T15:14:31.809" v="108" actId="164"/>
          <ac:spMkLst>
            <pc:docMk/>
            <pc:sldMk cId="482410919" sldId="2443"/>
            <ac:spMk id="8" creationId="{B4A156FE-6B75-8DC9-09EC-1DF7355CAD6D}"/>
          </ac:spMkLst>
        </pc:spChg>
        <pc:spChg chg="add mod">
          <ac:chgData name="Iñaki Val Beitia" userId="142b1726718d4f29" providerId="LiveId" clId="{3E001482-5066-46FA-BDCC-58DD548C5E01}" dt="2023-11-20T15:14:31.809" v="108" actId="164"/>
          <ac:spMkLst>
            <pc:docMk/>
            <pc:sldMk cId="482410919" sldId="2443"/>
            <ac:spMk id="10" creationId="{FF938162-DC11-4FF3-F454-976E2789C73D}"/>
          </ac:spMkLst>
        </pc:spChg>
        <pc:spChg chg="mod topLvl">
          <ac:chgData name="Iñaki Val Beitia" userId="142b1726718d4f29" providerId="LiveId" clId="{3E001482-5066-46FA-BDCC-58DD548C5E01}" dt="2023-11-20T15:14:31.809" v="108" actId="164"/>
          <ac:spMkLst>
            <pc:docMk/>
            <pc:sldMk cId="482410919" sldId="2443"/>
            <ac:spMk id="25" creationId="{307B73D3-BD17-5890-6C49-5C9B1636DCF3}"/>
          </ac:spMkLst>
        </pc:spChg>
        <pc:spChg chg="mod topLvl">
          <ac:chgData name="Iñaki Val Beitia" userId="142b1726718d4f29" providerId="LiveId" clId="{3E001482-5066-46FA-BDCC-58DD548C5E01}" dt="2023-11-20T15:14:31.809" v="108" actId="164"/>
          <ac:spMkLst>
            <pc:docMk/>
            <pc:sldMk cId="482410919" sldId="2443"/>
            <ac:spMk id="28" creationId="{64904D2D-6180-F85B-DD0C-201BA0531208}"/>
          </ac:spMkLst>
        </pc:spChg>
        <pc:spChg chg="mod topLvl">
          <ac:chgData name="Iñaki Val Beitia" userId="142b1726718d4f29" providerId="LiveId" clId="{3E001482-5066-46FA-BDCC-58DD548C5E01}" dt="2023-11-20T15:14:31.809" v="108" actId="164"/>
          <ac:spMkLst>
            <pc:docMk/>
            <pc:sldMk cId="482410919" sldId="2443"/>
            <ac:spMk id="29" creationId="{F38F5EBE-EC73-8C2D-5FCC-7C7CE5180E31}"/>
          </ac:spMkLst>
        </pc:spChg>
        <pc:spChg chg="mod topLvl">
          <ac:chgData name="Iñaki Val Beitia" userId="142b1726718d4f29" providerId="LiveId" clId="{3E001482-5066-46FA-BDCC-58DD548C5E01}" dt="2023-11-20T15:14:31.809" v="108" actId="164"/>
          <ac:spMkLst>
            <pc:docMk/>
            <pc:sldMk cId="482410919" sldId="2443"/>
            <ac:spMk id="30" creationId="{89B41EDB-6403-B90D-EB1C-C201C4D5422C}"/>
          </ac:spMkLst>
        </pc:spChg>
        <pc:spChg chg="mod topLvl">
          <ac:chgData name="Iñaki Val Beitia" userId="142b1726718d4f29" providerId="LiveId" clId="{3E001482-5066-46FA-BDCC-58DD548C5E01}" dt="2023-11-20T15:14:31.809" v="108" actId="164"/>
          <ac:spMkLst>
            <pc:docMk/>
            <pc:sldMk cId="482410919" sldId="2443"/>
            <ac:spMk id="31" creationId="{2EAD231E-DB29-F791-7F5C-7E32504FDCAD}"/>
          </ac:spMkLst>
        </pc:spChg>
        <pc:spChg chg="mod topLvl">
          <ac:chgData name="Iñaki Val Beitia" userId="142b1726718d4f29" providerId="LiveId" clId="{3E001482-5066-46FA-BDCC-58DD548C5E01}" dt="2023-11-20T15:14:31.809" v="108" actId="164"/>
          <ac:spMkLst>
            <pc:docMk/>
            <pc:sldMk cId="482410919" sldId="2443"/>
            <ac:spMk id="40" creationId="{881AB492-EE72-C0F9-CCF7-50C685FECA8A}"/>
          </ac:spMkLst>
        </pc:spChg>
        <pc:spChg chg="mod topLvl">
          <ac:chgData name="Iñaki Val Beitia" userId="142b1726718d4f29" providerId="LiveId" clId="{3E001482-5066-46FA-BDCC-58DD548C5E01}" dt="2023-11-20T15:14:31.809" v="108" actId="164"/>
          <ac:spMkLst>
            <pc:docMk/>
            <pc:sldMk cId="482410919" sldId="2443"/>
            <ac:spMk id="41" creationId="{ADC3AD7D-B27F-E1DC-E976-400246C44FD6}"/>
          </ac:spMkLst>
        </pc:spChg>
        <pc:grpChg chg="add mod">
          <ac:chgData name="Iñaki Val Beitia" userId="142b1726718d4f29" providerId="LiveId" clId="{3E001482-5066-46FA-BDCC-58DD548C5E01}" dt="2023-11-20T15:14:31.809" v="108" actId="164"/>
          <ac:grpSpMkLst>
            <pc:docMk/>
            <pc:sldMk cId="482410919" sldId="2443"/>
            <ac:grpSpMk id="11" creationId="{223DA7D8-23D1-9738-7812-B15E6E3B02AE}"/>
          </ac:grpSpMkLst>
        </pc:grpChg>
        <pc:grpChg chg="del">
          <ac:chgData name="Iñaki Val Beitia" userId="142b1726718d4f29" providerId="LiveId" clId="{3E001482-5066-46FA-BDCC-58DD548C5E01}" dt="2023-11-20T10:04:25.937" v="0" actId="165"/>
          <ac:grpSpMkLst>
            <pc:docMk/>
            <pc:sldMk cId="482410919" sldId="2443"/>
            <ac:grpSpMk id="42" creationId="{0A1E5324-0AAC-7161-8E68-49259B2866C9}"/>
          </ac:grpSpMkLst>
        </pc:grpChg>
        <pc:cxnChg chg="add mod">
          <ac:chgData name="Iñaki Val Beitia" userId="142b1726718d4f29" providerId="LiveId" clId="{3E001482-5066-46FA-BDCC-58DD548C5E01}" dt="2023-11-20T15:14:31.809" v="108" actId="164"/>
          <ac:cxnSpMkLst>
            <pc:docMk/>
            <pc:sldMk cId="482410919" sldId="2443"/>
            <ac:cxnSpMk id="9" creationId="{103642AE-7414-FFCC-9FDA-5BA31224805B}"/>
          </ac:cxnSpMkLst>
        </pc:cxnChg>
        <pc:cxnChg chg="mod topLvl">
          <ac:chgData name="Iñaki Val Beitia" userId="142b1726718d4f29" providerId="LiveId" clId="{3E001482-5066-46FA-BDCC-58DD548C5E01}" dt="2023-11-20T15:14:31.809" v="108" actId="164"/>
          <ac:cxnSpMkLst>
            <pc:docMk/>
            <pc:sldMk cId="482410919" sldId="2443"/>
            <ac:cxnSpMk id="23" creationId="{0305AF97-F496-834E-55C7-5C261FB508AA}"/>
          </ac:cxnSpMkLst>
        </pc:cxnChg>
        <pc:cxnChg chg="mod topLvl">
          <ac:chgData name="Iñaki Val Beitia" userId="142b1726718d4f29" providerId="LiveId" clId="{3E001482-5066-46FA-BDCC-58DD548C5E01}" dt="2023-11-20T15:14:31.809" v="108" actId="164"/>
          <ac:cxnSpMkLst>
            <pc:docMk/>
            <pc:sldMk cId="482410919" sldId="2443"/>
            <ac:cxnSpMk id="24" creationId="{8493BBA2-F188-F8FA-C501-71E599485CDF}"/>
          </ac:cxnSpMkLst>
        </pc:cxnChg>
        <pc:cxnChg chg="mod topLvl">
          <ac:chgData name="Iñaki Val Beitia" userId="142b1726718d4f29" providerId="LiveId" clId="{3E001482-5066-46FA-BDCC-58DD548C5E01}" dt="2023-11-20T15:14:31.809" v="108" actId="164"/>
          <ac:cxnSpMkLst>
            <pc:docMk/>
            <pc:sldMk cId="482410919" sldId="2443"/>
            <ac:cxnSpMk id="26" creationId="{9908437B-7D41-2FBE-E0DF-F182D7995C82}"/>
          </ac:cxnSpMkLst>
        </pc:cxnChg>
        <pc:cxnChg chg="mod topLvl">
          <ac:chgData name="Iñaki Val Beitia" userId="142b1726718d4f29" providerId="LiveId" clId="{3E001482-5066-46FA-BDCC-58DD548C5E01}" dt="2023-11-20T15:14:31.809" v="108" actId="164"/>
          <ac:cxnSpMkLst>
            <pc:docMk/>
            <pc:sldMk cId="482410919" sldId="2443"/>
            <ac:cxnSpMk id="27" creationId="{666CC428-F103-A444-B01E-425A218782C9}"/>
          </ac:cxnSpMkLst>
        </pc:cxnChg>
        <pc:cxnChg chg="mod topLvl">
          <ac:chgData name="Iñaki Val Beitia" userId="142b1726718d4f29" providerId="LiveId" clId="{3E001482-5066-46FA-BDCC-58DD548C5E01}" dt="2023-11-20T15:14:31.809" v="108" actId="164"/>
          <ac:cxnSpMkLst>
            <pc:docMk/>
            <pc:sldMk cId="482410919" sldId="2443"/>
            <ac:cxnSpMk id="32" creationId="{A87C6575-6AF0-FB46-332E-E178918C0E8D}"/>
          </ac:cxnSpMkLst>
        </pc:cxnChg>
        <pc:cxnChg chg="mod topLvl">
          <ac:chgData name="Iñaki Val Beitia" userId="142b1726718d4f29" providerId="LiveId" clId="{3E001482-5066-46FA-BDCC-58DD548C5E01}" dt="2023-11-20T15:14:31.809" v="108" actId="164"/>
          <ac:cxnSpMkLst>
            <pc:docMk/>
            <pc:sldMk cId="482410919" sldId="2443"/>
            <ac:cxnSpMk id="33" creationId="{5EEAA810-C13D-4364-550E-33CC70513B82}"/>
          </ac:cxnSpMkLst>
        </pc:cxnChg>
        <pc:cxnChg chg="mod topLvl">
          <ac:chgData name="Iñaki Val Beitia" userId="142b1726718d4f29" providerId="LiveId" clId="{3E001482-5066-46FA-BDCC-58DD548C5E01}" dt="2023-11-20T15:14:31.809" v="108" actId="164"/>
          <ac:cxnSpMkLst>
            <pc:docMk/>
            <pc:sldMk cId="482410919" sldId="2443"/>
            <ac:cxnSpMk id="34" creationId="{2A8D3C60-EBDB-2267-0782-29ED3A9619F5}"/>
          </ac:cxnSpMkLst>
        </pc:cxnChg>
        <pc:cxnChg chg="mod topLvl">
          <ac:chgData name="Iñaki Val Beitia" userId="142b1726718d4f29" providerId="LiveId" clId="{3E001482-5066-46FA-BDCC-58DD548C5E01}" dt="2023-11-20T15:14:31.809" v="108" actId="164"/>
          <ac:cxnSpMkLst>
            <pc:docMk/>
            <pc:sldMk cId="482410919" sldId="2443"/>
            <ac:cxnSpMk id="35" creationId="{65C64D37-2CD1-47F5-7C2D-28A2A05D3F9D}"/>
          </ac:cxnSpMkLst>
        </pc:cxnChg>
        <pc:cxnChg chg="mod topLvl">
          <ac:chgData name="Iñaki Val Beitia" userId="142b1726718d4f29" providerId="LiveId" clId="{3E001482-5066-46FA-BDCC-58DD548C5E01}" dt="2023-11-20T15:14:31.809" v="108" actId="164"/>
          <ac:cxnSpMkLst>
            <pc:docMk/>
            <pc:sldMk cId="482410919" sldId="2443"/>
            <ac:cxnSpMk id="36" creationId="{2824A016-15C5-6331-AB1F-1AB986F3FD0E}"/>
          </ac:cxnSpMkLst>
        </pc:cxnChg>
        <pc:cxnChg chg="mod topLvl">
          <ac:chgData name="Iñaki Val Beitia" userId="142b1726718d4f29" providerId="LiveId" clId="{3E001482-5066-46FA-BDCC-58DD548C5E01}" dt="2023-11-20T15:14:31.809" v="108" actId="164"/>
          <ac:cxnSpMkLst>
            <pc:docMk/>
            <pc:sldMk cId="482410919" sldId="2443"/>
            <ac:cxnSpMk id="37" creationId="{71986FE1-31CA-449B-9046-BA51167C9BF8}"/>
          </ac:cxnSpMkLst>
        </pc:cxnChg>
        <pc:cxnChg chg="mod topLvl">
          <ac:chgData name="Iñaki Val Beitia" userId="142b1726718d4f29" providerId="LiveId" clId="{3E001482-5066-46FA-BDCC-58DD548C5E01}" dt="2023-11-20T15:14:31.809" v="108" actId="164"/>
          <ac:cxnSpMkLst>
            <pc:docMk/>
            <pc:sldMk cId="482410919" sldId="2443"/>
            <ac:cxnSpMk id="38" creationId="{C9CF1593-1AB8-4547-9620-74E76483E148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add del">
              <pc226:chgData name="Iñaki Val Beitia" userId="142b1726718d4f29" providerId="LiveId" clId="{3E001482-5066-46FA-BDCC-58DD548C5E01}" dt="2023-11-21T08:38:31.510" v="151"/>
              <pc2:cmMkLst xmlns:pc2="http://schemas.microsoft.com/office/powerpoint/2019/9/main/command">
                <pc:docMk/>
                <pc:sldMk cId="482410919" sldId="2443"/>
                <pc2:cmMk id="{A8ACCDF6-5BA4-448D-B430-AAB93FF34787}"/>
              </pc2:cmMkLst>
            </pc226:cmChg>
          </p:ext>
        </pc:extLst>
      </pc:sldChg>
      <pc:sldMasterChg chg="modSp mod">
        <pc:chgData name="Iñaki Val Beitia" userId="142b1726718d4f29" providerId="LiveId" clId="{3E001482-5066-46FA-BDCC-58DD548C5E01}" dt="2023-11-21T11:41:37.362" v="175" actId="20577"/>
        <pc:sldMasterMkLst>
          <pc:docMk/>
          <pc:sldMasterMk cId="0" sldId="2147483648"/>
        </pc:sldMasterMkLst>
        <pc:spChg chg="mod">
          <ac:chgData name="Iñaki Val Beitia" userId="142b1726718d4f29" providerId="LiveId" clId="{3E001482-5066-46FA-BDCC-58DD548C5E01}" dt="2023-11-21T11:41:37.362" v="17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0712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9953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3222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6118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9157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5773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41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9759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s-E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043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Inaki Val, MaxLinear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A81EBE2-E664-74E7-265D-D525FE138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DB624AD6-924D-AFF5-F4FC-88F69E61B57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2023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B1866A24-EF0A-C601-2F32-C913878D7B8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Inaki Val, MaxLinear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BAFF5AA-78E3-69A1-BDCF-BFA6C30D80F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Inaki Val, MaxLinear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802.11-23/1920r1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tx1"/>
                </a:solidFill>
              </a:rPr>
              <a:t>Managed Networks under highly congested scenarios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92308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11-21-2023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1990716"/>
              </p:ext>
            </p:extLst>
          </p:nvPr>
        </p:nvGraphicFramePr>
        <p:xfrm>
          <a:off x="503238" y="2587625"/>
          <a:ext cx="8113712" cy="252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5780" imgH="2580730" progId="Word.Document.8">
                  <p:embed/>
                </p:oleObj>
              </mc:Choice>
              <mc:Fallback>
                <p:oleObj name="Document" r:id="rId3" imgW="8255780" imgH="258073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238" y="2587625"/>
                        <a:ext cx="8113712" cy="25273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Main Re</a:t>
            </a:r>
            <a:r>
              <a:rPr lang="en-US" b="1" dirty="0"/>
              <a:t>quirements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599"/>
            <a:ext cx="7856538" cy="464820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>
                <a:solidFill>
                  <a:schemeClr val="tx1"/>
                </a:solidFill>
              </a:rPr>
              <a:t>Capability of AP-scheduled DL/UL QoS transactions, while guaranteeing latency and requested QoS requirements under highly congested scenario</a:t>
            </a:r>
          </a:p>
          <a:p>
            <a:pPr lvl="1">
              <a:lnSpc>
                <a:spcPct val="90000"/>
              </a:lnSpc>
            </a:pPr>
            <a:r>
              <a:rPr lang="en-US" b="0" dirty="0">
                <a:solidFill>
                  <a:schemeClr val="tx1"/>
                </a:solidFill>
              </a:rPr>
              <a:t>Provide legacy EDCA availability during the rest of the time</a:t>
            </a:r>
            <a:endParaRPr lang="en-US" b="0" dirty="0"/>
          </a:p>
          <a:p>
            <a:pPr>
              <a:lnSpc>
                <a:spcPct val="90000"/>
              </a:lnSpc>
            </a:pPr>
            <a:r>
              <a:rPr lang="en-US" sz="2000" dirty="0">
                <a:solidFill>
                  <a:schemeClr val="tx1"/>
                </a:solidFill>
              </a:rPr>
              <a:t>Priority access for the AP during </a:t>
            </a:r>
            <a:r>
              <a:rPr lang="en-US" sz="2000" dirty="0"/>
              <a:t>QoS accesses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Silencing EDCA mechanism of network STAs to not disturb the QoS scheduled transfers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Capability of coordinating the QoS scheduled accesses between APs, using proposed multi-AP mechanisms (e.g., Coordinated TDMA)</a:t>
            </a:r>
          </a:p>
          <a:p>
            <a:pPr lvl="1">
              <a:lnSpc>
                <a:spcPct val="90000"/>
              </a:lnSpc>
            </a:pPr>
            <a:r>
              <a:rPr lang="en-US" b="0" dirty="0"/>
              <a:t>Capability of quantifying the traffic load metrics of each BSS and sharing these reports for coordinating the use of common spectral </a:t>
            </a:r>
            <a:r>
              <a:rPr lang="en-US" b="0" dirty="0">
                <a:solidFill>
                  <a:schemeClr val="tx1"/>
                </a:solidFill>
              </a:rPr>
              <a:t>resources, while maintaining the fairness in the assignment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Capability of announcing and time synchronizing BSS operations to facilitate the coordination with other BSSs (OBSS or ESS)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Inaki Val,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33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64D6E-CA1C-45CB-8F4E-AACB1E5DC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8CE7A-D527-4870-88AB-0FA3AF6CB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1" y="1676400"/>
            <a:ext cx="8008938" cy="4585779"/>
          </a:xfrm>
        </p:spPr>
        <p:txBody>
          <a:bodyPr/>
          <a:lstStyle/>
          <a:p>
            <a:r>
              <a:rPr lang="en-US" sz="2800" dirty="0"/>
              <a:t>We </a:t>
            </a:r>
            <a:r>
              <a:rPr lang="en-US" sz="2800" dirty="0">
                <a:solidFill>
                  <a:schemeClr val="tx1"/>
                </a:solidFill>
              </a:rPr>
              <a:t>have discussed QoS requirements under highly congested scenarios and current/future traffic applications</a:t>
            </a:r>
          </a:p>
          <a:p>
            <a:r>
              <a:rPr lang="en-US" sz="2800" dirty="0">
                <a:solidFill>
                  <a:schemeClr val="tx1"/>
                </a:solidFill>
              </a:rPr>
              <a:t>We believe there is a need for an operation mode based on AP-centric network access and control to address these scenarios</a:t>
            </a:r>
            <a:endParaRPr lang="en-US" sz="2800" strike="sngStrike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0111C3-64C0-4964-936C-6829AB63E6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58E8D-1FB8-4937-A440-8A0301A01A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73591CE-C407-41DC-8DC1-EF26B6AA2B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78818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64D6E-CA1C-45CB-8F4E-AACB1E5DC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8CE7A-D527-4870-88AB-0FA3AF6CB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76400"/>
            <a:ext cx="8229599" cy="4585779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Do you support enabling a mode of operation where channel access and operation are more centrally controlled by the AP?</a:t>
            </a:r>
          </a:p>
          <a:p>
            <a:pPr lvl="1"/>
            <a:r>
              <a:rPr lang="en-US" sz="2400" dirty="0"/>
              <a:t>Y/N/A</a:t>
            </a:r>
          </a:p>
          <a:p>
            <a:pPr marL="457200" lvl="1" indent="0">
              <a:buNone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0111C3-64C0-4964-936C-6829AB63E6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58E8D-1FB8-4937-A440-8A0301A01A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73591CE-C407-41DC-8DC1-EF26B6AA2B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90645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0127"/>
            <a:ext cx="7770813" cy="4844473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1400" b="0" dirty="0"/>
              <a:t>[1]</a:t>
            </a:r>
            <a:r>
              <a:rPr lang="pt-BR" altLang="ko-KR" sz="1400" b="0" dirty="0"/>
              <a:t> IEEE 802.11-23/0028r6</a:t>
            </a:r>
            <a:r>
              <a:rPr lang="es-ES" altLang="ko-KR" sz="1400" b="0" dirty="0"/>
              <a:t>, </a:t>
            </a:r>
            <a:r>
              <a:rPr lang="en-US" altLang="ko-KR" sz="1400" b="0" dirty="0"/>
              <a:t>UHR </a:t>
            </a:r>
            <a:r>
              <a:rPr lang="pt-BR" altLang="ko-KR" sz="1400" b="0" dirty="0"/>
              <a:t>PAR discussion</a:t>
            </a:r>
          </a:p>
          <a:p>
            <a:pPr marL="0" indent="0">
              <a:buNone/>
            </a:pPr>
            <a:r>
              <a:rPr lang="en-US" altLang="ko-KR" sz="1400" b="0" dirty="0"/>
              <a:t>[2] Inaki Val and et al. (MaxLinear), “High Criticality Use Cases and Requirements”, 23/1522r0, September 2023.</a:t>
            </a:r>
          </a:p>
          <a:p>
            <a:pPr marL="0" indent="0">
              <a:buNone/>
            </a:pPr>
            <a:r>
              <a:rPr lang="en-US" altLang="ko-KR" sz="1400" b="0" dirty="0"/>
              <a:t>[3] Oliver Holland and et al. “Low Latency Communication White Paper”, P802.24-23-0010r4, July 2023.</a:t>
            </a:r>
          </a:p>
          <a:p>
            <a:pPr marL="0" indent="0">
              <a:buNone/>
            </a:pPr>
            <a:r>
              <a:rPr lang="en-US" altLang="ko-KR" sz="1400" b="0" dirty="0"/>
              <a:t>[4] </a:t>
            </a:r>
            <a:r>
              <a:rPr lang="en-US" altLang="ko-KR" sz="1400" b="0" dirty="0" err="1"/>
              <a:t>Tongxin</a:t>
            </a:r>
            <a:r>
              <a:rPr lang="en-US" altLang="ko-KR" sz="1400" b="0" dirty="0"/>
              <a:t> Shu and et al. (Huawei), “Requirements of Low Latency in UHR”, 22/1519r0, September 2022.</a:t>
            </a:r>
          </a:p>
          <a:p>
            <a:pPr marL="0" indent="0">
              <a:buNone/>
            </a:pPr>
            <a:r>
              <a:rPr lang="en-US" altLang="ko-KR" sz="1400" b="0" dirty="0"/>
              <a:t>[5] R. Costa and et al., "Limitations of the IEEE 802.11 DCF, PCF, EDCA and HCCA to handle real-time traffic," 2015 IEEE 13th International Conference on Industrial Informatics (INDIN), Cambridge, UK, 2015, pp. 931-936, </a:t>
            </a:r>
            <a:r>
              <a:rPr lang="en-US" altLang="ko-KR" sz="1400" b="0" dirty="0" err="1"/>
              <a:t>doi</a:t>
            </a:r>
            <a:r>
              <a:rPr lang="en-US" altLang="ko-KR" sz="1400" b="0" dirty="0"/>
              <a:t>: 10.1109/INDIN.2015.7281860.</a:t>
            </a:r>
          </a:p>
          <a:p>
            <a:pPr marL="0" indent="0">
              <a:buNone/>
            </a:pPr>
            <a:r>
              <a:rPr lang="en-US" altLang="ko-KR" sz="1400" b="0" dirty="0"/>
              <a:t>[6] Dmitry Akhmetov and et al. (Intel), “Medium efficient scheduled channel access in next generation 802.11”, 23/0936r0, July 2023.</a:t>
            </a:r>
          </a:p>
          <a:p>
            <a:pPr marL="0" indent="0">
              <a:buNone/>
            </a:pPr>
            <a:r>
              <a:rPr lang="en-US" altLang="ko-KR" sz="1400" b="0" dirty="0"/>
              <a:t>[7] Dibakar Das and et al. (Intel), “C-TDMA procedure in UHR”, 23/0261r0, January 2023.</a:t>
            </a:r>
          </a:p>
          <a:p>
            <a:pPr marL="0" indent="0">
              <a:buNone/>
            </a:pPr>
            <a:r>
              <a:rPr lang="en-US" altLang="ko-KR" sz="1400" b="0" dirty="0"/>
              <a:t>[8] </a:t>
            </a:r>
            <a:r>
              <a:rPr lang="en-US" altLang="ko-KR" sz="1400" b="0" dirty="0" err="1"/>
              <a:t>Yanjun</a:t>
            </a:r>
            <a:r>
              <a:rPr lang="en-US" altLang="ko-KR" sz="1400" b="0" dirty="0"/>
              <a:t> Sun and et al. (Qualcomm), “Follow-up on Coordinated TDMA (C-TDMA)”, 23/0739r1, July 2023.</a:t>
            </a:r>
          </a:p>
          <a:p>
            <a:pPr marL="0" indent="0">
              <a:buNone/>
            </a:pPr>
            <a:r>
              <a:rPr lang="en-US" altLang="ko-KR" sz="1400" b="0" dirty="0"/>
              <a:t>[9] Laurent Cariou and et al. (Intel), “</a:t>
            </a:r>
            <a:r>
              <a:rPr lang="en-US" altLang="ko-KR" sz="1400" b="0" dirty="0" err="1"/>
              <a:t>rTWT</a:t>
            </a:r>
            <a:r>
              <a:rPr lang="en-US" altLang="ko-KR" sz="1400" b="0" dirty="0"/>
              <a:t> for Multi-AP”, 23/0297r0, April 2023.</a:t>
            </a:r>
          </a:p>
          <a:p>
            <a:pPr marL="0" indent="0">
              <a:buNone/>
            </a:pPr>
            <a:r>
              <a:rPr lang="en-US" altLang="ko-KR" sz="1400" b="0" dirty="0"/>
              <a:t>[10] Abdel Karim </a:t>
            </a:r>
            <a:r>
              <a:rPr lang="en-US" altLang="ko-KR" sz="1400" b="0" dirty="0" err="1"/>
              <a:t>Ajami</a:t>
            </a:r>
            <a:r>
              <a:rPr lang="en-US" altLang="ko-KR" sz="1400" b="0" dirty="0"/>
              <a:t> and et al. (Qualcomm), “Coordination of R-TWT for Multi-AP Deployment”, 23/0226r2, July 2023.</a:t>
            </a:r>
          </a:p>
          <a:p>
            <a:pPr marL="0" indent="0">
              <a:buNone/>
            </a:pPr>
            <a:r>
              <a:rPr lang="en-US" altLang="ko-KR" sz="1400" b="0"/>
              <a:t>[11] </a:t>
            </a:r>
            <a:r>
              <a:rPr lang="en-US" altLang="ko-KR" sz="1400" b="0" dirty="0"/>
              <a:t>Laurent Cariou and et al. (Intel), “Low latency channel access”, 23/1065r0, July 2023.</a:t>
            </a:r>
          </a:p>
          <a:p>
            <a:pPr marL="0" indent="0">
              <a:buNone/>
            </a:pPr>
            <a:endParaRPr lang="en-US" altLang="ko-KR" sz="1400" b="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November</a:t>
            </a:r>
            <a:r>
              <a:rPr lang="en-US" altLang="ko-KR" dirty="0"/>
              <a:t> 2023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 bwMode="auto">
          <a:xfrm>
            <a:off x="7222025" y="6475413"/>
            <a:ext cx="13219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dirty="0"/>
              <a:t>Inaki Val, MaxLinear</a:t>
            </a:r>
          </a:p>
        </p:txBody>
      </p:sp>
    </p:spTree>
    <p:extLst>
      <p:ext uri="{BB962C8B-B14F-4D97-AF65-F5344CB8AC3E}">
        <p14:creationId xmlns:p14="http://schemas.microsoft.com/office/powerpoint/2010/main" val="4123505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Goals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81200"/>
            <a:ext cx="8153400" cy="4113213"/>
          </a:xfrm>
        </p:spPr>
        <p:txBody>
          <a:bodyPr/>
          <a:lstStyle/>
          <a:p>
            <a:endParaRPr lang="en-US" sz="1600" dirty="0"/>
          </a:p>
          <a:p>
            <a:r>
              <a:rPr lang="en-US" sz="3000" dirty="0"/>
              <a:t>Identify the current problems for QoS traffic under highly congested scenarios</a:t>
            </a:r>
          </a:p>
          <a:p>
            <a:endParaRPr lang="en-US" sz="1600" dirty="0"/>
          </a:p>
          <a:p>
            <a:r>
              <a:rPr lang="en-US" sz="3000" dirty="0"/>
              <a:t>Discuss an approach based on the AP centric architecture or managed networks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9524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0"/>
            <a:ext cx="8153400" cy="4645025"/>
          </a:xfrm>
        </p:spPr>
        <p:txBody>
          <a:bodyPr/>
          <a:lstStyle/>
          <a:p>
            <a:r>
              <a:rPr lang="en-US" sz="2200" dirty="0"/>
              <a:t>802.11bn targets the improvement of packet delivery by reducing the transmission latency and enhancing network </a:t>
            </a:r>
            <a:r>
              <a:rPr lang="en-US" sz="2200" dirty="0">
                <a:solidFill>
                  <a:schemeClr val="tx1"/>
                </a:solidFill>
              </a:rPr>
              <a:t>reliability [1]</a:t>
            </a:r>
          </a:p>
          <a:p>
            <a:r>
              <a:rPr lang="en-US" sz="2200" dirty="0">
                <a:solidFill>
                  <a:schemeClr val="tx1"/>
                </a:solidFill>
              </a:rPr>
              <a:t>Applications and use cases with QoS-related requirements (e.g., bounded latency and reliability) have been growing in recent times [2]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The critical QoS services can be mainly characterized by periodic traffic patterns, and strict timing requirements for data exchange [2, 3]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Relying on maximizing throughput is not tenable in the long term as a sole requirement for correct QoS service operation</a:t>
            </a:r>
          </a:p>
          <a:p>
            <a:r>
              <a:rPr lang="en-US" sz="2200" dirty="0">
                <a:solidFill>
                  <a:schemeClr val="tx1"/>
                </a:solidFill>
              </a:rPr>
              <a:t>QoS services must coexist with non-QoS services within the same BSS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905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Problem Statement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36" y="1743887"/>
            <a:ext cx="8686800" cy="2902422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The wireless scenarios are getting more congested due to the increase of connected high-performance Wi-Fi devices, competing for the wireless medium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  <a:p>
            <a:r>
              <a:rPr lang="en-US" sz="2000" dirty="0">
                <a:solidFill>
                  <a:schemeClr val="tx1"/>
                </a:solidFill>
              </a:rPr>
              <a:t>It has been shown that as congestion increases, and under contention-based congestion management, aggregated throughput gets saturated, and the latency is highly affected [4, 5]</a:t>
            </a:r>
            <a:r>
              <a:rPr lang="en-US" sz="2000" strike="sngStrike" dirty="0">
                <a:solidFill>
                  <a:schemeClr val="tx1"/>
                </a:solidFill>
              </a:rPr>
              <a:t> 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This affects services whose QoS requirements are critical for a correct operation (reliability, latency, throughput)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23DA7D8-23D1-9738-7812-B15E6E3B02AE}"/>
              </a:ext>
            </a:extLst>
          </p:cNvPr>
          <p:cNvGrpSpPr/>
          <p:nvPr/>
        </p:nvGrpSpPr>
        <p:grpSpPr>
          <a:xfrm>
            <a:off x="2914420" y="4327998"/>
            <a:ext cx="3316148" cy="2033044"/>
            <a:chOff x="2914420" y="4327998"/>
            <a:chExt cx="3316148" cy="2033044"/>
          </a:xfrm>
        </p:grpSpPr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0305AF97-F496-834E-55C7-5C261FB508A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60248" y="5936793"/>
              <a:ext cx="2898369" cy="926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8493BBA2-F188-F8FA-C501-71E599485CD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66186" y="4370885"/>
              <a:ext cx="0" cy="158111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307B73D3-BD17-5890-6C49-5C9B1636DCF3}"/>
                </a:ext>
              </a:extLst>
            </p:cNvPr>
            <p:cNvSpPr/>
            <p:nvPr/>
          </p:nvSpPr>
          <p:spPr>
            <a:xfrm>
              <a:off x="3161034" y="4579610"/>
              <a:ext cx="2262250" cy="1365663"/>
            </a:xfrm>
            <a:custGeom>
              <a:avLst/>
              <a:gdLst>
                <a:gd name="connsiteX0" fmla="*/ 0 w 2262250"/>
                <a:gd name="connsiteY0" fmla="*/ 1365663 h 1365663"/>
                <a:gd name="connsiteX1" fmla="*/ 1454728 w 2262250"/>
                <a:gd name="connsiteY1" fmla="*/ 0 h 1365663"/>
                <a:gd name="connsiteX2" fmla="*/ 2262250 w 2262250"/>
                <a:gd name="connsiteY2" fmla="*/ 1359725 h 1365663"/>
                <a:gd name="connsiteX3" fmla="*/ 2262250 w 2262250"/>
                <a:gd name="connsiteY3" fmla="*/ 1359725 h 13656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62250" h="1365663">
                  <a:moveTo>
                    <a:pt x="0" y="1365663"/>
                  </a:moveTo>
                  <a:cubicBezTo>
                    <a:pt x="538843" y="683326"/>
                    <a:pt x="1077686" y="990"/>
                    <a:pt x="1454728" y="0"/>
                  </a:cubicBezTo>
                  <a:cubicBezTo>
                    <a:pt x="1831770" y="-990"/>
                    <a:pt x="2262250" y="1359725"/>
                    <a:pt x="2262250" y="1359725"/>
                  </a:cubicBezTo>
                  <a:lnTo>
                    <a:pt x="2262250" y="1359725"/>
                  </a:lnTo>
                </a:path>
              </a:pathLst>
            </a:custGeom>
            <a:noFill/>
            <a:ln>
              <a:solidFill>
                <a:srgbClr val="00553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9908437B-7D41-2FBE-E0DF-F182D7995C82}"/>
                </a:ext>
              </a:extLst>
            </p:cNvPr>
            <p:cNvCxnSpPr>
              <a:cxnSpLocks/>
            </p:cNvCxnSpPr>
            <p:nvPr/>
          </p:nvCxnSpPr>
          <p:spPr>
            <a:xfrm>
              <a:off x="4609824" y="4656800"/>
              <a:ext cx="0" cy="1271445"/>
            </a:xfrm>
            <a:prstGeom prst="line">
              <a:avLst/>
            </a:prstGeom>
            <a:ln w="127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666CC428-F103-A444-B01E-425A218782C9}"/>
                </a:ext>
              </a:extLst>
            </p:cNvPr>
            <p:cNvCxnSpPr>
              <a:cxnSpLocks/>
            </p:cNvCxnSpPr>
            <p:nvPr/>
          </p:nvCxnSpPr>
          <p:spPr>
            <a:xfrm>
              <a:off x="3837928" y="5179313"/>
              <a:ext cx="0" cy="748932"/>
            </a:xfrm>
            <a:prstGeom prst="line">
              <a:avLst/>
            </a:prstGeom>
            <a:ln w="127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64904D2D-6180-F85B-DD0C-201BA0531208}"/>
                </a:ext>
              </a:extLst>
            </p:cNvPr>
            <p:cNvSpPr txBox="1"/>
            <p:nvPr/>
          </p:nvSpPr>
          <p:spPr>
            <a:xfrm rot="16200000">
              <a:off x="2583338" y="4930810"/>
              <a:ext cx="908386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solidFill>
                    <a:schemeClr val="tx1"/>
                  </a:solidFill>
                </a:rPr>
                <a:t>Throughput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F38F5EBE-EC73-8C2D-5FCC-7C7CE5180E31}"/>
                </a:ext>
              </a:extLst>
            </p:cNvPr>
            <p:cNvSpPr txBox="1"/>
            <p:nvPr/>
          </p:nvSpPr>
          <p:spPr>
            <a:xfrm>
              <a:off x="5566024" y="5960932"/>
              <a:ext cx="664544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</a:rPr>
                <a:t>Network</a:t>
              </a:r>
            </a:p>
            <a:p>
              <a:pPr algn="ctr"/>
              <a:r>
                <a:rPr lang="en-US" sz="1000" b="1" dirty="0">
                  <a:solidFill>
                    <a:schemeClr val="tx1"/>
                  </a:solidFill>
                </a:rPr>
                <a:t>Load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89B41EDB-6403-B90D-EB1C-C201C4D5422C}"/>
                </a:ext>
              </a:extLst>
            </p:cNvPr>
            <p:cNvSpPr txBox="1"/>
            <p:nvPr/>
          </p:nvSpPr>
          <p:spPr>
            <a:xfrm>
              <a:off x="4677643" y="6059712"/>
              <a:ext cx="825332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800" b="1" dirty="0">
                  <a:solidFill>
                    <a:schemeClr val="tx1"/>
                  </a:solidFill>
                </a:rPr>
                <a:t>Congestion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2EAD231E-DB29-F791-7F5C-7E32504FDCAD}"/>
                </a:ext>
              </a:extLst>
            </p:cNvPr>
            <p:cNvSpPr txBox="1"/>
            <p:nvPr/>
          </p:nvSpPr>
          <p:spPr>
            <a:xfrm>
              <a:off x="3849940" y="6001825"/>
              <a:ext cx="748148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800" b="1" dirty="0">
                  <a:solidFill>
                    <a:schemeClr val="tx1"/>
                  </a:solidFill>
                </a:rPr>
                <a:t>Mild</a:t>
              </a:r>
            </a:p>
            <a:p>
              <a:pPr algn="ctr"/>
              <a:r>
                <a:rPr lang="en-US" sz="800" b="1" dirty="0">
                  <a:solidFill>
                    <a:schemeClr val="tx1"/>
                  </a:solidFill>
                </a:rPr>
                <a:t>Congestion</a:t>
              </a:r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87C6575-6AF0-FB46-332E-E178918C0E8D}"/>
                </a:ext>
              </a:extLst>
            </p:cNvPr>
            <p:cNvCxnSpPr/>
            <p:nvPr/>
          </p:nvCxnSpPr>
          <p:spPr>
            <a:xfrm>
              <a:off x="3837928" y="5951997"/>
              <a:ext cx="0" cy="28047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EEAA810-C13D-4364-550E-33CC70513B82}"/>
                </a:ext>
              </a:extLst>
            </p:cNvPr>
            <p:cNvCxnSpPr/>
            <p:nvPr/>
          </p:nvCxnSpPr>
          <p:spPr>
            <a:xfrm>
              <a:off x="4603886" y="5945273"/>
              <a:ext cx="0" cy="28047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A8D3C60-EBDB-2267-0782-29ED3A9619F5}"/>
                </a:ext>
              </a:extLst>
            </p:cNvPr>
            <p:cNvCxnSpPr/>
            <p:nvPr/>
          </p:nvCxnSpPr>
          <p:spPr>
            <a:xfrm>
              <a:off x="5411408" y="5951997"/>
              <a:ext cx="0" cy="28047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65C64D37-2CD1-47F5-7C2D-28A2A05D3F9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837928" y="6167434"/>
              <a:ext cx="147514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2824A016-15C5-6331-AB1F-1AB986F3FD0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03886" y="6171102"/>
              <a:ext cx="147514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71986FE1-31CA-449B-9046-BA51167C9BF8}"/>
                </a:ext>
              </a:extLst>
            </p:cNvPr>
            <p:cNvCxnSpPr>
              <a:cxnSpLocks/>
            </p:cNvCxnSpPr>
            <p:nvPr/>
          </p:nvCxnSpPr>
          <p:spPr>
            <a:xfrm>
              <a:off x="4459187" y="6168720"/>
              <a:ext cx="144699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C9CF1593-1AB8-4547-9620-74E76483E148}"/>
                </a:ext>
              </a:extLst>
            </p:cNvPr>
            <p:cNvCxnSpPr>
              <a:cxnSpLocks/>
            </p:cNvCxnSpPr>
            <p:nvPr/>
          </p:nvCxnSpPr>
          <p:spPr>
            <a:xfrm>
              <a:off x="5266680" y="6173984"/>
              <a:ext cx="144699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881AB492-EE72-C0F9-CCF7-50C685FECA8A}"/>
                </a:ext>
              </a:extLst>
            </p:cNvPr>
            <p:cNvSpPr txBox="1"/>
            <p:nvPr/>
          </p:nvSpPr>
          <p:spPr>
            <a:xfrm>
              <a:off x="3151037" y="4892412"/>
              <a:ext cx="664544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000" b="1" dirty="0">
                  <a:solidFill>
                    <a:srgbClr val="FF0000"/>
                  </a:solidFill>
                </a:rPr>
                <a:t>Non</a:t>
              </a:r>
            </a:p>
            <a:p>
              <a:pPr algn="ctr"/>
              <a:r>
                <a:rPr lang="en-US" sz="1000" b="1" dirty="0">
                  <a:solidFill>
                    <a:srgbClr val="FF0000"/>
                  </a:solidFill>
                </a:rPr>
                <a:t>Control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ADC3AD7D-B27F-E1DC-E976-400246C44FD6}"/>
                </a:ext>
              </a:extLst>
            </p:cNvPr>
            <p:cNvSpPr txBox="1"/>
            <p:nvPr/>
          </p:nvSpPr>
          <p:spPr>
            <a:xfrm>
              <a:off x="3708342" y="5296378"/>
              <a:ext cx="103134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900" b="1" dirty="0">
                  <a:solidFill>
                    <a:schemeClr val="tx1"/>
                  </a:solidFill>
                </a:rPr>
                <a:t>Non-optimal Control (DCF)</a:t>
              </a: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FD09658B-15C2-8C8A-8D40-537004CB8BAF}"/>
                </a:ext>
              </a:extLst>
            </p:cNvPr>
            <p:cNvSpPr/>
            <p:nvPr/>
          </p:nvSpPr>
          <p:spPr bwMode="auto">
            <a:xfrm>
              <a:off x="3171826" y="4765797"/>
              <a:ext cx="2251458" cy="1182565"/>
            </a:xfrm>
            <a:custGeom>
              <a:avLst/>
              <a:gdLst>
                <a:gd name="connsiteX0" fmla="*/ 0 w 2805113"/>
                <a:gd name="connsiteY0" fmla="*/ 1421330 h 1421330"/>
                <a:gd name="connsiteX1" fmla="*/ 1614488 w 2805113"/>
                <a:gd name="connsiteY1" fmla="*/ 235467 h 1421330"/>
                <a:gd name="connsiteX2" fmla="*/ 2805113 w 2805113"/>
                <a:gd name="connsiteY2" fmla="*/ 11630 h 14213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05113" h="1421330">
                  <a:moveTo>
                    <a:pt x="0" y="1421330"/>
                  </a:moveTo>
                  <a:cubicBezTo>
                    <a:pt x="573484" y="945873"/>
                    <a:pt x="1146969" y="470417"/>
                    <a:pt x="1614488" y="235467"/>
                  </a:cubicBezTo>
                  <a:cubicBezTo>
                    <a:pt x="2082007" y="517"/>
                    <a:pt x="2627313" y="-20120"/>
                    <a:pt x="2805113" y="11630"/>
                  </a:cubicBezTo>
                </a:path>
              </a:pathLst>
            </a:cu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+mn-lt"/>
                <a:ea typeface="+mn-ea"/>
              </a:endParaRPr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B4A156FE-6B75-8DC9-09EC-1DF7355CAD6D}"/>
                </a:ext>
              </a:extLst>
            </p:cNvPr>
            <p:cNvSpPr/>
            <p:nvPr/>
          </p:nvSpPr>
          <p:spPr bwMode="auto">
            <a:xfrm>
              <a:off x="3171340" y="4327998"/>
              <a:ext cx="1934060" cy="1615602"/>
            </a:xfrm>
            <a:custGeom>
              <a:avLst/>
              <a:gdLst>
                <a:gd name="connsiteX0" fmla="*/ 0 w 2315603"/>
                <a:gd name="connsiteY0" fmla="*/ 1322261 h 1329687"/>
                <a:gd name="connsiteX1" fmla="*/ 1624869 w 2315603"/>
                <a:gd name="connsiteY1" fmla="*/ 1131487 h 1329687"/>
                <a:gd name="connsiteX2" fmla="*/ 2315603 w 2315603"/>
                <a:gd name="connsiteY2" fmla="*/ 0 h 1329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15603" h="1329687">
                  <a:moveTo>
                    <a:pt x="0" y="1322261"/>
                  </a:moveTo>
                  <a:cubicBezTo>
                    <a:pt x="619467" y="1337062"/>
                    <a:pt x="1238935" y="1351864"/>
                    <a:pt x="1624869" y="1131487"/>
                  </a:cubicBezTo>
                  <a:cubicBezTo>
                    <a:pt x="2010803" y="911110"/>
                    <a:pt x="2163203" y="455555"/>
                    <a:pt x="2315603" y="0"/>
                  </a:cubicBezTo>
                </a:path>
              </a:pathLst>
            </a:custGeom>
            <a:ln w="28575" cap="flat" cmpd="sng" algn="ctr">
              <a:solidFill>
                <a:schemeClr val="accent6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103642AE-7414-FFCC-9FDA-5BA31224805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33281" y="4362488"/>
              <a:ext cx="0" cy="158111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F938162-DC11-4FF3-F454-976E2789C73D}"/>
                </a:ext>
              </a:extLst>
            </p:cNvPr>
            <p:cNvSpPr txBox="1"/>
            <p:nvPr/>
          </p:nvSpPr>
          <p:spPr>
            <a:xfrm rot="16200000">
              <a:off x="5141290" y="4953334"/>
              <a:ext cx="755986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solidFill>
                    <a:schemeClr val="tx1"/>
                  </a:solidFill>
                </a:rPr>
                <a:t>Latency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82410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Problem Statement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382000" cy="4645025"/>
          </a:xfrm>
        </p:spPr>
        <p:txBody>
          <a:bodyPr/>
          <a:lstStyle/>
          <a:p>
            <a:r>
              <a:rPr lang="en-US" sz="2600" dirty="0">
                <a:solidFill>
                  <a:schemeClr val="tx1"/>
                </a:solidFill>
              </a:rPr>
              <a:t>Under congested network scenarios, the AP competes against all the non-AP STAs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The AP may gain efficiency and reduce latency by using MU trigger-based tools (i.e., TUA) as opposed to letting clients contend</a:t>
            </a:r>
            <a:endParaRPr lang="en-US" sz="2200" dirty="0">
              <a:solidFill>
                <a:schemeClr val="tx1"/>
              </a:solidFill>
            </a:endParaRPr>
          </a:p>
          <a:p>
            <a:r>
              <a:rPr lang="en-US" dirty="0"/>
              <a:t>When EDCA admission </a:t>
            </a:r>
            <a:r>
              <a:rPr lang="en-US" dirty="0">
                <a:solidFill>
                  <a:schemeClr val="tx1"/>
                </a:solidFill>
              </a:rPr>
              <a:t>control (i.e., TSPEC, SCS) is </a:t>
            </a:r>
            <a:r>
              <a:rPr lang="en-US" dirty="0"/>
              <a:t>employed, it regulates the QoS traffic on its own BSS, but it does not consider the EDCA admitted traffic on an OBSS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3554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Managed Network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0"/>
            <a:ext cx="8153400" cy="4645025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One approach to address the issues mentioned on previous slides is to centralize and control the channel access from the AP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AP-centric scheduled operations for controlling the QoS requirements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Provide higher priority access to the AP for QoS transactions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Establish QoS scheduling coordination mechanisms between OBSS APs</a:t>
            </a:r>
          </a:p>
          <a:p>
            <a:r>
              <a:rPr lang="en-US" sz="2800" dirty="0">
                <a:solidFill>
                  <a:schemeClr val="tx1"/>
                </a:solidFill>
              </a:rPr>
              <a:t>DCF/EDCA mechanism must be preserved for coexistence with non-QoS services and legacy devices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1461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Existing Enabling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76400"/>
            <a:ext cx="8153400" cy="46450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Existing 802.11 features may help building an AP centric managed network</a:t>
            </a: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SCS/MSCS</a:t>
            </a:r>
            <a:r>
              <a:rPr lang="en-US" dirty="0">
                <a:solidFill>
                  <a:schemeClr val="tx1"/>
                </a:solidFill>
              </a:rPr>
              <a:t> → Request resources for QoS traffic flows</a:t>
            </a:r>
          </a:p>
          <a:p>
            <a:pPr lvl="2"/>
            <a:r>
              <a:rPr lang="en-US" sz="1600" dirty="0">
                <a:solidFill>
                  <a:schemeClr val="tx1"/>
                </a:solidFill>
              </a:rPr>
              <a:t>WFA QoS Management (DSCP Policy and QoS Mapping)</a:t>
            </a: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Trigger-based access </a:t>
            </a:r>
            <a:r>
              <a:rPr lang="en-US" dirty="0">
                <a:solidFill>
                  <a:schemeClr val="tx1"/>
                </a:solidFill>
              </a:rPr>
              <a:t>→ Control over UL access managed by the AP, increasing the efficiency (i.e., TUA, MU EDCA)</a:t>
            </a: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Restricted TWT </a:t>
            </a:r>
            <a:r>
              <a:rPr lang="en-US" dirty="0">
                <a:solidFill>
                  <a:schemeClr val="tx1"/>
                </a:solidFill>
              </a:rPr>
              <a:t>→ Plan which STAs will be awakened within a time window and guarantee channel availability for those STAs </a:t>
            </a: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BSS color </a:t>
            </a:r>
            <a:r>
              <a:rPr lang="en-US" dirty="0">
                <a:solidFill>
                  <a:schemeClr val="tx1"/>
                </a:solidFill>
              </a:rPr>
              <a:t>→ Identification of BSS networks</a:t>
            </a: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BSRP</a:t>
            </a:r>
            <a:r>
              <a:rPr lang="en-US" dirty="0">
                <a:solidFill>
                  <a:schemeClr val="tx1"/>
                </a:solidFill>
              </a:rPr>
              <a:t> → STA polling to know their transmission buffer status</a:t>
            </a: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EDCA</a:t>
            </a:r>
            <a:r>
              <a:rPr lang="en-US" dirty="0">
                <a:solidFill>
                  <a:schemeClr val="tx1"/>
                </a:solidFill>
              </a:rPr>
              <a:t> for legacy clients</a:t>
            </a:r>
            <a:endParaRPr lang="en-US" sz="1200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Proper coordination and application of these features can already result in a more managed network</a:t>
            </a:r>
            <a:endParaRPr lang="en-US" strike="sngStrike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9146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C</a:t>
            </a:r>
            <a:r>
              <a:rPr lang="en-US" dirty="0" err="1">
                <a:solidFill>
                  <a:schemeClr val="tx1"/>
                </a:solidFill>
              </a:rPr>
              <a:t>urrent</a:t>
            </a:r>
            <a:r>
              <a:rPr lang="en-US" dirty="0">
                <a:solidFill>
                  <a:schemeClr val="tx1"/>
                </a:solidFill>
              </a:rPr>
              <a:t> Features Limitations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524000"/>
            <a:ext cx="8458200" cy="47228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Existing features offer a starting point, but there are gaps:</a:t>
            </a:r>
            <a:endParaRPr lang="en-US" strike="sngStrike" dirty="0">
              <a:solidFill>
                <a:schemeClr val="tx1"/>
              </a:solidFill>
            </a:endParaRPr>
          </a:p>
          <a:p>
            <a:pPr lvl="1"/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APs struggle to access the channel when there are many clients contending at the same time</a:t>
            </a:r>
            <a:r>
              <a:rPr lang="en-US" sz="1800" dirty="0">
                <a:solidFill>
                  <a:schemeClr val="tx1"/>
                </a:solidFill>
              </a:rPr>
              <a:t>, which causes difficulties in scheduling the network</a:t>
            </a:r>
          </a:p>
          <a:p>
            <a:pPr lvl="2"/>
            <a:r>
              <a:rPr lang="en-US" sz="1600" dirty="0">
                <a:solidFill>
                  <a:schemeClr val="tx1"/>
                </a:solidFill>
              </a:rPr>
              <a:t>There exist features for adapting STA’s EDCA parameters, but it solves the problem only partially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The QoS management is limited to its own BSS</a:t>
            </a:r>
          </a:p>
          <a:p>
            <a:pPr lvl="2"/>
            <a:r>
              <a:rPr lang="en-US" sz="1600" dirty="0">
                <a:solidFill>
                  <a:schemeClr val="tx1"/>
                </a:solidFill>
              </a:rPr>
              <a:t>How to guarantee QoS in presence of OBSS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There are no coordination mechanisms to facilitate the cooperation between APs, covering the OBSS and ESS cases</a:t>
            </a:r>
          </a:p>
          <a:p>
            <a:r>
              <a:rPr lang="en-US" dirty="0">
                <a:solidFill>
                  <a:schemeClr val="tx1"/>
                </a:solidFill>
              </a:rPr>
              <a:t>Previous 802.11 amendments have defined mechanisms in these areas</a:t>
            </a:r>
            <a:r>
              <a:rPr lang="en-US" strike="sngStrike" dirty="0">
                <a:solidFill>
                  <a:srgbClr val="FF0000"/>
                </a:solidFill>
              </a:rPr>
              <a:t> 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HCCA, OBSS management (Channel selection, </a:t>
            </a:r>
            <a:r>
              <a:rPr lang="en-US" sz="1800" dirty="0" err="1">
                <a:solidFill>
                  <a:schemeClr val="tx1"/>
                </a:solidFill>
              </a:rPr>
              <a:t>QLoad</a:t>
            </a:r>
            <a:r>
              <a:rPr lang="en-US" sz="1800" dirty="0">
                <a:solidFill>
                  <a:schemeClr val="tx1"/>
                </a:solidFill>
              </a:rPr>
              <a:t> reports, HCCA advertisement), …</a:t>
            </a:r>
            <a:endParaRPr lang="en-US" sz="1800" dirty="0">
              <a:solidFill>
                <a:srgbClr val="FF0000"/>
              </a:solidFill>
            </a:endParaRP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No market traction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18112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Addressing the gaps in UHR</a:t>
            </a:r>
            <a:endParaRPr lang="en-US" strike="sngStrike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0"/>
            <a:ext cx="8153400" cy="46450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Several UHR proposals may further enable the concept of managed networks</a:t>
            </a:r>
            <a:endParaRPr lang="en-US" sz="1600" dirty="0">
              <a:solidFill>
                <a:schemeClr val="tx1"/>
              </a:solidFill>
            </a:endParaRPr>
          </a:p>
          <a:p>
            <a:pPr lvl="1"/>
            <a:r>
              <a:rPr lang="en-US" sz="2400" b="1" dirty="0">
                <a:solidFill>
                  <a:schemeClr val="tx1"/>
                </a:solidFill>
              </a:rPr>
              <a:t>Optimized Scheduled TXOP [6]</a:t>
            </a:r>
          </a:p>
          <a:p>
            <a:pPr lvl="2"/>
            <a:r>
              <a:rPr lang="en-US" sz="2000" dirty="0">
                <a:solidFill>
                  <a:schemeClr val="tx1"/>
                </a:solidFill>
              </a:rPr>
              <a:t>Pre-planned DL/UL QoS scheduling with persistence capability for periodic traffic patterns, controlling the QoS and latency</a:t>
            </a:r>
          </a:p>
          <a:p>
            <a:pPr lvl="1"/>
            <a:r>
              <a:rPr lang="en-US" sz="2400" b="1" dirty="0">
                <a:solidFill>
                  <a:schemeClr val="tx1"/>
                </a:solidFill>
              </a:rPr>
              <a:t>Multi-AP C-TDMA / C-</a:t>
            </a:r>
            <a:r>
              <a:rPr lang="en-US" sz="2400" b="1" dirty="0" err="1">
                <a:solidFill>
                  <a:schemeClr val="tx1"/>
                </a:solidFill>
              </a:rPr>
              <a:t>rTWT</a:t>
            </a:r>
            <a:r>
              <a:rPr lang="en-US" sz="2400" b="1" dirty="0">
                <a:solidFill>
                  <a:schemeClr val="tx1"/>
                </a:solidFill>
              </a:rPr>
              <a:t> [7, 8, 9 , 10]</a:t>
            </a:r>
          </a:p>
          <a:p>
            <a:pPr lvl="2"/>
            <a:r>
              <a:rPr lang="en-US" sz="2000" dirty="0">
                <a:solidFill>
                  <a:schemeClr val="tx1"/>
                </a:solidFill>
              </a:rPr>
              <a:t>Coordination of AP operations, avoiding collision, and protecting all the QoS TXOPs</a:t>
            </a:r>
          </a:p>
          <a:p>
            <a:pPr lvl="1"/>
            <a:r>
              <a:rPr lang="en-US" sz="2400" b="1" dirty="0">
                <a:solidFill>
                  <a:schemeClr val="tx1"/>
                </a:solidFill>
              </a:rPr>
              <a:t>CSMA enhancements [11]</a:t>
            </a:r>
          </a:p>
          <a:p>
            <a:pPr lvl="2"/>
            <a:r>
              <a:rPr lang="en-US" sz="2000" dirty="0">
                <a:solidFill>
                  <a:schemeClr val="tx1"/>
                </a:solidFill>
              </a:rPr>
              <a:t>Enhancements to regular EDCA allowing prioritized access</a:t>
            </a:r>
            <a:endParaRPr lang="en-US" sz="2000" u="sng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9502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b390700-fe7f-4397-bba0-2fb4f6bafca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634264116B43240A5CD3124B4EAB676" ma:contentTypeVersion="15" ma:contentTypeDescription="Create a new document." ma:contentTypeScope="" ma:versionID="c99f239e82952af76d60d93569713f36">
  <xsd:schema xmlns:xsd="http://www.w3.org/2001/XMLSchema" xmlns:xs="http://www.w3.org/2001/XMLSchema" xmlns:p="http://schemas.microsoft.com/office/2006/metadata/properties" xmlns:ns3="8b390700-fe7f-4397-bba0-2fb4f6bafcae" xmlns:ns4="5e00163f-2a11-4c57-a8d4-8f44c9488464" targetNamespace="http://schemas.microsoft.com/office/2006/metadata/properties" ma:root="true" ma:fieldsID="ecddb3d8d817ba12efd8761179b74ce0" ns3:_="" ns4:_="">
    <xsd:import namespace="8b390700-fe7f-4397-bba0-2fb4f6bafcae"/>
    <xsd:import namespace="5e00163f-2a11-4c57-a8d4-8f44c948846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390700-fe7f-4397-bba0-2fb4f6bafc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00163f-2a11-4c57-a8d4-8f44c948846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9CF809F-5108-46B1-8854-EFCCC7C100CB}">
  <ds:schemaRefs>
    <ds:schemaRef ds:uri="8b390700-fe7f-4397-bba0-2fb4f6bafcae"/>
    <ds:schemaRef ds:uri="http://schemas.microsoft.com/office/2006/metadata/properties"/>
    <ds:schemaRef ds:uri="http://www.w3.org/2000/xmlns/"/>
    <ds:schemaRef ds:uri="http://www.w3.org/2001/XMLSchema-instance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F07E47C-205A-452F-8555-E77020DE017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3BAB17A-B4F6-402D-B663-8060ED114DB1}">
  <ds:schemaRefs>
    <ds:schemaRef ds:uri="5e00163f-2a11-4c57-a8d4-8f44c9488464"/>
    <ds:schemaRef ds:uri="8b390700-fe7f-4397-bba0-2fb4f6bafcae"/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50074</TotalTime>
  <Words>1415</Words>
  <Application>Microsoft Office PowerPoint</Application>
  <PresentationFormat>On-screen Show (4:3)</PresentationFormat>
  <Paragraphs>170</Paragraphs>
  <Slides>13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Office Theme</vt:lpstr>
      <vt:lpstr>Document</vt:lpstr>
      <vt:lpstr>Managed Networks under highly congested scenarios</vt:lpstr>
      <vt:lpstr>Goals</vt:lpstr>
      <vt:lpstr>Introduction</vt:lpstr>
      <vt:lpstr>Problem Statement (1/2)</vt:lpstr>
      <vt:lpstr>Problem Statement (2/2)</vt:lpstr>
      <vt:lpstr>Managed Network</vt:lpstr>
      <vt:lpstr>Existing Enabling Features</vt:lpstr>
      <vt:lpstr>Current Features Limitations</vt:lpstr>
      <vt:lpstr>Addressing the gaps in UHR</vt:lpstr>
      <vt:lpstr>Main Requirements</vt:lpstr>
      <vt:lpstr>Conclusion</vt:lpstr>
      <vt:lpstr>Straw Poll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802.11-22/xxxxr0</dc:title>
  <dc:creator>Sigurd Schelstraete</dc:creator>
  <cp:lastModifiedBy>Iñaki Val Beitia</cp:lastModifiedBy>
  <cp:revision>16</cp:revision>
  <cp:lastPrinted>1601-01-01T00:00:00Z</cp:lastPrinted>
  <dcterms:created xsi:type="dcterms:W3CDTF">2022-11-07T19:40:06Z</dcterms:created>
  <dcterms:modified xsi:type="dcterms:W3CDTF">2023-11-22T13:22:10Z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0x010100A634264116B43240A5CD3124B4EAB676</vt:lpwstr>
  </property>
</Properties>
</file>