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83" r:id="rId2"/>
    <p:sldId id="1136" r:id="rId3"/>
    <p:sldId id="1252" r:id="rId4"/>
    <p:sldId id="1247" r:id="rId5"/>
    <p:sldId id="1250" r:id="rId6"/>
    <p:sldId id="1260" r:id="rId7"/>
    <p:sldId id="1258" r:id="rId8"/>
    <p:sldId id="1256" r:id="rId9"/>
    <p:sldId id="1259" r:id="rId10"/>
    <p:sldId id="1255" r:id="rId11"/>
    <p:sldId id="1180" r:id="rId12"/>
    <p:sldId id="1277" r:id="rId13"/>
    <p:sldId id="1278" r:id="rId14"/>
    <p:sldId id="1279" r:id="rId15"/>
    <p:sldId id="1280" r:id="rId16"/>
    <p:sldId id="1281" r:id="rId17"/>
    <p:sldId id="1282" r:id="rId18"/>
    <p:sldId id="1283" r:id="rId19"/>
    <p:sldId id="1284" r:id="rId20"/>
    <p:sldId id="1285" r:id="rId21"/>
    <p:sldId id="1286" r:id="rId22"/>
    <p:sldId id="1268" r:id="rId23"/>
    <p:sldId id="1238" r:id="rId24"/>
    <p:sldId id="1257" r:id="rId25"/>
    <p:sldId id="1273" r:id="rId2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5383" autoAdjust="0"/>
  </p:normalViewPr>
  <p:slideViewPr>
    <p:cSldViewPr>
      <p:cViewPr varScale="1">
        <p:scale>
          <a:sx n="88" d="100"/>
          <a:sy n="88" d="100"/>
        </p:scale>
        <p:origin x="720" y="5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9" d="100"/>
          <a:sy n="119" d="100"/>
        </p:scale>
        <p:origin x="1982" y="8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094575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07944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029929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2937990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343656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BIP(Broadcast Integrity Protocol) </a:t>
            </a: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1210361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84441" y="6475413"/>
            <a:ext cx="18594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802.11-23/1915r1</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2023</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Enhanced Security for Control frame in 11bn</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2023-11-12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2215811947"/>
              </p:ext>
            </p:extLst>
          </p:nvPr>
        </p:nvGraphicFramePr>
        <p:xfrm>
          <a:off x="712304" y="2819400"/>
          <a:ext cx="7620000" cy="3415603"/>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341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348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0761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Geonhwan</a:t>
                      </a:r>
                      <a:r>
                        <a:rPr lang="en-US" altLang="ko-KR" sz="1200" dirty="0" smtClean="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2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Further Issues</a:t>
            </a:r>
            <a:endParaRPr lang="ko-KR" altLang="en-US">
              <a:solidFill>
                <a:schemeClr val="tx1"/>
              </a:solidFill>
            </a:endParaRPr>
          </a:p>
        </p:txBody>
      </p:sp>
      <p:sp>
        <p:nvSpPr>
          <p:cNvPr id="3" name="내용 개체 틀 2"/>
          <p:cNvSpPr>
            <a:spLocks noGrp="1"/>
          </p:cNvSpPr>
          <p:nvPr>
            <p:ph idx="1"/>
          </p:nvPr>
        </p:nvSpPr>
        <p:spPr>
          <a:xfrm>
            <a:off x="491109" y="1828800"/>
            <a:ext cx="8077200" cy="4343400"/>
          </a:xfrm>
        </p:spPr>
        <p:txBody>
          <a:bodyPr/>
          <a:lstStyle/>
          <a:p>
            <a:r>
              <a:rPr lang="en-US" altLang="ko-KR" sz="2000" dirty="0" smtClean="0"/>
              <a:t>There are several topics to address to support the frames designed in this contribution.</a:t>
            </a:r>
          </a:p>
          <a:p>
            <a:pPr lvl="1"/>
            <a:r>
              <a:rPr lang="en-US" altLang="ko-KR" sz="1800" dirty="0" smtClean="0"/>
              <a:t>How to announce whether the control frame supports to apply a security method(s).</a:t>
            </a:r>
          </a:p>
          <a:p>
            <a:pPr lvl="1"/>
            <a:r>
              <a:rPr lang="en-US" altLang="ko-KR" sz="1800" dirty="0"/>
              <a:t>Which cipher </a:t>
            </a:r>
            <a:r>
              <a:rPr lang="en-US" altLang="ko-KR" sz="1800" dirty="0" smtClean="0"/>
              <a:t>suites for the control </a:t>
            </a:r>
            <a:r>
              <a:rPr lang="en-US" altLang="ko-KR" sz="1800" dirty="0"/>
              <a:t>frame are </a:t>
            </a:r>
            <a:r>
              <a:rPr lang="en-US" altLang="ko-KR" sz="1800" dirty="0" smtClean="0"/>
              <a:t>used.</a:t>
            </a:r>
          </a:p>
          <a:p>
            <a:pPr lvl="1"/>
            <a:r>
              <a:rPr lang="en-US" altLang="ko-KR" sz="1800" dirty="0" smtClean="0"/>
              <a:t>Which keys for the control frame are used depending on individually and group addressed </a:t>
            </a:r>
            <a:r>
              <a:rPr lang="en-US" altLang="ko-KR" sz="1800" dirty="0"/>
              <a:t>C</a:t>
            </a:r>
            <a:r>
              <a:rPr lang="en-US" altLang="ko-KR" sz="1800" dirty="0" smtClean="0"/>
              <a:t>ontrol frame.</a:t>
            </a:r>
          </a:p>
          <a:p>
            <a:pPr lvl="1"/>
            <a:r>
              <a:rPr lang="en-US" altLang="ko-KR" sz="1800" dirty="0" smtClean="0"/>
              <a:t>How to set/define the information related to check integrity/confidentiality of the control frame.</a:t>
            </a:r>
          </a:p>
          <a:p>
            <a:pPr marL="457200" lvl="1" indent="0">
              <a:buNone/>
            </a:pPr>
            <a:endParaRPr lang="en-US" altLang="ko-KR" sz="1800" dirty="0"/>
          </a:p>
          <a:p>
            <a:r>
              <a:rPr lang="en-US" altLang="ko-KR" sz="2000" dirty="0" smtClean="0"/>
              <a:t>It is necessary to review whether protection is required for which types/variants of each of control frames. </a:t>
            </a:r>
          </a:p>
          <a:p>
            <a:pPr lvl="1"/>
            <a:r>
              <a:rPr lang="en-US" altLang="ko-KR" sz="1800" dirty="0" err="1" smtClean="0"/>
              <a:t>E.g</a:t>
            </a:r>
            <a:r>
              <a:rPr lang="en-US" altLang="ko-KR" sz="1800" dirty="0" smtClean="0"/>
              <a:t>, Trigger frame(Basic, </a:t>
            </a:r>
            <a:r>
              <a:rPr lang="en-US" altLang="ko-KR" sz="1800" dirty="0" err="1" smtClean="0"/>
              <a:t>etc</a:t>
            </a:r>
            <a:r>
              <a:rPr lang="en-US" altLang="ko-KR" sz="1800" dirty="0" smtClean="0"/>
              <a:t>), </a:t>
            </a:r>
            <a:r>
              <a:rPr lang="en-US" altLang="ko-KR" sz="1800" dirty="0" err="1" smtClean="0"/>
              <a:t>BlockAck</a:t>
            </a:r>
            <a:r>
              <a:rPr lang="en-US" altLang="ko-KR" sz="1800" dirty="0" smtClean="0"/>
              <a:t> frame(compressed/Multi-STA), etc.</a:t>
            </a:r>
          </a:p>
          <a:p>
            <a:pPr lvl="1"/>
            <a:endParaRPr lang="en-US" altLang="ko-KR" dirty="0" smtClean="0">
              <a:solidFill>
                <a:srgbClr val="FF0000"/>
              </a:solidFill>
            </a:endParaRPr>
          </a:p>
          <a:p>
            <a:endParaRPr lang="ko-KR" altLang="en-US"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147414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Conclusion</a:t>
            </a:r>
            <a:endParaRPr lang="ko-KR" altLang="en-US" dirty="0">
              <a:solidFill>
                <a:schemeClr val="tx1"/>
              </a:solidFill>
            </a:endParaRPr>
          </a:p>
        </p:txBody>
      </p:sp>
      <p:sp>
        <p:nvSpPr>
          <p:cNvPr id="3" name="내용 개체 틀 2"/>
          <p:cNvSpPr>
            <a:spLocks noGrp="1"/>
          </p:cNvSpPr>
          <p:nvPr>
            <p:ph idx="1"/>
          </p:nvPr>
        </p:nvSpPr>
        <p:spPr>
          <a:xfrm>
            <a:off x="685800" y="1752600"/>
            <a:ext cx="8229600" cy="4343400"/>
          </a:xfrm>
        </p:spPr>
        <p:txBody>
          <a:bodyPr/>
          <a:lstStyle/>
          <a:p>
            <a:r>
              <a:rPr lang="en-US" altLang="ko-KR" sz="2000" dirty="0" smtClean="0"/>
              <a:t>In this contribution, we propose several protection methods for the control </a:t>
            </a:r>
            <a:r>
              <a:rPr lang="en-US" altLang="ko-KR" sz="2000" dirty="0"/>
              <a:t>frame (e.g., Trigger </a:t>
            </a:r>
            <a:r>
              <a:rPr lang="en-US" altLang="ko-KR" sz="2000" dirty="0" smtClean="0"/>
              <a:t>frame &amp; </a:t>
            </a:r>
            <a:r>
              <a:rPr lang="en-US" altLang="ko-KR" sz="2000" dirty="0" err="1" smtClean="0"/>
              <a:t>BlockAck</a:t>
            </a:r>
            <a:r>
              <a:rPr lang="en-US" altLang="ko-KR" sz="2000" dirty="0" smtClean="0"/>
              <a:t> frame).</a:t>
            </a:r>
          </a:p>
          <a:p>
            <a:pPr lvl="2"/>
            <a:r>
              <a:rPr lang="en-US" altLang="ko-KR" sz="1600" dirty="0"/>
              <a:t>Only Integrity Check based on BIP, </a:t>
            </a:r>
          </a:p>
          <a:p>
            <a:pPr lvl="3"/>
            <a:r>
              <a:rPr lang="en-US" altLang="ko-KR" dirty="0"/>
              <a:t>Individually addressed RA</a:t>
            </a:r>
          </a:p>
          <a:p>
            <a:pPr lvl="3"/>
            <a:r>
              <a:rPr lang="en-US" altLang="ko-KR" dirty="0"/>
              <a:t>group addressed RA</a:t>
            </a:r>
          </a:p>
          <a:p>
            <a:pPr lvl="2"/>
            <a:r>
              <a:rPr lang="en-US" altLang="ko-KR" sz="1600" dirty="0" smtClean="0"/>
              <a:t>Encryption/Decryption based on CCMP/GCMP</a:t>
            </a:r>
          </a:p>
          <a:p>
            <a:endParaRPr lang="en-US" altLang="ko-KR" dirty="0"/>
          </a:p>
          <a:p>
            <a:r>
              <a:rPr lang="en-US" altLang="ko-KR" sz="2000" dirty="0" smtClean="0"/>
              <a:t>To support that legacy STAs can receive/decode the control frame applied to the security mechanism, the integrity check method for the control frame is preferred. </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916137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support to define Trigger frame protection in 802.11bn?</a:t>
            </a:r>
          </a:p>
          <a:p>
            <a:pPr lvl="1"/>
            <a:r>
              <a:rPr lang="en-US" altLang="ko-KR" dirty="0"/>
              <a:t>The detailed method is TBD. </a:t>
            </a:r>
          </a:p>
          <a:p>
            <a:pPr marL="457200" lvl="1" indent="0">
              <a:buNone/>
            </a:pP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125037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support to define </a:t>
            </a:r>
            <a:r>
              <a:rPr lang="en-US" altLang="ko-KR" dirty="0" err="1"/>
              <a:t>BlockAck</a:t>
            </a:r>
            <a:r>
              <a:rPr lang="en-US" altLang="ko-KR" dirty="0"/>
              <a:t> frame protection in 802.11bn?</a:t>
            </a:r>
          </a:p>
          <a:p>
            <a:pPr lvl="1"/>
            <a:r>
              <a:rPr lang="en-US" altLang="ko-KR" dirty="0"/>
              <a:t>The detailed method is TBD. </a:t>
            </a:r>
          </a:p>
          <a:p>
            <a:pPr lvl="1"/>
            <a:r>
              <a:rPr lang="en-US" altLang="ko-KR" dirty="0"/>
              <a:t>The applied variant is TBD.</a:t>
            </a:r>
          </a:p>
          <a:p>
            <a:pPr marL="457200" lvl="1" indent="0">
              <a:buNone/>
            </a:pP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1240402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3</a:t>
            </a:r>
            <a:endParaRPr lang="ko-KR" altLang="en-US"/>
          </a:p>
        </p:txBody>
      </p:sp>
      <p:sp>
        <p:nvSpPr>
          <p:cNvPr id="3" name="내용 개체 틀 2"/>
          <p:cNvSpPr>
            <a:spLocks noGrp="1"/>
          </p:cNvSpPr>
          <p:nvPr>
            <p:ph idx="1"/>
          </p:nvPr>
        </p:nvSpPr>
        <p:spPr/>
        <p:txBody>
          <a:bodyPr/>
          <a:lstStyle/>
          <a:p>
            <a:r>
              <a:rPr lang="en-US" altLang="ko-KR" dirty="0"/>
              <a:t>Do you support to define </a:t>
            </a:r>
            <a:r>
              <a:rPr lang="en-US" altLang="ko-KR" dirty="0" err="1" smtClean="0"/>
              <a:t>BlockAckReq</a:t>
            </a:r>
            <a:r>
              <a:rPr lang="en-US" altLang="ko-KR" dirty="0" smtClean="0"/>
              <a:t> </a:t>
            </a:r>
            <a:r>
              <a:rPr lang="en-US" altLang="ko-KR" dirty="0"/>
              <a:t>frame protection in 802.11bn?</a:t>
            </a:r>
          </a:p>
          <a:p>
            <a:pPr lvl="1"/>
            <a:r>
              <a:rPr lang="en-US" altLang="ko-KR" dirty="0"/>
              <a:t>The detailed method is TBD. </a:t>
            </a:r>
          </a:p>
          <a:p>
            <a:pPr lvl="1"/>
            <a:r>
              <a:rPr lang="en-US" altLang="ko-KR" dirty="0"/>
              <a:t>The applied variant is TBD.</a:t>
            </a:r>
          </a:p>
          <a:p>
            <a:pPr marL="457200" lvl="1" indent="0">
              <a:buNone/>
            </a:pP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190280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4</a:t>
            </a:r>
            <a:endParaRPr lang="ko-KR" altLang="en-US"/>
          </a:p>
        </p:txBody>
      </p:sp>
      <p:sp>
        <p:nvSpPr>
          <p:cNvPr id="3" name="내용 개체 틀 2"/>
          <p:cNvSpPr>
            <a:spLocks noGrp="1"/>
          </p:cNvSpPr>
          <p:nvPr>
            <p:ph idx="1"/>
          </p:nvPr>
        </p:nvSpPr>
        <p:spPr/>
        <p:txBody>
          <a:bodyPr/>
          <a:lstStyle/>
          <a:p>
            <a:r>
              <a:rPr lang="en-US" altLang="ko-KR" dirty="0" smtClean="0"/>
              <a:t>Do you agree to use Broadcast Integrity Protocol (BIP) for checking the integrity of the Trigger frame, </a:t>
            </a:r>
            <a:r>
              <a:rPr lang="en-US" altLang="ko-KR" dirty="0" err="1" smtClean="0"/>
              <a:t>BlockAck</a:t>
            </a:r>
            <a:r>
              <a:rPr lang="en-US" altLang="ko-KR" dirty="0" smtClean="0"/>
              <a:t> frame, and </a:t>
            </a:r>
            <a:r>
              <a:rPr lang="en-US" altLang="ko-KR" dirty="0" err="1" smtClean="0"/>
              <a:t>BlockAckReq</a:t>
            </a:r>
            <a:r>
              <a:rPr lang="en-US" altLang="ko-KR" dirty="0" smtClean="0"/>
              <a:t> frame?</a:t>
            </a:r>
          </a:p>
          <a:p>
            <a:pPr lvl="1"/>
            <a:r>
              <a:rPr lang="en-US" altLang="ko-KR" dirty="0" smtClean="0"/>
              <a:t>The detailed method is TBD. </a:t>
            </a:r>
          </a:p>
          <a:p>
            <a:pPr lvl="1"/>
            <a:r>
              <a:rPr lang="en-US" altLang="ko-KR" dirty="0" smtClean="0"/>
              <a:t>The </a:t>
            </a:r>
            <a:r>
              <a:rPr lang="en-US" altLang="ko-KR" dirty="0"/>
              <a:t>applied </a:t>
            </a:r>
            <a:r>
              <a:rPr lang="en-US" altLang="ko-KR" dirty="0" smtClean="0"/>
              <a:t>variant of</a:t>
            </a:r>
            <a:r>
              <a:rPr lang="ko-KR" altLang="en-US" smtClean="0"/>
              <a:t> </a:t>
            </a:r>
            <a:r>
              <a:rPr lang="en-US" altLang="ko-KR" dirty="0" smtClean="0"/>
              <a:t>BA frame and BAR frame </a:t>
            </a:r>
            <a:r>
              <a:rPr lang="en-US" altLang="ko-KR" dirty="0"/>
              <a:t>is TBD.</a:t>
            </a:r>
          </a:p>
          <a:p>
            <a:pPr lvl="1"/>
            <a:endParaRPr lang="en-US" altLang="ko-KR" dirty="0" smtClean="0"/>
          </a:p>
          <a:p>
            <a:pPr lvl="1"/>
            <a:endParaRPr lang="en-US" altLang="ko-KR" dirty="0" smtClean="0"/>
          </a:p>
          <a:p>
            <a:pPr lvl="1"/>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712120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a:xfrm>
            <a:off x="533400" y="1752600"/>
            <a:ext cx="8229600" cy="4343400"/>
          </a:xfrm>
        </p:spPr>
        <p:txBody>
          <a:bodyPr/>
          <a:lstStyle/>
          <a:p>
            <a:r>
              <a:rPr lang="en-US" altLang="ko-KR" dirty="0" smtClean="0"/>
              <a:t>Do you agree to define mechanism that a Trigger frame transmitted by an UHR AP carries the information for checking the integrity of the Trigger frame?</a:t>
            </a:r>
          </a:p>
          <a:p>
            <a:pPr lvl="1"/>
            <a:r>
              <a:rPr lang="en-US" altLang="ko-KR" dirty="0" smtClean="0"/>
              <a:t>The information is derived from BIP.</a:t>
            </a:r>
          </a:p>
          <a:p>
            <a:pPr lvl="1"/>
            <a:r>
              <a:rPr lang="en-US" altLang="ko-KR" dirty="0" smtClean="0"/>
              <a:t>The detailed information is TBD.</a:t>
            </a:r>
          </a:p>
          <a:p>
            <a:pPr marL="0" indent="0">
              <a:buNone/>
            </a:pP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1217764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6</a:t>
            </a:r>
            <a:endParaRPr lang="ko-KR" altLang="en-US"/>
          </a:p>
        </p:txBody>
      </p:sp>
      <p:sp>
        <p:nvSpPr>
          <p:cNvPr id="3" name="내용 개체 틀 2"/>
          <p:cNvSpPr>
            <a:spLocks noGrp="1"/>
          </p:cNvSpPr>
          <p:nvPr>
            <p:ph idx="1"/>
          </p:nvPr>
        </p:nvSpPr>
        <p:spPr/>
        <p:txBody>
          <a:bodyPr/>
          <a:lstStyle/>
          <a:p>
            <a:r>
              <a:rPr lang="en-US" altLang="ko-KR" dirty="0" smtClean="0"/>
              <a:t>Do </a:t>
            </a:r>
            <a:r>
              <a:rPr lang="en-US" altLang="ko-KR" dirty="0"/>
              <a:t>you agree that </a:t>
            </a:r>
            <a:r>
              <a:rPr lang="en-US" altLang="ko-KR" dirty="0" smtClean="0"/>
              <a:t>when an UHR AP intends to transmit a Trigger frame for one or more UHR STA(s) as receivers to check the integrity of the Trigger frame, the Trigger </a:t>
            </a:r>
            <a:r>
              <a:rPr lang="en-US" altLang="ko-KR" dirty="0"/>
              <a:t>frame carries the Key ID, PN, and </a:t>
            </a:r>
            <a:r>
              <a:rPr lang="en-US" altLang="ko-KR" dirty="0" smtClean="0"/>
              <a:t>MIC?</a:t>
            </a:r>
          </a:p>
          <a:p>
            <a:pPr lvl="1"/>
            <a:r>
              <a:rPr lang="en-US" altLang="ko-KR" dirty="0"/>
              <a:t>NOTE: Receivers of Trigger frame can include pre-UHR STA(s</a:t>
            </a:r>
            <a:r>
              <a:rPr lang="en-US" altLang="ko-KR" dirty="0" smtClean="0"/>
              <a:t>).</a:t>
            </a:r>
            <a:endParaRPr lang="en-US" altLang="ko-KR" dirty="0"/>
          </a:p>
          <a:p>
            <a:endParaRPr lang="en-US" altLang="ko-KR" dirty="0" smtClean="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638727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7</a:t>
            </a:r>
            <a:endParaRPr lang="ko-KR" altLang="en-US"/>
          </a:p>
        </p:txBody>
      </p:sp>
      <p:sp>
        <p:nvSpPr>
          <p:cNvPr id="3" name="내용 개체 틀 2"/>
          <p:cNvSpPr>
            <a:spLocks noGrp="1"/>
          </p:cNvSpPr>
          <p:nvPr>
            <p:ph idx="1"/>
          </p:nvPr>
        </p:nvSpPr>
        <p:spPr/>
        <p:txBody>
          <a:bodyPr/>
          <a:lstStyle/>
          <a:p>
            <a:r>
              <a:rPr lang="en-US" altLang="ko-KR" dirty="0" smtClean="0"/>
              <a:t>Do you agree </a:t>
            </a:r>
            <a:r>
              <a:rPr lang="en-US" altLang="ko-KR" dirty="0"/>
              <a:t>to define mechanism that </a:t>
            </a:r>
            <a:r>
              <a:rPr lang="en-US" altLang="ko-KR" dirty="0" smtClean="0"/>
              <a:t>a </a:t>
            </a:r>
            <a:r>
              <a:rPr lang="en-US" altLang="ko-KR" dirty="0" err="1" smtClean="0"/>
              <a:t>BlockAck</a:t>
            </a:r>
            <a:r>
              <a:rPr lang="en-US" altLang="ko-KR" dirty="0" smtClean="0"/>
              <a:t> </a:t>
            </a:r>
            <a:r>
              <a:rPr lang="en-US" altLang="ko-KR" dirty="0"/>
              <a:t>frame transmitted by an UHR </a:t>
            </a:r>
            <a:r>
              <a:rPr lang="en-US" altLang="ko-KR" dirty="0" smtClean="0"/>
              <a:t>STA carries the information for checking the integrity of the </a:t>
            </a:r>
            <a:r>
              <a:rPr lang="en-US" altLang="ko-KR" dirty="0" err="1" smtClean="0"/>
              <a:t>BlockAck</a:t>
            </a:r>
            <a:r>
              <a:rPr lang="en-US" altLang="ko-KR" dirty="0" smtClean="0"/>
              <a:t> frame?</a:t>
            </a:r>
          </a:p>
          <a:p>
            <a:pPr lvl="1"/>
            <a:r>
              <a:rPr lang="en-US" altLang="ko-KR" dirty="0"/>
              <a:t>The information is derived from BIP</a:t>
            </a:r>
            <a:endParaRPr lang="en-US" altLang="ko-KR" dirty="0" smtClean="0"/>
          </a:p>
          <a:p>
            <a:pPr lvl="1"/>
            <a:r>
              <a:rPr lang="en-US" altLang="ko-KR" dirty="0" smtClean="0"/>
              <a:t>The detailed information is TBD.</a:t>
            </a:r>
          </a:p>
          <a:p>
            <a:pPr lvl="1"/>
            <a:r>
              <a:rPr lang="en-US" altLang="ko-KR" dirty="0"/>
              <a:t>The applied variant of</a:t>
            </a:r>
            <a:r>
              <a:rPr lang="ko-KR" altLang="en-US"/>
              <a:t> </a:t>
            </a:r>
            <a:r>
              <a:rPr lang="en-US" altLang="ko-KR" dirty="0"/>
              <a:t>BA frame </a:t>
            </a:r>
            <a:r>
              <a:rPr lang="en-US" altLang="ko-KR" dirty="0" smtClean="0"/>
              <a:t>is </a:t>
            </a:r>
            <a:r>
              <a:rPr lang="en-US" altLang="ko-KR" dirty="0"/>
              <a:t>TBD.</a:t>
            </a:r>
          </a:p>
          <a:p>
            <a:pPr lvl="1"/>
            <a:endParaRPr lang="en-US" altLang="ko-KR" dirty="0" smtClean="0"/>
          </a:p>
          <a:p>
            <a:pPr lvl="1"/>
            <a:endParaRPr lang="en-US" altLang="ko-KR" dirty="0" smtClean="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336994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8</a:t>
            </a:r>
            <a:endParaRPr lang="ko-KR" altLang="en-US"/>
          </a:p>
        </p:txBody>
      </p:sp>
      <p:sp>
        <p:nvSpPr>
          <p:cNvPr id="3" name="내용 개체 틀 2"/>
          <p:cNvSpPr>
            <a:spLocks noGrp="1"/>
          </p:cNvSpPr>
          <p:nvPr>
            <p:ph idx="1"/>
          </p:nvPr>
        </p:nvSpPr>
        <p:spPr>
          <a:xfrm>
            <a:off x="685799" y="1752600"/>
            <a:ext cx="7858125" cy="4343400"/>
          </a:xfrm>
        </p:spPr>
        <p:txBody>
          <a:bodyPr/>
          <a:lstStyle/>
          <a:p>
            <a:r>
              <a:rPr lang="en-US" altLang="ko-KR" dirty="0" smtClean="0"/>
              <a:t>Do </a:t>
            </a:r>
            <a:r>
              <a:rPr lang="en-US" altLang="ko-KR" dirty="0"/>
              <a:t>you agree that when an UHR </a:t>
            </a:r>
            <a:r>
              <a:rPr lang="en-US" altLang="ko-KR" dirty="0" smtClean="0"/>
              <a:t>STA </a:t>
            </a:r>
            <a:r>
              <a:rPr lang="en-US" altLang="ko-KR" dirty="0"/>
              <a:t>intends to transmit a </a:t>
            </a:r>
            <a:r>
              <a:rPr lang="en-US" altLang="ko-KR" dirty="0" err="1" smtClean="0"/>
              <a:t>BlockAck</a:t>
            </a:r>
            <a:r>
              <a:rPr lang="en-US" altLang="ko-KR" dirty="0" smtClean="0"/>
              <a:t> frame </a:t>
            </a:r>
            <a:r>
              <a:rPr lang="en-US" altLang="ko-KR" dirty="0"/>
              <a:t>for one or more UHR STA(s) as receivers to check the integrity of the </a:t>
            </a:r>
            <a:r>
              <a:rPr lang="en-US" altLang="ko-KR" dirty="0" err="1" smtClean="0"/>
              <a:t>BlockAck</a:t>
            </a:r>
            <a:r>
              <a:rPr lang="en-US" altLang="ko-KR" dirty="0" smtClean="0"/>
              <a:t> frame</a:t>
            </a:r>
            <a:r>
              <a:rPr lang="en-US" altLang="ko-KR" dirty="0"/>
              <a:t>, the </a:t>
            </a:r>
            <a:r>
              <a:rPr lang="en-US" altLang="ko-KR" dirty="0" err="1" smtClean="0"/>
              <a:t>BlockAck</a:t>
            </a:r>
            <a:r>
              <a:rPr lang="en-US" altLang="ko-KR" dirty="0" smtClean="0"/>
              <a:t> frame </a:t>
            </a:r>
            <a:r>
              <a:rPr lang="en-US" altLang="ko-KR" dirty="0"/>
              <a:t>carries the Key ID, PN, and MIC</a:t>
            </a:r>
            <a:r>
              <a:rPr lang="en-US" altLang="ko-KR" dirty="0" smtClean="0"/>
              <a:t>?</a:t>
            </a:r>
          </a:p>
          <a:p>
            <a:pPr lvl="1"/>
            <a:r>
              <a:rPr lang="en-US" altLang="ko-KR" dirty="0"/>
              <a:t>The applied variant of</a:t>
            </a:r>
            <a:r>
              <a:rPr lang="ko-KR" altLang="en-US"/>
              <a:t> </a:t>
            </a:r>
            <a:r>
              <a:rPr lang="en-US" altLang="ko-KR" dirty="0"/>
              <a:t>BA frame </a:t>
            </a:r>
            <a:r>
              <a:rPr lang="en-US" altLang="ko-KR" dirty="0" smtClean="0"/>
              <a:t>is </a:t>
            </a:r>
            <a:r>
              <a:rPr lang="en-US" altLang="ko-KR" dirty="0"/>
              <a:t>TBD</a:t>
            </a:r>
            <a:r>
              <a:rPr lang="en-US" altLang="ko-KR" dirty="0" smtClean="0"/>
              <a:t>.</a:t>
            </a:r>
          </a:p>
          <a:p>
            <a:pPr lvl="1"/>
            <a:r>
              <a:rPr lang="en-US" altLang="ko-KR" dirty="0"/>
              <a:t>NOTE: </a:t>
            </a:r>
            <a:r>
              <a:rPr lang="en-US" altLang="ko-KR" dirty="0" smtClean="0"/>
              <a:t>Receivers of </a:t>
            </a:r>
            <a:r>
              <a:rPr lang="en-US" altLang="ko-KR" dirty="0" err="1" smtClean="0"/>
              <a:t>BlockAck</a:t>
            </a:r>
            <a:r>
              <a:rPr lang="en-US" altLang="ko-KR" dirty="0" smtClean="0"/>
              <a:t> frame </a:t>
            </a:r>
            <a:r>
              <a:rPr lang="en-US" altLang="ko-KR" dirty="0"/>
              <a:t>can include pre-UHR STA(s).</a:t>
            </a:r>
          </a:p>
          <a:p>
            <a:pPr lvl="1"/>
            <a:endParaRPr lang="en-US" altLang="ko-KR" dirty="0"/>
          </a:p>
          <a:p>
            <a:pPr lvl="1"/>
            <a:endParaRPr lang="en-US" altLang="ko-KR" dirty="0" smtClean="0"/>
          </a:p>
          <a:p>
            <a:endParaRPr lang="en-US" altLang="ko-KR" dirty="0" smtClean="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Tree>
    <p:extLst>
      <p:ext uri="{BB962C8B-B14F-4D97-AF65-F5344CB8AC3E}">
        <p14:creationId xmlns:p14="http://schemas.microsoft.com/office/powerpoint/2010/main" val="49951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Introduction</a:t>
            </a:r>
            <a:endParaRPr lang="ko-KR" altLang="en-US">
              <a:solidFill>
                <a:schemeClr val="tx1"/>
              </a:solidFill>
            </a:endParaRPr>
          </a:p>
        </p:txBody>
      </p:sp>
      <p:sp>
        <p:nvSpPr>
          <p:cNvPr id="3" name="내용 개체 틀 2"/>
          <p:cNvSpPr>
            <a:spLocks noGrp="1"/>
          </p:cNvSpPr>
          <p:nvPr>
            <p:ph idx="1"/>
          </p:nvPr>
        </p:nvSpPr>
        <p:spPr>
          <a:xfrm>
            <a:off x="304800" y="1626550"/>
            <a:ext cx="8534400" cy="4495800"/>
          </a:xfrm>
        </p:spPr>
        <p:txBody>
          <a:bodyPr/>
          <a:lstStyle/>
          <a:p>
            <a:r>
              <a:rPr lang="en-US" altLang="ko-KR" sz="1800" dirty="0" smtClean="0"/>
              <a:t>Current security definition is applied only to the data frame and management frame. So, the control frame doesn’t support security method by setting reserved on the Protected Frame subfield in the Frame Control field.</a:t>
            </a:r>
          </a:p>
          <a:p>
            <a:pPr lvl="1"/>
            <a:r>
              <a:rPr lang="en-US" altLang="ko-KR" sz="1600" dirty="0" smtClean="0"/>
              <a:t>However, the particular types of control frame, Trigger frame and (Multi-)</a:t>
            </a:r>
            <a:r>
              <a:rPr lang="en-US" altLang="ko-KR" sz="1600" dirty="0" err="1" smtClean="0"/>
              <a:t>BlockAck</a:t>
            </a:r>
            <a:r>
              <a:rPr lang="en-US" altLang="ko-KR" sz="1600" dirty="0" smtClean="0"/>
              <a:t>, are needed to support security protocol, [1] ~ [3], because of the importance of contained information.</a:t>
            </a:r>
          </a:p>
          <a:p>
            <a:endParaRPr lang="en-US" altLang="ko-KR" sz="1400" dirty="0"/>
          </a:p>
          <a:p>
            <a:r>
              <a:rPr lang="en-US" altLang="ko-KR" sz="1800" dirty="0" smtClean="0"/>
              <a:t>Control frames are vulnerable to a number of different attacks.</a:t>
            </a:r>
          </a:p>
          <a:p>
            <a:pPr lvl="1"/>
            <a:r>
              <a:rPr lang="en-US" altLang="ko-KR" sz="1600" dirty="0" smtClean="0"/>
              <a:t>STA must wake up and can waste its power/medium because of the Trigger frame transmitted by an attacker [1].</a:t>
            </a:r>
          </a:p>
          <a:p>
            <a:pPr lvl="1"/>
            <a:r>
              <a:rPr lang="en-US" altLang="ko-KR" sz="1600" dirty="0" smtClean="0"/>
              <a:t>If the control frame is sent by an attacker, </a:t>
            </a:r>
            <a:r>
              <a:rPr lang="en-US" altLang="ko-KR" sz="1600" dirty="0" err="1" smtClean="0"/>
              <a:t>QoS</a:t>
            </a:r>
            <a:r>
              <a:rPr lang="en-US" altLang="ko-KR" sz="1600" dirty="0" smtClean="0"/>
              <a:t> Data delivery status and BA scoreboards are misaligned </a:t>
            </a:r>
            <a:r>
              <a:rPr lang="en-US" altLang="ko-KR" sz="1600" dirty="0"/>
              <a:t>between STAs </a:t>
            </a:r>
            <a:r>
              <a:rPr lang="en-US" altLang="ko-KR" sz="1600" dirty="0" smtClean="0"/>
              <a:t>[2][3].</a:t>
            </a:r>
          </a:p>
          <a:p>
            <a:pPr lvl="1"/>
            <a:r>
              <a:rPr lang="en-US" altLang="ko-KR" sz="1600" dirty="0" smtClean="0"/>
              <a:t>In the case of Trigger frame, the RU assignment can be interrupted by an attacker. As the result, the data transmission between STAs will not be done properly. </a:t>
            </a:r>
          </a:p>
          <a:p>
            <a:pPr marL="457200" lvl="1" indent="0">
              <a:buNone/>
            </a:pPr>
            <a:endParaRPr lang="en-US" altLang="ko-KR" sz="1400" dirty="0" smtClean="0"/>
          </a:p>
          <a:p>
            <a:r>
              <a:rPr lang="en-US" altLang="ko-KR" sz="1800" dirty="0" smtClean="0"/>
              <a:t>In this contribution, we suggest enhanced security methods for control frame in 11bn.</a:t>
            </a:r>
            <a:endParaRPr lang="en-US" altLang="ko-KR" sz="18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9</a:t>
            </a:r>
            <a:endParaRPr lang="ko-KR" altLang="en-US"/>
          </a:p>
        </p:txBody>
      </p:sp>
      <p:sp>
        <p:nvSpPr>
          <p:cNvPr id="3" name="내용 개체 틀 2"/>
          <p:cNvSpPr>
            <a:spLocks noGrp="1"/>
          </p:cNvSpPr>
          <p:nvPr>
            <p:ph idx="1"/>
          </p:nvPr>
        </p:nvSpPr>
        <p:spPr/>
        <p:txBody>
          <a:bodyPr/>
          <a:lstStyle/>
          <a:p>
            <a:r>
              <a:rPr lang="en-US" altLang="ko-KR" dirty="0"/>
              <a:t>Do you agree to define mechanism that a </a:t>
            </a:r>
            <a:r>
              <a:rPr lang="en-US" altLang="ko-KR" dirty="0" err="1" smtClean="0"/>
              <a:t>BlockAckReq</a:t>
            </a:r>
            <a:r>
              <a:rPr lang="en-US" altLang="ko-KR" dirty="0" smtClean="0"/>
              <a:t> </a:t>
            </a:r>
            <a:r>
              <a:rPr lang="en-US" altLang="ko-KR" dirty="0"/>
              <a:t>frame transmitted by an UHR </a:t>
            </a:r>
            <a:r>
              <a:rPr lang="en-US" altLang="ko-KR" dirty="0" smtClean="0"/>
              <a:t>STA </a:t>
            </a:r>
            <a:r>
              <a:rPr lang="en-US" altLang="ko-KR" dirty="0"/>
              <a:t>carries the information for checking the integrity of the </a:t>
            </a:r>
            <a:r>
              <a:rPr lang="en-US" altLang="ko-KR" dirty="0" err="1" smtClean="0"/>
              <a:t>BlockAckReq</a:t>
            </a:r>
            <a:r>
              <a:rPr lang="en-US" altLang="ko-KR" dirty="0" smtClean="0"/>
              <a:t> </a:t>
            </a:r>
            <a:r>
              <a:rPr lang="en-US" altLang="ko-KR" dirty="0"/>
              <a:t>frame?</a:t>
            </a:r>
          </a:p>
          <a:p>
            <a:pPr lvl="1"/>
            <a:r>
              <a:rPr lang="en-US" altLang="ko-KR" dirty="0"/>
              <a:t>The information is derived from BIP</a:t>
            </a:r>
          </a:p>
          <a:p>
            <a:pPr lvl="1"/>
            <a:r>
              <a:rPr lang="en-US" altLang="ko-KR" dirty="0"/>
              <a:t>The detailed information is TBD.</a:t>
            </a:r>
          </a:p>
          <a:p>
            <a:pPr lvl="1"/>
            <a:r>
              <a:rPr lang="en-US" altLang="ko-KR" dirty="0"/>
              <a:t>The applied variant of</a:t>
            </a:r>
            <a:r>
              <a:rPr lang="ko-KR" altLang="en-US"/>
              <a:t> </a:t>
            </a:r>
            <a:r>
              <a:rPr lang="en-US" altLang="ko-KR" dirty="0" smtClean="0"/>
              <a:t>BAR </a:t>
            </a:r>
            <a:r>
              <a:rPr lang="en-US" altLang="ko-KR" dirty="0"/>
              <a:t>frame is TBD.</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Tree>
    <p:extLst>
      <p:ext uri="{BB962C8B-B14F-4D97-AF65-F5344CB8AC3E}">
        <p14:creationId xmlns:p14="http://schemas.microsoft.com/office/powerpoint/2010/main" val="2437264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10</a:t>
            </a:r>
            <a:endParaRPr lang="ko-KR" altLang="en-US"/>
          </a:p>
        </p:txBody>
      </p:sp>
      <p:sp>
        <p:nvSpPr>
          <p:cNvPr id="3" name="내용 개체 틀 2"/>
          <p:cNvSpPr>
            <a:spLocks noGrp="1"/>
          </p:cNvSpPr>
          <p:nvPr>
            <p:ph idx="1"/>
          </p:nvPr>
        </p:nvSpPr>
        <p:spPr/>
        <p:txBody>
          <a:bodyPr/>
          <a:lstStyle/>
          <a:p>
            <a:r>
              <a:rPr lang="en-US" altLang="ko-KR" dirty="0"/>
              <a:t>Do you agree that when an UHR </a:t>
            </a:r>
            <a:r>
              <a:rPr lang="en-US" altLang="ko-KR" dirty="0" smtClean="0"/>
              <a:t>STA </a:t>
            </a:r>
            <a:r>
              <a:rPr lang="en-US" altLang="ko-KR" dirty="0"/>
              <a:t>intends to transmit a </a:t>
            </a:r>
            <a:r>
              <a:rPr lang="en-US" altLang="ko-KR" dirty="0" err="1" smtClean="0"/>
              <a:t>BlockAckReq</a:t>
            </a:r>
            <a:r>
              <a:rPr lang="en-US" altLang="ko-KR" dirty="0" smtClean="0"/>
              <a:t> </a:t>
            </a:r>
            <a:r>
              <a:rPr lang="en-US" altLang="ko-KR" dirty="0"/>
              <a:t>frame </a:t>
            </a:r>
            <a:r>
              <a:rPr lang="en-US" altLang="ko-KR" dirty="0" smtClean="0"/>
              <a:t>to an UHR STA</a:t>
            </a:r>
            <a:r>
              <a:rPr lang="en-US" altLang="ko-KR" dirty="0"/>
              <a:t> </a:t>
            </a:r>
            <a:r>
              <a:rPr lang="en-US" altLang="ko-KR" dirty="0" smtClean="0"/>
              <a:t>as </a:t>
            </a:r>
            <a:r>
              <a:rPr lang="en-US" altLang="ko-KR" dirty="0" smtClean="0"/>
              <a:t>an receiver </a:t>
            </a:r>
            <a:r>
              <a:rPr lang="en-US" altLang="ko-KR" dirty="0" smtClean="0"/>
              <a:t>to check the integrity of the </a:t>
            </a:r>
            <a:r>
              <a:rPr lang="en-US" altLang="ko-KR" dirty="0" err="1" smtClean="0"/>
              <a:t>BlockAckReq</a:t>
            </a:r>
            <a:r>
              <a:rPr lang="en-US" altLang="ko-KR" dirty="0" smtClean="0"/>
              <a:t> frame</a:t>
            </a:r>
            <a:r>
              <a:rPr lang="en-US" altLang="ko-KR" dirty="0"/>
              <a:t>, the </a:t>
            </a:r>
            <a:r>
              <a:rPr lang="en-US" altLang="ko-KR" dirty="0" err="1" smtClean="0"/>
              <a:t>BlockAcReq</a:t>
            </a:r>
            <a:r>
              <a:rPr lang="en-US" altLang="ko-KR" dirty="0" smtClean="0"/>
              <a:t> </a:t>
            </a:r>
            <a:r>
              <a:rPr lang="en-US" altLang="ko-KR" dirty="0"/>
              <a:t>frame carries the Key ID, PN, and MIC?</a:t>
            </a:r>
          </a:p>
          <a:p>
            <a:pPr lvl="1"/>
            <a:r>
              <a:rPr lang="en-US" altLang="ko-KR" dirty="0"/>
              <a:t>The applied variant of</a:t>
            </a:r>
            <a:r>
              <a:rPr lang="ko-KR" altLang="en-US"/>
              <a:t> </a:t>
            </a:r>
            <a:r>
              <a:rPr lang="en-US" altLang="ko-KR" dirty="0" smtClean="0"/>
              <a:t>BAR </a:t>
            </a:r>
            <a:r>
              <a:rPr lang="en-US" altLang="ko-KR" dirty="0"/>
              <a:t>frame is TBD</a:t>
            </a:r>
            <a:r>
              <a:rPr lang="en-US" altLang="ko-KR" dirty="0" smtClean="0"/>
              <a:t>.</a:t>
            </a:r>
          </a:p>
          <a:p>
            <a:pPr lvl="1"/>
            <a:endParaRPr lang="en-US" altLang="ko-KR"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Tree>
    <p:extLst>
      <p:ext uri="{BB962C8B-B14F-4D97-AF65-F5344CB8AC3E}">
        <p14:creationId xmlns:p14="http://schemas.microsoft.com/office/powerpoint/2010/main" val="3550428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7</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the mechanism(s</a:t>
            </a:r>
            <a:r>
              <a:rPr lang="en-US" altLang="ko-KR" dirty="0"/>
              <a:t>) for confidentiality and integrity protocol of </a:t>
            </a:r>
            <a:r>
              <a:rPr lang="en-US" altLang="ko-KR" dirty="0" smtClean="0"/>
              <a:t>the Trigger frame and </a:t>
            </a:r>
            <a:r>
              <a:rPr lang="en-US" altLang="ko-KR" dirty="0" err="1" smtClean="0"/>
              <a:t>BlockAck</a:t>
            </a:r>
            <a:r>
              <a:rPr lang="en-US" altLang="ko-KR" dirty="0" smtClean="0"/>
              <a:t> </a:t>
            </a:r>
            <a:r>
              <a:rPr lang="en-US" altLang="ko-KR" dirty="0"/>
              <a:t>frame in 802.11bn?</a:t>
            </a:r>
          </a:p>
          <a:p>
            <a:pPr lvl="1"/>
            <a:r>
              <a:rPr lang="en-US" altLang="ko-KR" dirty="0" smtClean="0"/>
              <a:t>The detailed method is TBD.</a:t>
            </a:r>
          </a:p>
          <a:p>
            <a:pPr lvl="1"/>
            <a:r>
              <a:rPr lang="en-US" altLang="ko-KR" dirty="0"/>
              <a:t>The applied variant is TBD.</a:t>
            </a:r>
          </a:p>
          <a:p>
            <a:pPr marL="457200" lvl="1" indent="0">
              <a:buNone/>
            </a:pPr>
            <a:endParaRPr lang="en-US" altLang="ko-KR" dirty="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Tree>
    <p:extLst>
      <p:ext uri="{BB962C8B-B14F-4D97-AF65-F5344CB8AC3E}">
        <p14:creationId xmlns:p14="http://schemas.microsoft.com/office/powerpoint/2010/main" val="504504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smtClean="0">
                <a:ea typeface="굴림" panose="020B0600000101010101" pitchFamily="50" charset="-127"/>
              </a:rPr>
              <a:t>[1] 23/0286 Trigger frame protection</a:t>
            </a:r>
          </a:p>
          <a:p>
            <a:pPr marL="0" indent="0">
              <a:buNone/>
            </a:pPr>
            <a:r>
              <a:rPr lang="en-US" altLang="ko-KR" sz="1800" dirty="0">
                <a:ea typeface="굴림" panose="020B0600000101010101" pitchFamily="50" charset="-127"/>
              </a:rPr>
              <a:t>[2</a:t>
            </a:r>
            <a:r>
              <a:rPr lang="en-US" altLang="ko-KR" sz="1800" dirty="0" smtClean="0">
                <a:ea typeface="굴림" panose="020B0600000101010101" pitchFamily="50" charset="-127"/>
              </a:rPr>
              <a:t>] 23/0312 Thoughts on Secure control frames</a:t>
            </a:r>
          </a:p>
          <a:p>
            <a:pPr marL="0" indent="0">
              <a:buNone/>
            </a:pPr>
            <a:r>
              <a:rPr lang="en-US" altLang="ko-KR" sz="1800" dirty="0" smtClean="0">
                <a:ea typeface="굴림" panose="020B0600000101010101" pitchFamily="50" charset="-127"/>
              </a:rPr>
              <a:t>[3] 23/0352 Enhanced Security Discussion</a:t>
            </a:r>
          </a:p>
          <a:p>
            <a:pPr marL="0" indent="0">
              <a:buNone/>
            </a:pPr>
            <a:endParaRPr lang="en-US" altLang="ko-KR" sz="1800" dirty="0" smtClean="0">
              <a:ea typeface="굴림" panose="020B0600000101010101" pitchFamily="50" charset="-127"/>
            </a:endParaRPr>
          </a:p>
          <a:p>
            <a:pPr marL="0" indent="0">
              <a:buNone/>
            </a:pPr>
            <a:r>
              <a:rPr lang="en-US" altLang="ko-KR" sz="1800" dirty="0">
                <a:ea typeface="굴림" panose="020B0600000101010101" pitchFamily="50" charset="-127"/>
              </a:rPr>
              <a:t>		</a:t>
            </a: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23</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6608401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925777"/>
            <a:ext cx="7772400" cy="4343400"/>
          </a:xfrm>
        </p:spPr>
        <p:txBody>
          <a:bodyPr/>
          <a:lstStyle/>
          <a:p>
            <a:r>
              <a:rPr lang="en-US" altLang="ko-KR" sz="1800" dirty="0" smtClean="0"/>
              <a:t>When applying the Integrity Check method, the ways of constructing the control frame can be defined to the new field for the information for checking integrity about individually address </a:t>
            </a:r>
            <a:r>
              <a:rPr lang="en-US" altLang="ko-KR" sz="1800" dirty="0" err="1" smtClean="0"/>
              <a:t>BlockAckReq</a:t>
            </a:r>
            <a:r>
              <a:rPr lang="en-US" altLang="ko-KR" sz="1800" dirty="0" smtClean="0"/>
              <a:t> frame only for UHR STA. </a:t>
            </a:r>
          </a:p>
          <a:p>
            <a:pPr marL="0" lvl="1" indent="0">
              <a:buNone/>
            </a:pPr>
            <a:endParaRPr lang="en-US" altLang="ko-KR" sz="1400" b="1" u="sng" dirty="0"/>
          </a:p>
          <a:p>
            <a:pPr marL="0" lvl="1" indent="0">
              <a:buNone/>
            </a:pPr>
            <a:endParaRPr lang="en-US" altLang="ko-KR" sz="1400" b="1" dirty="0"/>
          </a:p>
          <a:p>
            <a:endParaRPr lang="ko-KR" altLang="en-US" sz="1800"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24</a:t>
            </a:fld>
            <a:endParaRPr lang="en-US" altLang="ko-KR"/>
          </a:p>
        </p:txBody>
      </p:sp>
      <p:sp>
        <p:nvSpPr>
          <p:cNvPr id="6" name="제목 1"/>
          <p:cNvSpPr>
            <a:spLocks noGrp="1"/>
          </p:cNvSpPr>
          <p:nvPr>
            <p:ph type="title"/>
          </p:nvPr>
        </p:nvSpPr>
        <p:spPr>
          <a:xfrm>
            <a:off x="685800" y="685800"/>
            <a:ext cx="7772400" cy="914400"/>
          </a:xfrm>
        </p:spPr>
        <p:txBody>
          <a:bodyPr/>
          <a:lstStyle/>
          <a:p>
            <a:r>
              <a:rPr lang="en-US" altLang="ko-KR" dirty="0" smtClean="0">
                <a:solidFill>
                  <a:schemeClr val="tx1"/>
                </a:solidFill>
              </a:rPr>
              <a:t>Appendix A. Integrity Check method for </a:t>
            </a:r>
            <a:r>
              <a:rPr lang="en-US" altLang="ko-KR" dirty="0" err="1" smtClean="0">
                <a:solidFill>
                  <a:schemeClr val="tx1"/>
                </a:solidFill>
              </a:rPr>
              <a:t>BlockAckReq</a:t>
            </a:r>
            <a:r>
              <a:rPr lang="en-US" altLang="ko-KR" dirty="0" smtClean="0">
                <a:solidFill>
                  <a:schemeClr val="tx1"/>
                </a:solidFill>
              </a:rPr>
              <a:t> frame </a:t>
            </a:r>
            <a:endParaRPr lang="ko-KR" altLang="en-US" sz="2400">
              <a:solidFill>
                <a:schemeClr val="tx1"/>
              </a:solidFill>
            </a:endParaRPr>
          </a:p>
        </p:txBody>
      </p:sp>
      <p:pic>
        <p:nvPicPr>
          <p:cNvPr id="7" name="그림 6"/>
          <p:cNvPicPr>
            <a:picLocks noChangeAspect="1"/>
          </p:cNvPicPr>
          <p:nvPr/>
        </p:nvPicPr>
        <p:blipFill>
          <a:blip r:embed="rId2"/>
          <a:stretch>
            <a:fillRect/>
          </a:stretch>
        </p:blipFill>
        <p:spPr>
          <a:xfrm>
            <a:off x="371475" y="3439074"/>
            <a:ext cx="8401050" cy="2266950"/>
          </a:xfrm>
          <a:prstGeom prst="rect">
            <a:avLst/>
          </a:prstGeom>
        </p:spPr>
      </p:pic>
      <p:sp>
        <p:nvSpPr>
          <p:cNvPr id="10" name="TextBox 9"/>
          <p:cNvSpPr txBox="1"/>
          <p:nvPr/>
        </p:nvSpPr>
        <p:spPr>
          <a:xfrm>
            <a:off x="141415" y="5382859"/>
            <a:ext cx="4278185" cy="646331"/>
          </a:xfrm>
          <a:prstGeom prst="rect">
            <a:avLst/>
          </a:prstGeom>
          <a:noFill/>
        </p:spPr>
        <p:txBody>
          <a:bodyPr wrap="square" rtlCol="0">
            <a:spAutoFit/>
          </a:bodyPr>
          <a:lstStyle/>
          <a:p>
            <a:pPr marL="171450" lvl="4" indent="-171450">
              <a:buFont typeface="Arial" panose="020B0604020202020204" pitchFamily="34" charset="0"/>
              <a:buChar char="•"/>
            </a:pPr>
            <a:r>
              <a:rPr lang="en-US" altLang="ko-KR" dirty="0" smtClean="0"/>
              <a:t>Maybe the length of Protection Info subfield, Key ID subfield, IPN/BIPN subfield, and MIC subfield can be changed.</a:t>
            </a:r>
            <a:endParaRPr lang="en-US" altLang="ko-KR" dirty="0"/>
          </a:p>
          <a:p>
            <a:endParaRPr lang="ko-KR" altLang="en-US" dirty="0"/>
          </a:p>
        </p:txBody>
      </p:sp>
    </p:spTree>
    <p:extLst>
      <p:ext uri="{BB962C8B-B14F-4D97-AF65-F5344CB8AC3E}">
        <p14:creationId xmlns:p14="http://schemas.microsoft.com/office/powerpoint/2010/main" val="177558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38175" y="2132013"/>
            <a:ext cx="7772400" cy="4343400"/>
          </a:xfrm>
        </p:spPr>
        <p:txBody>
          <a:bodyPr/>
          <a:lstStyle/>
          <a:p>
            <a:r>
              <a:rPr lang="en-US" altLang="ko-KR" sz="1800" dirty="0"/>
              <a:t>Encryption/Decryption method is a method of shielding and protecting messages.</a:t>
            </a:r>
          </a:p>
          <a:p>
            <a:pPr lvl="1"/>
            <a:r>
              <a:rPr lang="en-US" altLang="ko-KR" sz="1600" dirty="0"/>
              <a:t>For example, if </a:t>
            </a:r>
            <a:r>
              <a:rPr lang="en-US" altLang="ko-KR" sz="1600" dirty="0" err="1" smtClean="0"/>
              <a:t>BlockAckReq</a:t>
            </a:r>
            <a:r>
              <a:rPr lang="en-US" altLang="ko-KR" sz="1600" dirty="0" smtClean="0"/>
              <a:t> frame </a:t>
            </a:r>
            <a:r>
              <a:rPr lang="en-US" altLang="ko-KR" sz="1600" dirty="0"/>
              <a:t>is applied to CCMP or GCMP, </a:t>
            </a:r>
            <a:r>
              <a:rPr lang="en-US" altLang="ko-KR" sz="1600" dirty="0" smtClean="0"/>
              <a:t>BAR Control field </a:t>
            </a:r>
            <a:r>
              <a:rPr lang="en-US" altLang="ko-KR" sz="1600" dirty="0"/>
              <a:t>and </a:t>
            </a:r>
            <a:r>
              <a:rPr lang="en-US" altLang="ko-KR" sz="1600" dirty="0" smtClean="0"/>
              <a:t>BAR Information </a:t>
            </a:r>
            <a:r>
              <a:rPr lang="en-US" altLang="ko-KR" sz="1600" dirty="0"/>
              <a:t>field will be encrypted. </a:t>
            </a:r>
          </a:p>
          <a:p>
            <a:endParaRPr lang="ko-KR" altLang="en-US"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25</a:t>
            </a:fld>
            <a:endParaRPr lang="en-US" altLang="ko-KR"/>
          </a:p>
        </p:txBody>
      </p:sp>
      <p:sp>
        <p:nvSpPr>
          <p:cNvPr id="6" name="제목 1"/>
          <p:cNvSpPr>
            <a:spLocks noGrp="1"/>
          </p:cNvSpPr>
          <p:nvPr>
            <p:ph type="title"/>
          </p:nvPr>
        </p:nvSpPr>
        <p:spPr>
          <a:xfrm>
            <a:off x="685800" y="685800"/>
            <a:ext cx="7772400" cy="914400"/>
          </a:xfrm>
        </p:spPr>
        <p:txBody>
          <a:bodyPr/>
          <a:lstStyle/>
          <a:p>
            <a:r>
              <a:rPr lang="en-US" altLang="ko-KR" dirty="0" smtClean="0">
                <a:solidFill>
                  <a:schemeClr val="tx1"/>
                </a:solidFill>
              </a:rPr>
              <a:t>Appendix B. Encryption/Decryption method for </a:t>
            </a:r>
            <a:r>
              <a:rPr lang="en-US" altLang="ko-KR" dirty="0" err="1" smtClean="0">
                <a:solidFill>
                  <a:schemeClr val="tx1"/>
                </a:solidFill>
              </a:rPr>
              <a:t>BlockAckReq</a:t>
            </a:r>
            <a:r>
              <a:rPr lang="en-US" altLang="ko-KR" dirty="0" smtClean="0">
                <a:solidFill>
                  <a:schemeClr val="tx1"/>
                </a:solidFill>
              </a:rPr>
              <a:t> frame </a:t>
            </a:r>
            <a:endParaRPr lang="ko-KR" altLang="en-US" sz="2400">
              <a:solidFill>
                <a:schemeClr val="tx1"/>
              </a:solidFill>
            </a:endParaRPr>
          </a:p>
        </p:txBody>
      </p:sp>
      <p:pic>
        <p:nvPicPr>
          <p:cNvPr id="2" name="그림 1"/>
          <p:cNvPicPr>
            <a:picLocks noChangeAspect="1"/>
          </p:cNvPicPr>
          <p:nvPr/>
        </p:nvPicPr>
        <p:blipFill>
          <a:blip r:embed="rId2"/>
          <a:stretch>
            <a:fillRect/>
          </a:stretch>
        </p:blipFill>
        <p:spPr>
          <a:xfrm>
            <a:off x="276225" y="3733800"/>
            <a:ext cx="8591550" cy="970445"/>
          </a:xfrm>
          <a:prstGeom prst="rect">
            <a:avLst/>
          </a:prstGeom>
        </p:spPr>
      </p:pic>
      <p:pic>
        <p:nvPicPr>
          <p:cNvPr id="8" name="그림 7"/>
          <p:cNvPicPr>
            <a:picLocks noChangeAspect="1"/>
          </p:cNvPicPr>
          <p:nvPr/>
        </p:nvPicPr>
        <p:blipFill>
          <a:blip r:embed="rId3"/>
          <a:stretch>
            <a:fillRect/>
          </a:stretch>
        </p:blipFill>
        <p:spPr>
          <a:xfrm>
            <a:off x="388143" y="4704957"/>
            <a:ext cx="8539163" cy="988370"/>
          </a:xfrm>
          <a:prstGeom prst="rect">
            <a:avLst/>
          </a:prstGeom>
        </p:spPr>
      </p:pic>
    </p:spTree>
    <p:extLst>
      <p:ext uri="{BB962C8B-B14F-4D97-AF65-F5344CB8AC3E}">
        <p14:creationId xmlns:p14="http://schemas.microsoft.com/office/powerpoint/2010/main" val="210046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Background</a:t>
            </a:r>
            <a:endParaRPr lang="ko-KR" altLang="en-US">
              <a:solidFill>
                <a:schemeClr val="tx1"/>
              </a:solidFill>
            </a:endParaRPr>
          </a:p>
        </p:txBody>
      </p:sp>
      <p:sp>
        <p:nvSpPr>
          <p:cNvPr id="3" name="내용 개체 틀 2"/>
          <p:cNvSpPr>
            <a:spLocks noGrp="1"/>
          </p:cNvSpPr>
          <p:nvPr>
            <p:ph idx="1"/>
          </p:nvPr>
        </p:nvSpPr>
        <p:spPr>
          <a:xfrm>
            <a:off x="457200" y="1752600"/>
            <a:ext cx="8305800" cy="4495800"/>
          </a:xfrm>
        </p:spPr>
        <p:txBody>
          <a:bodyPr/>
          <a:lstStyle/>
          <a:p>
            <a:r>
              <a:rPr lang="en-US" altLang="ko-KR" sz="1800" dirty="0" smtClean="0"/>
              <a:t>In the current baseline, RSNA security protocol has following types;</a:t>
            </a:r>
            <a:endParaRPr lang="en-US" altLang="ko-KR" sz="1800" dirty="0"/>
          </a:p>
          <a:p>
            <a:pPr lvl="1"/>
            <a:r>
              <a:rPr lang="en-US" altLang="ko-KR" sz="1400" dirty="0" smtClean="0"/>
              <a:t>Only </a:t>
            </a:r>
            <a:r>
              <a:rPr lang="en-US" altLang="ko-KR" sz="1400" dirty="0"/>
              <a:t>Integrity Check method (e.g., BIP)</a:t>
            </a:r>
          </a:p>
          <a:p>
            <a:pPr lvl="1"/>
            <a:r>
              <a:rPr lang="en-US" altLang="ko-KR" sz="1400" dirty="0" smtClean="0"/>
              <a:t>Encryption/Decryption </a:t>
            </a:r>
            <a:r>
              <a:rPr lang="en-US" altLang="ko-KR" sz="1400" dirty="0"/>
              <a:t>method (e.g., CCMP, GCMP)</a:t>
            </a:r>
          </a:p>
          <a:p>
            <a:pPr marL="457200" lvl="1" indent="0">
              <a:buNone/>
            </a:pPr>
            <a:endParaRPr lang="en-US" altLang="ko-KR" sz="1400" dirty="0">
              <a:solidFill>
                <a:srgbClr val="FF0000"/>
              </a:solidFill>
            </a:endParaRPr>
          </a:p>
          <a:p>
            <a:r>
              <a:rPr lang="en-US" altLang="ko-KR" sz="1800" dirty="0" smtClean="0"/>
              <a:t>The </a:t>
            </a:r>
            <a:r>
              <a:rPr lang="en-US" altLang="ko-KR" sz="1800" dirty="0"/>
              <a:t>Integrity Check method(BIP) is used for management frame including Beacon frame through IGTK </a:t>
            </a:r>
            <a:r>
              <a:rPr lang="en-US" altLang="ko-KR" sz="1800" dirty="0" smtClean="0"/>
              <a:t>or BIGTK.</a:t>
            </a:r>
            <a:endParaRPr lang="en-US" altLang="ko-KR" sz="1600" dirty="0" smtClean="0"/>
          </a:p>
          <a:p>
            <a:pPr lvl="1"/>
            <a:r>
              <a:rPr lang="en-US" altLang="ko-KR" sz="1400" dirty="0" smtClean="0"/>
              <a:t>In the result of BIP, values of Key ID, IPN/BIPN, and MIC within MME(Management MIC element) are included at the end of management frame body without encryption/decryption. </a:t>
            </a:r>
          </a:p>
          <a:p>
            <a:r>
              <a:rPr lang="en-US" altLang="ko-KR" sz="1800" dirty="0"/>
              <a:t>The Encryption/Decryption method(CCMP/GCMP) is used for data frame through PTK </a:t>
            </a:r>
            <a:r>
              <a:rPr lang="en-US" altLang="ko-KR" sz="1800" dirty="0" smtClean="0"/>
              <a:t>or </a:t>
            </a:r>
            <a:r>
              <a:rPr lang="en-US" altLang="ko-KR" sz="1800" dirty="0"/>
              <a:t>GTK.</a:t>
            </a:r>
          </a:p>
          <a:p>
            <a:pPr lvl="1"/>
            <a:r>
              <a:rPr lang="en-US" altLang="ko-KR" sz="1400" dirty="0"/>
              <a:t>In the result of CCMP/GCMP, values of Key ID and PN are located within CCMP/GCMP header and the value of MIC is located before FCS.</a:t>
            </a:r>
          </a:p>
          <a:p>
            <a:endParaRPr lang="en-US" altLang="ko-KR" sz="1800" dirty="0" smtClean="0"/>
          </a:p>
          <a:p>
            <a:r>
              <a:rPr lang="en-US" altLang="ko-KR" sz="1800" dirty="0" smtClean="0"/>
              <a:t>There </a:t>
            </a:r>
            <a:r>
              <a:rPr lang="en-US" altLang="ko-KR" sz="1800" dirty="0"/>
              <a:t>are two possible methods to protect the control frame </a:t>
            </a:r>
            <a:r>
              <a:rPr lang="en-US" altLang="ko-KR" sz="1800" dirty="0" smtClean="0"/>
              <a:t>based on the </a:t>
            </a:r>
            <a:r>
              <a:rPr lang="en-US" altLang="ko-KR" sz="1800" dirty="0"/>
              <a:t>current security methods of the baseline.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12923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strike="sngStrike"/>
          </a:p>
        </p:txBody>
      </p:sp>
      <p:sp>
        <p:nvSpPr>
          <p:cNvPr id="3" name="내용 개체 틀 2"/>
          <p:cNvSpPr>
            <a:spLocks noGrp="1"/>
          </p:cNvSpPr>
          <p:nvPr>
            <p:ph idx="1"/>
          </p:nvPr>
        </p:nvSpPr>
        <p:spPr>
          <a:xfrm>
            <a:off x="0" y="1600200"/>
            <a:ext cx="9028112" cy="4343400"/>
          </a:xfrm>
        </p:spPr>
        <p:txBody>
          <a:bodyPr/>
          <a:lstStyle/>
          <a:p>
            <a:r>
              <a:rPr lang="en-US" altLang="ko-KR" sz="1400" dirty="0" smtClean="0"/>
              <a:t>The Integrity Check method can detect attacks such as data value changes from a 3</a:t>
            </a:r>
            <a:r>
              <a:rPr lang="en-US" altLang="ko-KR" sz="1400" baseline="30000" dirty="0" smtClean="0"/>
              <a:t>rd</a:t>
            </a:r>
            <a:r>
              <a:rPr lang="en-US" altLang="ko-KR" sz="1400" dirty="0" smtClean="0"/>
              <a:t> STA. When applying the Integrity Check method, the ways of constructing the control frame can be differed depending on the individually or group addressed RA.</a:t>
            </a:r>
            <a:endParaRPr lang="en-US" altLang="ko-KR" sz="1200" b="1" u="sng" dirty="0" smtClean="0"/>
          </a:p>
          <a:p>
            <a:pPr marL="457200" lvl="1" indent="0">
              <a:buNone/>
            </a:pPr>
            <a:r>
              <a:rPr lang="en-US" altLang="ko-KR" sz="1200" b="1" u="sng" dirty="0" smtClean="0"/>
              <a:t>About individually addressed Control frame only for UHR STAs</a:t>
            </a:r>
            <a:r>
              <a:rPr lang="en-US" altLang="ko-KR" sz="1200" b="1" u="sng" strike="sngStrike" dirty="0" smtClean="0"/>
              <a:t> </a:t>
            </a:r>
          </a:p>
          <a:p>
            <a:pPr lvl="2"/>
            <a:r>
              <a:rPr lang="en-US" altLang="ko-KR" sz="1200" dirty="0" smtClean="0"/>
              <a:t>The UHR STA will receive a Control frame applied to </a:t>
            </a:r>
            <a:r>
              <a:rPr lang="en-US" altLang="ko-KR" sz="1200" dirty="0"/>
              <a:t>the integrity check method(BIP), </a:t>
            </a:r>
            <a:r>
              <a:rPr lang="en-US" altLang="ko-KR" sz="1200" dirty="0" smtClean="0"/>
              <a:t>so check the integrity of the Control frame through (new) PTK.</a:t>
            </a:r>
          </a:p>
          <a:p>
            <a:pPr lvl="3"/>
            <a:r>
              <a:rPr lang="en-US" altLang="ko-KR" sz="1000" dirty="0" smtClean="0"/>
              <a:t>Maybe </a:t>
            </a:r>
            <a:r>
              <a:rPr lang="en-US" altLang="ko-KR" sz="1000" dirty="0"/>
              <a:t>the length of Protection Info field, Key ID subfield, IPN(/BIPN) subfield, and MIC subfield can be changed</a:t>
            </a:r>
            <a:r>
              <a:rPr lang="en-US" altLang="ko-KR" sz="1000" dirty="0" smtClean="0"/>
              <a:t>.</a:t>
            </a:r>
          </a:p>
          <a:p>
            <a:pPr lvl="2"/>
            <a:r>
              <a:rPr lang="en-US" altLang="ko-KR" sz="1200" dirty="0"/>
              <a:t>But, current BIP doesn’t support to use PTK to check the integrity of the transmitted/received frame. </a:t>
            </a:r>
            <a:r>
              <a:rPr lang="en-US" altLang="ko-KR" sz="1200" dirty="0" smtClean="0"/>
              <a:t>In </a:t>
            </a:r>
            <a:r>
              <a:rPr lang="en-US" altLang="ko-KR" sz="1200" dirty="0"/>
              <a:t>11bn, the definition of BIP can be extended to use PTK, or encryption/decryption methods can be used for individually addressed </a:t>
            </a:r>
            <a:r>
              <a:rPr lang="en-US" altLang="ko-KR" sz="1200" dirty="0" smtClean="0"/>
              <a:t>Control frame</a:t>
            </a:r>
            <a:r>
              <a:rPr lang="en-US" altLang="ko-KR" sz="1200" dirty="0"/>
              <a:t>.  </a:t>
            </a:r>
            <a:endParaRPr lang="ko-KR" altLang="en-US" sz="1200"/>
          </a:p>
          <a:p>
            <a:pPr lvl="2"/>
            <a:endParaRPr lang="en-US" altLang="ko-KR" sz="1200"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pic>
        <p:nvPicPr>
          <p:cNvPr id="8" name="그림 7"/>
          <p:cNvPicPr>
            <a:picLocks noChangeAspect="1"/>
          </p:cNvPicPr>
          <p:nvPr/>
        </p:nvPicPr>
        <p:blipFill>
          <a:blip r:embed="rId2"/>
          <a:stretch>
            <a:fillRect/>
          </a:stretch>
        </p:blipFill>
        <p:spPr>
          <a:xfrm>
            <a:off x="2225527" y="3636205"/>
            <a:ext cx="6824662" cy="1306699"/>
          </a:xfrm>
          <a:prstGeom prst="rect">
            <a:avLst/>
          </a:prstGeom>
        </p:spPr>
      </p:pic>
      <p:pic>
        <p:nvPicPr>
          <p:cNvPr id="12" name="그림 11"/>
          <p:cNvPicPr>
            <a:picLocks noChangeAspect="1"/>
          </p:cNvPicPr>
          <p:nvPr/>
        </p:nvPicPr>
        <p:blipFill>
          <a:blip r:embed="rId3"/>
          <a:stretch>
            <a:fillRect/>
          </a:stretch>
        </p:blipFill>
        <p:spPr>
          <a:xfrm>
            <a:off x="2514601" y="5022267"/>
            <a:ext cx="6513512" cy="1666105"/>
          </a:xfrm>
          <a:prstGeom prst="rect">
            <a:avLst/>
          </a:prstGeom>
        </p:spPr>
      </p:pic>
      <p:sp>
        <p:nvSpPr>
          <p:cNvPr id="11" name="TextBox 10"/>
          <p:cNvSpPr txBox="1"/>
          <p:nvPr/>
        </p:nvSpPr>
        <p:spPr>
          <a:xfrm>
            <a:off x="228600" y="4463213"/>
            <a:ext cx="5604214" cy="611776"/>
          </a:xfrm>
          <a:prstGeom prst="rect">
            <a:avLst/>
          </a:prstGeom>
          <a:noFill/>
        </p:spPr>
        <p:txBody>
          <a:bodyPr wrap="square" rtlCol="0">
            <a:spAutoFit/>
          </a:bodyPr>
          <a:lstStyle/>
          <a:p>
            <a:pPr marL="171450" indent="-171450">
              <a:buFont typeface="Arial" panose="020B0604020202020204" pitchFamily="34" charset="0"/>
              <a:buChar char="•"/>
            </a:pPr>
            <a:r>
              <a:rPr lang="en-US" altLang="ko-KR" sz="1100" dirty="0"/>
              <a:t>For example, the Trigger frame for UHR STA can include information for integrity check(e.g., Key ID, IPN, MIC) as a new field before padding field, and the MIC value can be calculated based on the Common Info field </a:t>
            </a:r>
            <a:r>
              <a:rPr lang="en-US" altLang="ko-KR" sz="1100" dirty="0" smtClean="0"/>
              <a:t>and/or </a:t>
            </a:r>
            <a:r>
              <a:rPr lang="en-US" altLang="ko-KR" sz="1100" dirty="0"/>
              <a:t>User Info List field. </a:t>
            </a:r>
            <a:endParaRPr lang="ko-KR" altLang="en-US" sz="1100" dirty="0"/>
          </a:p>
        </p:txBody>
      </p:sp>
      <p:sp>
        <p:nvSpPr>
          <p:cNvPr id="17" name="TextBox 16"/>
          <p:cNvSpPr txBox="1"/>
          <p:nvPr/>
        </p:nvSpPr>
        <p:spPr>
          <a:xfrm>
            <a:off x="175613" y="6095824"/>
            <a:ext cx="5604214" cy="611776"/>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en-US" altLang="ko-KR" sz="1100" dirty="0"/>
              <a:t>For example, the </a:t>
            </a:r>
            <a:r>
              <a:rPr lang="en-US" altLang="ko-KR" sz="1100" dirty="0" err="1" smtClean="0"/>
              <a:t>BlockAck</a:t>
            </a:r>
            <a:r>
              <a:rPr lang="en-US" altLang="ko-KR" sz="1100" dirty="0" smtClean="0"/>
              <a:t> </a:t>
            </a:r>
            <a:r>
              <a:rPr lang="en-US" altLang="ko-KR" sz="1100" dirty="0"/>
              <a:t>frame for UHR STA can include information for integrity check(e.g., Key ID, IPN, MIC) as a new field before padding field, and the MIC value can be calculated based on the </a:t>
            </a:r>
            <a:r>
              <a:rPr lang="en-US" altLang="ko-KR" sz="1100" dirty="0" smtClean="0"/>
              <a:t>BA Control </a:t>
            </a:r>
            <a:r>
              <a:rPr lang="en-US" altLang="ko-KR" sz="1100" dirty="0"/>
              <a:t>field </a:t>
            </a:r>
            <a:r>
              <a:rPr lang="en-US" altLang="ko-KR" sz="1100" dirty="0" smtClean="0"/>
              <a:t>and/or BA Information field</a:t>
            </a:r>
            <a:r>
              <a:rPr lang="en-US" altLang="ko-KR" sz="1100" dirty="0"/>
              <a:t>. </a:t>
            </a:r>
            <a:endParaRPr lang="ko-KR" altLang="en-US" sz="1100" dirty="0"/>
          </a:p>
        </p:txBody>
      </p:sp>
    </p:spTree>
    <p:extLst>
      <p:ext uri="{BB962C8B-B14F-4D97-AF65-F5344CB8AC3E}">
        <p14:creationId xmlns:p14="http://schemas.microsoft.com/office/powerpoint/2010/main" val="1971642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42900" y="1627974"/>
            <a:ext cx="8534400" cy="4905375"/>
          </a:xfrm>
        </p:spPr>
        <p:txBody>
          <a:bodyPr/>
          <a:lstStyle/>
          <a:p>
            <a:pPr marL="57150" indent="0">
              <a:buNone/>
            </a:pPr>
            <a:r>
              <a:rPr lang="en-US" altLang="ko-KR" sz="1400" b="1" u="sng" dirty="0" smtClean="0"/>
              <a:t>About group </a:t>
            </a:r>
            <a:r>
              <a:rPr lang="en-US" altLang="ko-KR" sz="1400" b="1" u="sng" dirty="0"/>
              <a:t>addressed </a:t>
            </a:r>
            <a:r>
              <a:rPr lang="en-US" altLang="ko-KR" sz="1400" u="sng" dirty="0" smtClean="0"/>
              <a:t>Control</a:t>
            </a:r>
            <a:r>
              <a:rPr lang="en-US" altLang="ko-KR" sz="1400" b="1" u="sng" dirty="0" smtClean="0"/>
              <a:t> </a:t>
            </a:r>
            <a:r>
              <a:rPr lang="en-US" altLang="ko-KR" sz="1400" b="1" u="sng" dirty="0"/>
              <a:t>frame, </a:t>
            </a:r>
          </a:p>
          <a:p>
            <a:r>
              <a:rPr lang="en-US" altLang="ko-KR" sz="1400" b="0" dirty="0"/>
              <a:t>When a STA </a:t>
            </a:r>
            <a:r>
              <a:rPr lang="en-US" altLang="ko-KR" sz="1400" b="0" dirty="0" smtClean="0"/>
              <a:t>receives the </a:t>
            </a:r>
            <a:r>
              <a:rPr lang="en-US" altLang="ko-KR" sz="1400" b="0" dirty="0"/>
              <a:t>group addressed </a:t>
            </a:r>
            <a:r>
              <a:rPr lang="en-US" altLang="ko-KR" sz="1400" b="0" dirty="0" smtClean="0"/>
              <a:t>Control frame applied </a:t>
            </a:r>
            <a:r>
              <a:rPr lang="en-US" altLang="ko-KR" sz="1400" b="0" dirty="0"/>
              <a:t>to </a:t>
            </a:r>
            <a:r>
              <a:rPr lang="en-US" altLang="ko-KR" sz="1400" b="0" dirty="0" smtClean="0"/>
              <a:t>the Integrity Check method(BIP), </a:t>
            </a:r>
            <a:r>
              <a:rPr lang="en-US" altLang="ko-KR" sz="1400" b="0" dirty="0"/>
              <a:t>there are two possible </a:t>
            </a:r>
            <a:r>
              <a:rPr lang="en-US" altLang="ko-KR" sz="1400" b="0" dirty="0" smtClean="0"/>
              <a:t>cases </a:t>
            </a:r>
            <a:r>
              <a:rPr lang="en-US" altLang="ko-KR" sz="1400" b="0" dirty="0"/>
              <a:t>depending on </a:t>
            </a:r>
            <a:r>
              <a:rPr lang="en-US" altLang="ko-KR" sz="1400" b="0" dirty="0" smtClean="0"/>
              <a:t>how to consist of the control frame, </a:t>
            </a:r>
            <a:r>
              <a:rPr lang="en-US" altLang="ko-KR" sz="1400" b="0" dirty="0"/>
              <a:t>whether received STAs are either </a:t>
            </a:r>
            <a:r>
              <a:rPr lang="en-US" altLang="ko-KR" sz="1400" u="sng" dirty="0"/>
              <a:t>only UHR STAs(Case </a:t>
            </a:r>
            <a:r>
              <a:rPr lang="en-US" altLang="ko-KR" sz="1400" u="sng" dirty="0" smtClean="0"/>
              <a:t>1) </a:t>
            </a:r>
            <a:r>
              <a:rPr lang="en-US" altLang="ko-KR" sz="1400" b="0" dirty="0" smtClean="0"/>
              <a:t>or </a:t>
            </a:r>
            <a:r>
              <a:rPr lang="en-US" altLang="ko-KR" sz="1400" u="sng" dirty="0"/>
              <a:t>pre-UHR STA and UHR STA(Case </a:t>
            </a:r>
            <a:r>
              <a:rPr lang="en-US" altLang="ko-KR" sz="1400" u="sng" dirty="0" smtClean="0"/>
              <a:t>2)</a:t>
            </a:r>
            <a:r>
              <a:rPr lang="en-US" altLang="ko-KR" sz="1400" b="0" dirty="0" smtClean="0"/>
              <a:t>.</a:t>
            </a:r>
          </a:p>
          <a:p>
            <a:endParaRPr lang="en-US" altLang="ko-KR" sz="1400" b="0" dirty="0" smtClean="0"/>
          </a:p>
          <a:p>
            <a:pPr marL="514350" lvl="1" indent="0">
              <a:buNone/>
            </a:pPr>
            <a:r>
              <a:rPr lang="en-US" altLang="ko-KR" sz="1400" dirty="0" smtClean="0">
                <a:sym typeface="Wingdings" panose="05000000000000000000" pitchFamily="2" charset="2"/>
              </a:rPr>
              <a:t> </a:t>
            </a:r>
            <a:r>
              <a:rPr lang="en-US" altLang="ko-KR" sz="1400" b="1" dirty="0" smtClean="0"/>
              <a:t>[Case 1] </a:t>
            </a:r>
            <a:r>
              <a:rPr lang="en-US" altLang="ko-KR" sz="1400" dirty="0" smtClean="0"/>
              <a:t>When </a:t>
            </a:r>
            <a:r>
              <a:rPr lang="en-US" altLang="ko-KR" sz="1400" u="sng" dirty="0" smtClean="0"/>
              <a:t>only </a:t>
            </a:r>
            <a:r>
              <a:rPr lang="en-US" altLang="ko-KR" sz="1400" u="sng" dirty="0"/>
              <a:t>UHR </a:t>
            </a:r>
            <a:r>
              <a:rPr lang="en-US" altLang="ko-KR" sz="1400" u="sng" dirty="0" smtClean="0"/>
              <a:t>STAs</a:t>
            </a:r>
            <a:r>
              <a:rPr lang="en-US" altLang="ko-KR" sz="1400" dirty="0" smtClean="0"/>
              <a:t> receive the control frame,</a:t>
            </a:r>
            <a:endParaRPr lang="ko-KR" altLang="en-US" sz="1400"/>
          </a:p>
          <a:p>
            <a:pPr lvl="2"/>
            <a:r>
              <a:rPr lang="en-US" altLang="ko-KR" sz="1400" dirty="0" smtClean="0"/>
              <a:t>The </a:t>
            </a:r>
            <a:r>
              <a:rPr lang="en-US" altLang="ko-KR" sz="1400" dirty="0"/>
              <a:t>information for integrity </a:t>
            </a:r>
            <a:r>
              <a:rPr lang="en-US" altLang="ko-KR" sz="1400" dirty="0" smtClean="0"/>
              <a:t>check(e.g</a:t>
            </a:r>
            <a:r>
              <a:rPr lang="en-US" altLang="ko-KR" sz="1400" dirty="0"/>
              <a:t>., Key ID, IPN, MIC)</a:t>
            </a:r>
            <a:r>
              <a:rPr lang="en-US" altLang="ko-KR" sz="1400" dirty="0" smtClean="0"/>
              <a:t> </a:t>
            </a:r>
            <a:r>
              <a:rPr lang="en-US" altLang="ko-KR" sz="1400" dirty="0"/>
              <a:t>can be located as a new field </a:t>
            </a:r>
            <a:r>
              <a:rPr lang="en-US" altLang="ko-KR" sz="1400" dirty="0" smtClean="0"/>
              <a:t>in the control frame</a:t>
            </a:r>
            <a:r>
              <a:rPr lang="en-US" altLang="ko-KR" sz="1400" dirty="0"/>
              <a:t>. For calculate the value of MIC, Key ID will be set (new) GTK for the group addressed Control frame.</a:t>
            </a:r>
          </a:p>
          <a:p>
            <a:pPr lvl="3"/>
            <a:r>
              <a:rPr lang="en-US" altLang="ko-KR" sz="1400" dirty="0" smtClean="0"/>
              <a:t>The format of Case 1’s Control frame can be same with the </a:t>
            </a:r>
            <a:r>
              <a:rPr lang="en-US" altLang="ko-KR" sz="1400" dirty="0"/>
              <a:t>format of individually </a:t>
            </a:r>
            <a:r>
              <a:rPr lang="en-US" altLang="ko-KR" sz="1400" dirty="0" smtClean="0"/>
              <a:t>addressed Control frame in the previous slide.</a:t>
            </a:r>
          </a:p>
          <a:p>
            <a:pPr marL="514350" lvl="1" indent="0">
              <a:buNone/>
            </a:pPr>
            <a:r>
              <a:rPr lang="en-US" altLang="ko-KR" sz="1400" dirty="0" smtClean="0">
                <a:sym typeface="Wingdings" panose="05000000000000000000" pitchFamily="2" charset="2"/>
              </a:rPr>
              <a:t> </a:t>
            </a:r>
            <a:r>
              <a:rPr lang="en-US" altLang="ko-KR" sz="1400" b="1" dirty="0"/>
              <a:t>[Case 2] </a:t>
            </a:r>
            <a:r>
              <a:rPr lang="en-US" altLang="ko-KR" sz="1400" dirty="0" smtClean="0"/>
              <a:t>When </a:t>
            </a:r>
            <a:r>
              <a:rPr lang="en-US" altLang="ko-KR" sz="1400" u="sng" dirty="0" smtClean="0"/>
              <a:t>pre-UHR </a:t>
            </a:r>
            <a:r>
              <a:rPr lang="en-US" altLang="ko-KR" sz="1400" u="sng" dirty="0"/>
              <a:t>STAs and UHR STAs </a:t>
            </a:r>
            <a:r>
              <a:rPr lang="en-US" altLang="ko-KR" sz="1400" dirty="0" smtClean="0"/>
              <a:t> receive the </a:t>
            </a:r>
            <a:r>
              <a:rPr lang="en-US" altLang="ko-KR" sz="1400" dirty="0"/>
              <a:t>c</a:t>
            </a:r>
            <a:r>
              <a:rPr lang="en-US" altLang="ko-KR" sz="1400" dirty="0" smtClean="0"/>
              <a:t>ontrol frame,</a:t>
            </a:r>
            <a:endParaRPr lang="ko-KR" altLang="en-US" sz="1400"/>
          </a:p>
          <a:p>
            <a:pPr lvl="2"/>
            <a:r>
              <a:rPr lang="en-US" altLang="ko-KR" sz="1400" dirty="0"/>
              <a:t>A</a:t>
            </a:r>
            <a:r>
              <a:rPr lang="en-US" altLang="ko-KR" sz="1400" dirty="0" smtClean="0"/>
              <a:t>ll recipient STAs including pre-UHR STAs and UHR STAs must decode the frame body of the received control frame where the information for integrity check is located.</a:t>
            </a:r>
          </a:p>
          <a:p>
            <a:pPr lvl="2"/>
            <a:r>
              <a:rPr lang="en-US" altLang="ko-KR" sz="1400" dirty="0" smtClean="0"/>
              <a:t>In one way, the information for integrity check can be included in the User Info List field in the Trigger frame/BA Information field in the </a:t>
            </a:r>
            <a:r>
              <a:rPr lang="en-US" altLang="ko-KR" sz="1400" dirty="0" err="1" smtClean="0"/>
              <a:t>BlockAck</a:t>
            </a:r>
            <a:r>
              <a:rPr lang="en-US" altLang="ko-KR" sz="1400" dirty="0" smtClean="0"/>
              <a:t> frame for following the existing baseline.</a:t>
            </a:r>
          </a:p>
          <a:p>
            <a:pPr lvl="3"/>
            <a:r>
              <a:rPr lang="en-US" altLang="ko-KR" sz="1400" dirty="0" smtClean="0"/>
              <a:t>For example, the Special User Info subfield of Trigger frame defined in 11be(EHT) can be one of options to include the information for integrity check with a particular AID.</a:t>
            </a:r>
          </a:p>
          <a:p>
            <a:pPr lvl="3"/>
            <a:r>
              <a:rPr lang="en-US" altLang="ko-KR" sz="1400" dirty="0" smtClean="0"/>
              <a:t>For example, the AID TID Info subfield of Multi-STA </a:t>
            </a:r>
            <a:r>
              <a:rPr lang="en-US" altLang="ko-KR" sz="1400" dirty="0" err="1" smtClean="0"/>
              <a:t>BlockAck</a:t>
            </a:r>
            <a:r>
              <a:rPr lang="en-US" altLang="ko-KR" sz="1400" dirty="0" smtClean="0"/>
              <a:t> frame can be one of options to include the information for integrity check with a particular AID.</a:t>
            </a:r>
          </a:p>
          <a:p>
            <a:pPr marL="0" indent="0">
              <a:buNone/>
            </a:pPr>
            <a:endParaRPr lang="en-US" altLang="ko-KR" sz="1400" dirty="0"/>
          </a:p>
          <a:p>
            <a:pPr lvl="3"/>
            <a:endParaRPr lang="en-US" altLang="ko-KR" sz="1400" dirty="0" smtClean="0"/>
          </a:p>
          <a:p>
            <a:pPr lvl="2"/>
            <a:endParaRPr lang="en-US" altLang="ko-KR" sz="1300" dirty="0"/>
          </a:p>
          <a:p>
            <a:pPr lvl="2"/>
            <a:endParaRPr lang="en-US" altLang="ko-KR" sz="1300" dirty="0" smtClean="0"/>
          </a:p>
          <a:p>
            <a:pPr lvl="2"/>
            <a:endParaRPr lang="en-US" altLang="ko-KR" sz="1300" dirty="0"/>
          </a:p>
          <a:p>
            <a:pPr lvl="2"/>
            <a:endParaRPr lang="en-US" altLang="ko-KR" sz="1300" dirty="0" smtClean="0"/>
          </a:p>
          <a:p>
            <a:pPr lvl="2"/>
            <a:endParaRPr lang="en-US" altLang="ko-KR" sz="1300" dirty="0"/>
          </a:p>
          <a:p>
            <a:pPr lvl="2"/>
            <a:endParaRPr lang="en-US" altLang="ko-KR" sz="1200" dirty="0" smtClean="0">
              <a:solidFill>
                <a:srgbClr val="FF0000"/>
              </a:solidFill>
            </a:endParaRPr>
          </a:p>
          <a:p>
            <a:pPr lvl="2"/>
            <a:endParaRPr lang="en-US" altLang="ko-KR" sz="800" dirty="0" smtClean="0">
              <a:solidFill>
                <a:srgbClr val="FF0000"/>
              </a:solidFill>
            </a:endParaRPr>
          </a:p>
          <a:p>
            <a:pPr marL="857250" lvl="2" indent="0">
              <a:buNone/>
            </a:pPr>
            <a:endParaRPr lang="en-US" altLang="ko-KR" sz="1300"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2158132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pic>
        <p:nvPicPr>
          <p:cNvPr id="2" name="그림 1"/>
          <p:cNvPicPr>
            <a:picLocks noChangeAspect="1"/>
          </p:cNvPicPr>
          <p:nvPr/>
        </p:nvPicPr>
        <p:blipFill>
          <a:blip r:embed="rId2"/>
          <a:stretch>
            <a:fillRect/>
          </a:stretch>
        </p:blipFill>
        <p:spPr>
          <a:xfrm>
            <a:off x="1930397" y="1752170"/>
            <a:ext cx="7144507" cy="2450638"/>
          </a:xfrm>
          <a:prstGeom prst="rect">
            <a:avLst/>
          </a:prstGeom>
        </p:spPr>
      </p:pic>
      <p:sp>
        <p:nvSpPr>
          <p:cNvPr id="6" name="TextBox 5"/>
          <p:cNvSpPr txBox="1"/>
          <p:nvPr/>
        </p:nvSpPr>
        <p:spPr>
          <a:xfrm>
            <a:off x="70355" y="1473041"/>
            <a:ext cx="4141149" cy="600164"/>
          </a:xfrm>
          <a:prstGeom prst="rect">
            <a:avLst/>
          </a:prstGeom>
          <a:noFill/>
        </p:spPr>
        <p:txBody>
          <a:bodyPr wrap="square" rtlCol="0">
            <a:spAutoFit/>
          </a:bodyPr>
          <a:lstStyle/>
          <a:p>
            <a:pPr marL="0" lvl="4"/>
            <a:r>
              <a:rPr lang="en-US" altLang="ko-KR" sz="1100" dirty="0" smtClean="0"/>
              <a:t>* Maybe the length of Protection Info subfield, Key ID subfield, IPN(/BIPN) subfield, and MIC subfield can be changed.</a:t>
            </a:r>
            <a:endParaRPr lang="en-US" altLang="ko-KR" sz="1100" dirty="0"/>
          </a:p>
          <a:p>
            <a:endParaRPr lang="ko-KR" altLang="en-US" sz="1100" dirty="0"/>
          </a:p>
        </p:txBody>
      </p:sp>
      <p:pic>
        <p:nvPicPr>
          <p:cNvPr id="15" name="그림 14"/>
          <p:cNvPicPr>
            <a:picLocks noChangeAspect="1"/>
          </p:cNvPicPr>
          <p:nvPr/>
        </p:nvPicPr>
        <p:blipFill>
          <a:blip r:embed="rId3"/>
          <a:stretch>
            <a:fillRect/>
          </a:stretch>
        </p:blipFill>
        <p:spPr>
          <a:xfrm>
            <a:off x="2819400" y="4517652"/>
            <a:ext cx="6169202" cy="2250925"/>
          </a:xfrm>
          <a:prstGeom prst="rect">
            <a:avLst/>
          </a:prstGeom>
        </p:spPr>
      </p:pic>
      <p:sp>
        <p:nvSpPr>
          <p:cNvPr id="11" name="직사각형 10"/>
          <p:cNvSpPr/>
          <p:nvPr/>
        </p:nvSpPr>
        <p:spPr>
          <a:xfrm>
            <a:off x="38100" y="3513512"/>
            <a:ext cx="4572000" cy="830997"/>
          </a:xfrm>
          <a:prstGeom prst="rect">
            <a:avLst/>
          </a:prstGeom>
        </p:spPr>
        <p:txBody>
          <a:bodyPr>
            <a:spAutoFit/>
          </a:bodyPr>
          <a:lstStyle/>
          <a:p>
            <a:pPr marL="171450" indent="-171450">
              <a:buFont typeface="Arial" panose="020B0604020202020204" pitchFamily="34" charset="0"/>
              <a:buChar char="•"/>
            </a:pPr>
            <a:r>
              <a:rPr lang="en-US" altLang="ko-KR" dirty="0"/>
              <a:t>The particular AID indicates only to UHR STA that the Special User Info subfield includes the information for integrity check. Pre-UHR STA will ignore the Special User Info subfields containing the Protection info subfield</a:t>
            </a:r>
            <a:r>
              <a:rPr lang="en-US" altLang="ko-KR" dirty="0" smtClean="0"/>
              <a:t>.</a:t>
            </a:r>
            <a:endParaRPr lang="en-US" altLang="ko-KR" dirty="0"/>
          </a:p>
        </p:txBody>
      </p:sp>
      <p:sp>
        <p:nvSpPr>
          <p:cNvPr id="14" name="직사각형 13"/>
          <p:cNvSpPr/>
          <p:nvPr/>
        </p:nvSpPr>
        <p:spPr>
          <a:xfrm>
            <a:off x="19584" y="5566400"/>
            <a:ext cx="4572000" cy="830997"/>
          </a:xfrm>
          <a:prstGeom prst="rect">
            <a:avLst/>
          </a:prstGeom>
        </p:spPr>
        <p:txBody>
          <a:bodyPr>
            <a:spAutoFit/>
          </a:bodyPr>
          <a:lstStyle/>
          <a:p>
            <a:pPr marL="171450" indent="-171450">
              <a:buFont typeface="Arial" panose="020B0604020202020204" pitchFamily="34" charset="0"/>
              <a:buChar char="•"/>
            </a:pPr>
            <a:r>
              <a:rPr lang="en-US" altLang="ko-KR" dirty="0"/>
              <a:t>The particular AID indicates only to UHR STA that the </a:t>
            </a:r>
            <a:r>
              <a:rPr lang="en-US" altLang="ko-KR" dirty="0" smtClean="0"/>
              <a:t>Per AID TID Info </a:t>
            </a:r>
            <a:r>
              <a:rPr lang="en-US" altLang="ko-KR" dirty="0"/>
              <a:t>subfield includes the information for integrity check. Pre-UHR STA will ignore the </a:t>
            </a:r>
            <a:r>
              <a:rPr lang="en-US" altLang="ko-KR" dirty="0" smtClean="0"/>
              <a:t>Per AID TID Info subfields </a:t>
            </a:r>
            <a:r>
              <a:rPr lang="en-US" altLang="ko-KR" dirty="0"/>
              <a:t>containing the Protection info subfield</a:t>
            </a:r>
            <a:r>
              <a:rPr lang="en-US" altLang="ko-KR" dirty="0" smtClean="0"/>
              <a:t>.</a:t>
            </a:r>
            <a:endParaRPr lang="en-US" altLang="ko-KR" dirty="0"/>
          </a:p>
        </p:txBody>
      </p:sp>
    </p:spTree>
    <p:extLst>
      <p:ext uri="{BB962C8B-B14F-4D97-AF65-F5344CB8AC3E}">
        <p14:creationId xmlns:p14="http://schemas.microsoft.com/office/powerpoint/2010/main" val="217298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Integrity Check mode indication </a:t>
            </a:r>
            <a:br>
              <a:rPr lang="en-US" altLang="ko-KR" dirty="0" smtClean="0"/>
            </a:br>
            <a:r>
              <a:rPr lang="en-US" altLang="ko-KR" dirty="0" smtClean="0"/>
              <a:t>for Control frame</a:t>
            </a:r>
            <a:endParaRPr lang="ko-KR" altLang="en-US"/>
          </a:p>
        </p:txBody>
      </p:sp>
      <p:sp>
        <p:nvSpPr>
          <p:cNvPr id="3" name="내용 개체 틀 2"/>
          <p:cNvSpPr>
            <a:spLocks noGrp="1"/>
          </p:cNvSpPr>
          <p:nvPr>
            <p:ph idx="1"/>
          </p:nvPr>
        </p:nvSpPr>
        <p:spPr>
          <a:xfrm>
            <a:off x="342900" y="1702750"/>
            <a:ext cx="8458200" cy="4722813"/>
          </a:xfrm>
        </p:spPr>
        <p:txBody>
          <a:bodyPr/>
          <a:lstStyle/>
          <a:p>
            <a:r>
              <a:rPr lang="en-US" altLang="ko-KR" sz="1600" dirty="0" smtClean="0"/>
              <a:t>About group addressed Control frame, two types of format for control frame are possible depending on combination of recipient STAs.</a:t>
            </a:r>
          </a:p>
          <a:p>
            <a:pPr lvl="1"/>
            <a:r>
              <a:rPr lang="en-US" altLang="ko-KR" sz="1400" dirty="0" smtClean="0"/>
              <a:t>The format for pre-UHR STA and UHR STA(Case 2) can support that pre-UHR STAs can receive its frame body from the Trigger frame or </a:t>
            </a:r>
            <a:r>
              <a:rPr lang="en-US" altLang="ko-KR" sz="1400" dirty="0" err="1" smtClean="0"/>
              <a:t>BlockAck</a:t>
            </a:r>
            <a:r>
              <a:rPr lang="en-US" altLang="ko-KR" sz="1400" dirty="0" smtClean="0"/>
              <a:t> frame without decoding error as well as UHR STAs.</a:t>
            </a:r>
          </a:p>
          <a:p>
            <a:pPr lvl="1"/>
            <a:r>
              <a:rPr lang="en-US" altLang="ko-KR" sz="1400" dirty="0" smtClean="0"/>
              <a:t>But </a:t>
            </a:r>
            <a:r>
              <a:rPr lang="en-US" altLang="ko-KR" sz="1400" dirty="0"/>
              <a:t>when only UHR STAs receive </a:t>
            </a:r>
            <a:r>
              <a:rPr lang="en-US" altLang="ko-KR" sz="1400" dirty="0" smtClean="0"/>
              <a:t>it(Case 1), the format for pre-UHR STA and UHR STA(Case 2) </a:t>
            </a:r>
            <a:r>
              <a:rPr lang="en-US" altLang="ko-KR" sz="1400" dirty="0"/>
              <a:t>can be unnecessary to use AID </a:t>
            </a:r>
            <a:r>
              <a:rPr lang="en-US" altLang="ko-KR" sz="1400" dirty="0" smtClean="0"/>
              <a:t>12(11) </a:t>
            </a:r>
            <a:r>
              <a:rPr lang="en-US" altLang="ko-KR" sz="1400" dirty="0"/>
              <a:t>subfield and divide the information for integrity check </a:t>
            </a:r>
            <a:r>
              <a:rPr lang="en-US" altLang="ko-KR" sz="1400" dirty="0" smtClean="0"/>
              <a:t>into </a:t>
            </a:r>
            <a:r>
              <a:rPr lang="en-US" altLang="ko-KR" sz="1400" dirty="0"/>
              <a:t>different User </a:t>
            </a:r>
            <a:r>
              <a:rPr lang="en-US" altLang="ko-KR" sz="1400" dirty="0" smtClean="0"/>
              <a:t>Info fields of Trigger frame or BA Information fields of </a:t>
            </a:r>
            <a:r>
              <a:rPr lang="en-US" altLang="ko-KR" sz="1400" dirty="0" err="1" smtClean="0"/>
              <a:t>BlockAck</a:t>
            </a:r>
            <a:r>
              <a:rPr lang="en-US" altLang="ko-KR" sz="1400" dirty="0" smtClean="0"/>
              <a:t> frame.</a:t>
            </a:r>
          </a:p>
          <a:p>
            <a:pPr lvl="1"/>
            <a:r>
              <a:rPr lang="en-US" altLang="ko-KR" sz="1400" dirty="0" smtClean="0"/>
              <a:t>So, the two types of format for control frame are needed to guarantee that UHR STAs check the integrity of the received control frame under any circumstances.</a:t>
            </a:r>
            <a:endParaRPr lang="en-US" altLang="ko-KR" sz="1400" dirty="0"/>
          </a:p>
          <a:p>
            <a:pPr lvl="1"/>
            <a:endParaRPr lang="en-US" altLang="ko-KR" sz="1200" dirty="0"/>
          </a:p>
          <a:p>
            <a:r>
              <a:rPr lang="en-US" altLang="ko-KR" sz="1600" dirty="0" smtClean="0"/>
              <a:t>If the format of control frame is different depending recipient STA(s), an indication needs which type of format for control frame is used.</a:t>
            </a:r>
          </a:p>
          <a:p>
            <a:pPr lvl="1"/>
            <a:r>
              <a:rPr lang="en-US" altLang="ko-KR" sz="1400" dirty="0" smtClean="0"/>
              <a:t>The mode indication distinguishes where the information for integrity check is included in the transmitted/received control frame.</a:t>
            </a:r>
          </a:p>
          <a:p>
            <a:pPr lvl="2"/>
            <a:r>
              <a:rPr lang="en-US" altLang="ko-KR" sz="1200" dirty="0" smtClean="0"/>
              <a:t>For example, whether the information is located after the User Info List field and before Padding field, </a:t>
            </a:r>
            <a:r>
              <a:rPr lang="en-US" altLang="ko-KR" sz="1200" dirty="0"/>
              <a:t>o</a:t>
            </a:r>
            <a:r>
              <a:rPr lang="en-US" altLang="ko-KR" sz="1200" dirty="0" smtClean="0"/>
              <a:t>r the information is located within the User Info List field in the Trigger frame.</a:t>
            </a:r>
          </a:p>
          <a:p>
            <a:pPr lvl="2"/>
            <a:r>
              <a:rPr lang="en-US" altLang="ko-KR" sz="1200" dirty="0" smtClean="0"/>
              <a:t>For example, whether the information is located after the BA Information field and before FCS field, or the information is located within the BA Information field in the </a:t>
            </a:r>
            <a:r>
              <a:rPr lang="en-US" altLang="ko-KR" sz="1200" dirty="0" err="1" smtClean="0"/>
              <a:t>BlockAck</a:t>
            </a:r>
            <a:r>
              <a:rPr lang="en-US" altLang="ko-KR" sz="1200" dirty="0" smtClean="0"/>
              <a:t> frame.</a:t>
            </a:r>
          </a:p>
          <a:p>
            <a:pPr lvl="1"/>
            <a:r>
              <a:rPr lang="en-US" altLang="ko-KR" sz="1400" dirty="0" smtClean="0"/>
              <a:t>The reserved bit in Common Info field of Trigger frame or BA Control field of </a:t>
            </a:r>
            <a:r>
              <a:rPr lang="en-US" altLang="ko-KR" sz="1400" dirty="0" err="1" smtClean="0"/>
              <a:t>BlockAck</a:t>
            </a:r>
            <a:r>
              <a:rPr lang="en-US" altLang="ko-KR" sz="1400" dirty="0" smtClean="0"/>
              <a:t> frame can be used to indicate the location of the information in the control frame and set by transmitter STA.</a:t>
            </a:r>
            <a:endParaRPr lang="ko-KR" altLang="en-US" sz="14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1684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strike="sngStrike">
              <a:solidFill>
                <a:schemeClr val="tx1"/>
              </a:solidFill>
            </a:endParaRPr>
          </a:p>
        </p:txBody>
      </p:sp>
      <p:sp>
        <p:nvSpPr>
          <p:cNvPr id="5" name="슬라이드 번호 개체 틀 4"/>
          <p:cNvSpPr>
            <a:spLocks noGrp="1"/>
          </p:cNvSpPr>
          <p:nvPr>
            <p:ph type="sldNum" sz="quarter" idx="12"/>
          </p:nvPr>
        </p:nvSpPr>
        <p:spPr>
          <a:xfrm>
            <a:off x="4346323" y="6520934"/>
            <a:ext cx="530225" cy="182562"/>
          </a:xfrm>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4" name="그림 3"/>
          <p:cNvPicPr>
            <a:picLocks noChangeAspect="1"/>
          </p:cNvPicPr>
          <p:nvPr/>
        </p:nvPicPr>
        <p:blipFill>
          <a:blip r:embed="rId3"/>
          <a:stretch>
            <a:fillRect/>
          </a:stretch>
        </p:blipFill>
        <p:spPr>
          <a:xfrm>
            <a:off x="558547" y="4484301"/>
            <a:ext cx="8105775" cy="989288"/>
          </a:xfrm>
          <a:prstGeom prst="rect">
            <a:avLst/>
          </a:prstGeom>
        </p:spPr>
      </p:pic>
      <p:sp>
        <p:nvSpPr>
          <p:cNvPr id="6" name="Footer Placeholder 4"/>
          <p:cNvSpPr>
            <a:spLocks noGrp="1"/>
          </p:cNvSpPr>
          <p:nvPr>
            <p:ph type="ftr" sz="quarter" idx="11"/>
          </p:nvPr>
        </p:nvSpPr>
        <p:spPr>
          <a:xfrm>
            <a:off x="6685777" y="6520934"/>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11" name="내용 개체 틀 10"/>
          <p:cNvSpPr>
            <a:spLocks noGrp="1"/>
          </p:cNvSpPr>
          <p:nvPr>
            <p:ph idx="1"/>
          </p:nvPr>
        </p:nvSpPr>
        <p:spPr>
          <a:xfrm>
            <a:off x="304800" y="1827989"/>
            <a:ext cx="8532819" cy="4343400"/>
          </a:xfrm>
        </p:spPr>
        <p:txBody>
          <a:bodyPr/>
          <a:lstStyle/>
          <a:p>
            <a:r>
              <a:rPr lang="en-US" altLang="ko-KR" sz="1600" dirty="0" smtClean="0"/>
              <a:t>Encryption/Decryption method is a method of shielding and protecting messages.</a:t>
            </a:r>
          </a:p>
          <a:p>
            <a:pPr lvl="1"/>
            <a:r>
              <a:rPr lang="en-US" altLang="ko-KR" sz="1400" dirty="0"/>
              <a:t>If the control frame encrypts </a:t>
            </a:r>
            <a:r>
              <a:rPr lang="en-US" altLang="ko-KR" sz="1400" dirty="0" smtClean="0"/>
              <a:t>the frame body of </a:t>
            </a:r>
            <a:r>
              <a:rPr lang="en-US" altLang="ko-KR" sz="1400" dirty="0"/>
              <a:t>the c</a:t>
            </a:r>
            <a:r>
              <a:rPr lang="en-US" altLang="ko-KR" sz="1400" dirty="0" smtClean="0"/>
              <a:t>ontrol frame</a:t>
            </a:r>
            <a:r>
              <a:rPr lang="en-US" altLang="ko-KR" sz="1400" dirty="0"/>
              <a:t>, the Protected Frame subfield in Frame Control field will be set to 1. </a:t>
            </a:r>
          </a:p>
          <a:p>
            <a:pPr lvl="2"/>
            <a:r>
              <a:rPr lang="en-US" altLang="ko-KR" sz="1200" dirty="0"/>
              <a:t>The STA supporting </a:t>
            </a:r>
            <a:r>
              <a:rPr lang="en-US" altLang="ko-KR" sz="1200" dirty="0" smtClean="0"/>
              <a:t>encryption/decryption(e.g., CCMP/GCMP) </a:t>
            </a:r>
            <a:r>
              <a:rPr lang="en-US" altLang="ko-KR" sz="1200" dirty="0"/>
              <a:t>on c</a:t>
            </a:r>
            <a:r>
              <a:rPr lang="en-US" altLang="ko-KR" sz="1200" dirty="0" smtClean="0"/>
              <a:t>ontrol frame </a:t>
            </a:r>
            <a:r>
              <a:rPr lang="en-US" altLang="ko-KR" sz="1200" dirty="0"/>
              <a:t>should announce its capabilities during an association</a:t>
            </a:r>
            <a:r>
              <a:rPr lang="en-US" altLang="ko-KR" sz="1200" dirty="0" smtClean="0"/>
              <a:t>.</a:t>
            </a:r>
            <a:endParaRPr lang="en-US" altLang="ko-KR" sz="1400" dirty="0" smtClean="0"/>
          </a:p>
          <a:p>
            <a:pPr lvl="1"/>
            <a:r>
              <a:rPr lang="en-US" altLang="ko-KR" sz="1400" dirty="0" smtClean="0"/>
              <a:t>For </a:t>
            </a:r>
            <a:r>
              <a:rPr lang="en-US" altLang="ko-KR" sz="1400" dirty="0"/>
              <a:t>example, if </a:t>
            </a:r>
            <a:r>
              <a:rPr lang="en-US" altLang="ko-KR" sz="1400" dirty="0" smtClean="0"/>
              <a:t>the Trigger </a:t>
            </a:r>
            <a:r>
              <a:rPr lang="en-US" altLang="ko-KR" sz="1400" dirty="0"/>
              <a:t>frame </a:t>
            </a:r>
            <a:r>
              <a:rPr lang="en-US" altLang="ko-KR" sz="1400" dirty="0" smtClean="0"/>
              <a:t>and </a:t>
            </a:r>
            <a:r>
              <a:rPr lang="en-US" altLang="ko-KR" sz="1400" dirty="0" err="1" smtClean="0"/>
              <a:t>BlockAck</a:t>
            </a:r>
            <a:r>
              <a:rPr lang="en-US" altLang="ko-KR" sz="1400" dirty="0" smtClean="0"/>
              <a:t> frame are </a:t>
            </a:r>
            <a:r>
              <a:rPr lang="en-US" altLang="ko-KR" sz="1400" dirty="0"/>
              <a:t>applied to G</a:t>
            </a:r>
            <a:r>
              <a:rPr lang="en-US" altLang="ko-KR" sz="1400" dirty="0" smtClean="0"/>
              <a:t>CMP, the frame body </a:t>
            </a:r>
            <a:r>
              <a:rPr lang="en-US" altLang="ko-KR" sz="1400" dirty="0"/>
              <a:t>will be encrypted. </a:t>
            </a:r>
          </a:p>
          <a:p>
            <a:pPr lvl="2"/>
            <a:r>
              <a:rPr lang="en-US" altLang="ko-KR" sz="1400" dirty="0" smtClean="0"/>
              <a:t>In </a:t>
            </a:r>
            <a:r>
              <a:rPr lang="en-US" altLang="ko-KR" sz="1400" dirty="0"/>
              <a:t>the case of the individually addressed RA, the encryption/decryption is performed based on </a:t>
            </a:r>
            <a:r>
              <a:rPr lang="en-US" altLang="ko-KR" sz="1400" dirty="0" smtClean="0"/>
              <a:t>(new) PTK </a:t>
            </a:r>
            <a:r>
              <a:rPr lang="en-US" altLang="ko-KR" sz="1400" dirty="0"/>
              <a:t>with recipient STA. And in the case of the group addressed RA, the encryption/decryption is performed based </a:t>
            </a:r>
            <a:r>
              <a:rPr lang="en-US" altLang="ko-KR" sz="1400" dirty="0" smtClean="0"/>
              <a:t>on (new) </a:t>
            </a:r>
            <a:r>
              <a:rPr lang="en-US" altLang="ko-KR" sz="1400" dirty="0"/>
              <a:t>GTK with recipient STAs.</a:t>
            </a:r>
          </a:p>
          <a:p>
            <a:pPr lvl="3"/>
            <a:r>
              <a:rPr lang="en-US" altLang="ko-KR" sz="1200" dirty="0"/>
              <a:t>The </a:t>
            </a:r>
            <a:r>
              <a:rPr lang="en-US" altLang="ko-KR" sz="1200" dirty="0" smtClean="0"/>
              <a:t>keys(PTK </a:t>
            </a:r>
            <a:r>
              <a:rPr lang="en-US" altLang="ko-KR" sz="1200" dirty="0"/>
              <a:t>and GTK) can be </a:t>
            </a:r>
            <a:r>
              <a:rPr lang="en-US" altLang="ko-KR" sz="1200" dirty="0" smtClean="0"/>
              <a:t>for </a:t>
            </a:r>
            <a:r>
              <a:rPr lang="en-US" altLang="ko-KR" sz="1200" dirty="0"/>
              <a:t>encryption/decryption method of </a:t>
            </a:r>
            <a:r>
              <a:rPr lang="en-US" altLang="ko-KR" sz="1200" dirty="0" smtClean="0"/>
              <a:t>control </a:t>
            </a:r>
            <a:r>
              <a:rPr lang="en-US" altLang="ko-KR" sz="1200" dirty="0"/>
              <a:t>frame(e.g., Trigger </a:t>
            </a:r>
            <a:r>
              <a:rPr lang="en-US" altLang="ko-KR" sz="1200" dirty="0" smtClean="0"/>
              <a:t>frame &amp; </a:t>
            </a:r>
            <a:r>
              <a:rPr lang="en-US" altLang="ko-KR" sz="1200" dirty="0" err="1" smtClean="0"/>
              <a:t>BlockAck</a:t>
            </a:r>
            <a:r>
              <a:rPr lang="en-US" altLang="ko-KR" sz="1200" dirty="0" smtClean="0"/>
              <a:t> frame).</a:t>
            </a:r>
            <a:endParaRPr lang="en-US" altLang="ko-KR" sz="1200" dirty="0"/>
          </a:p>
          <a:p>
            <a:pPr lvl="1"/>
            <a:endParaRPr lang="en-US" altLang="ko-KR" sz="1400" dirty="0" smtClean="0"/>
          </a:p>
        </p:txBody>
      </p:sp>
      <p:pic>
        <p:nvPicPr>
          <p:cNvPr id="3" name="그림 2"/>
          <p:cNvPicPr>
            <a:picLocks noChangeAspect="1"/>
          </p:cNvPicPr>
          <p:nvPr/>
        </p:nvPicPr>
        <p:blipFill>
          <a:blip r:embed="rId4"/>
          <a:stretch>
            <a:fillRect/>
          </a:stretch>
        </p:blipFill>
        <p:spPr>
          <a:xfrm>
            <a:off x="558547" y="5520861"/>
            <a:ext cx="8043863" cy="878317"/>
          </a:xfrm>
          <a:prstGeom prst="rect">
            <a:avLst/>
          </a:prstGeom>
        </p:spPr>
      </p:pic>
    </p:spTree>
    <p:extLst>
      <p:ext uri="{BB962C8B-B14F-4D97-AF65-F5344CB8AC3E}">
        <p14:creationId xmlns:p14="http://schemas.microsoft.com/office/powerpoint/2010/main" val="1299507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strike="sngStrike">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11" name="내용 개체 틀 10"/>
          <p:cNvSpPr>
            <a:spLocks noGrp="1"/>
          </p:cNvSpPr>
          <p:nvPr>
            <p:ph idx="1"/>
          </p:nvPr>
        </p:nvSpPr>
        <p:spPr>
          <a:xfrm>
            <a:off x="381000" y="1866106"/>
            <a:ext cx="8305800" cy="4343400"/>
          </a:xfrm>
        </p:spPr>
        <p:txBody>
          <a:bodyPr/>
          <a:lstStyle/>
          <a:p>
            <a:r>
              <a:rPr lang="en-US" altLang="ko-KR" sz="1800" dirty="0" smtClean="0"/>
              <a:t>Encryption/Decryption method is the most powerful protection method than the integrity check </a:t>
            </a:r>
            <a:r>
              <a:rPr lang="en-US" altLang="ko-KR" sz="1800" dirty="0"/>
              <a:t>method of the </a:t>
            </a:r>
            <a:r>
              <a:rPr lang="en-US" altLang="ko-KR" sz="1800" dirty="0" smtClean="0"/>
              <a:t>baseline. </a:t>
            </a:r>
            <a:endParaRPr lang="en-US" altLang="ko-KR" sz="1800" strike="sngStrike" dirty="0" smtClean="0">
              <a:solidFill>
                <a:srgbClr val="FF0000"/>
              </a:solidFill>
            </a:endParaRPr>
          </a:p>
          <a:p>
            <a:pPr lvl="1"/>
            <a:r>
              <a:rPr lang="en-US" altLang="ko-KR" sz="1400" dirty="0"/>
              <a:t>Encryption/Decryption method can prevent from attacks to change/damage data values from a 3</a:t>
            </a:r>
            <a:r>
              <a:rPr lang="en-US" altLang="ko-KR" sz="1400" baseline="30000" dirty="0"/>
              <a:t>rd</a:t>
            </a:r>
            <a:r>
              <a:rPr lang="en-US" altLang="ko-KR" sz="1400" dirty="0"/>
              <a:t> STA</a:t>
            </a:r>
            <a:r>
              <a:rPr lang="en-US" altLang="ko-KR" sz="1400" dirty="0" smtClean="0"/>
              <a:t>.</a:t>
            </a:r>
          </a:p>
          <a:p>
            <a:pPr lvl="2"/>
            <a:r>
              <a:rPr lang="en-US" altLang="ko-KR" sz="1400" dirty="0" smtClean="0"/>
              <a:t>If STA can decrypt the cipher message based on the value of the Key ID subfield in the CCMP/GCMP header, it can access/decode the plain message and check the integrity of the received frame based on PN and MIC.</a:t>
            </a:r>
          </a:p>
          <a:p>
            <a:pPr lvl="2"/>
            <a:r>
              <a:rPr lang="en-US" altLang="ko-KR" sz="1400" dirty="0"/>
              <a:t>I</a:t>
            </a:r>
            <a:r>
              <a:rPr lang="en-US" altLang="ko-KR" sz="1400" dirty="0" smtClean="0"/>
              <a:t>f a STA doesn’t recognize the key info based on the value of the Key ID subfield, the STA cannot access/decode the cipher message.</a:t>
            </a:r>
          </a:p>
          <a:p>
            <a:pPr lvl="3"/>
            <a:r>
              <a:rPr lang="en-US" altLang="ko-KR" sz="1200" dirty="0" smtClean="0"/>
              <a:t>So, the 3</a:t>
            </a:r>
            <a:r>
              <a:rPr lang="en-US" altLang="ko-KR" sz="1200" baseline="30000" dirty="0" smtClean="0"/>
              <a:t>rd</a:t>
            </a:r>
            <a:r>
              <a:rPr lang="en-US" altLang="ko-KR" sz="1200" dirty="0" smtClean="0"/>
              <a:t> STA doesn’t have an opportunity to change/damage the cipher message at all.</a:t>
            </a:r>
            <a:endParaRPr lang="en-US" altLang="ko-KR" sz="1200" dirty="0"/>
          </a:p>
          <a:p>
            <a:pPr lvl="1"/>
            <a:r>
              <a:rPr lang="en-US" altLang="ko-KR" sz="1400" dirty="0"/>
              <a:t>This method applies only to (beyond-)UHR STA supporting encryption/decryption for </a:t>
            </a:r>
            <a:r>
              <a:rPr lang="en-US" altLang="ko-KR" sz="1400" dirty="0" smtClean="0"/>
              <a:t>the control frame</a:t>
            </a:r>
            <a:r>
              <a:rPr lang="en-US" altLang="ko-KR" sz="1400" dirty="0"/>
              <a:t>.</a:t>
            </a:r>
          </a:p>
          <a:p>
            <a:pPr lvl="2"/>
            <a:r>
              <a:rPr lang="en-US" altLang="ko-KR" sz="1400" dirty="0" smtClean="0"/>
              <a:t>If pre-UHR STAs receive the encrypted </a:t>
            </a:r>
            <a:r>
              <a:rPr lang="en-US" altLang="ko-KR" sz="1400" dirty="0"/>
              <a:t>c</a:t>
            </a:r>
            <a:r>
              <a:rPr lang="en-US" altLang="ko-KR" sz="1400" dirty="0" smtClean="0"/>
              <a:t>ontrol frame, they cannot decode the frame body of the control frame. </a:t>
            </a:r>
          </a:p>
          <a:p>
            <a:pPr lvl="3"/>
            <a:r>
              <a:rPr lang="en-US" altLang="ko-KR" sz="1200" dirty="0" smtClean="0"/>
              <a:t>Also, unassociated STAs cannot decode the encrypted control frame.</a:t>
            </a:r>
          </a:p>
          <a:p>
            <a:endParaRPr lang="en-US" altLang="ko-KR" sz="1400" dirty="0" smtClean="0"/>
          </a:p>
          <a:p>
            <a:r>
              <a:rPr lang="en-US" altLang="ko-KR" sz="1800" dirty="0" smtClean="0"/>
              <a:t>Encryption/Decryption method can guarantee the confidentiality and integrity of the control frame between UHR STAs.</a:t>
            </a:r>
          </a:p>
          <a:p>
            <a:pPr lvl="1"/>
            <a:endParaRPr lang="ko-KR" altLang="en-US" sz="1600" dirty="0">
              <a:solidFill>
                <a:srgbClr val="0000FF"/>
              </a:solidFill>
            </a:endParaRPr>
          </a:p>
        </p:txBody>
      </p:sp>
    </p:spTree>
    <p:extLst>
      <p:ext uri="{BB962C8B-B14F-4D97-AF65-F5344CB8AC3E}">
        <p14:creationId xmlns:p14="http://schemas.microsoft.com/office/powerpoint/2010/main" val="2971946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297911</TotalTime>
  <Words>2751</Words>
  <Application>Microsoft Office PowerPoint</Application>
  <PresentationFormat>화면 슬라이드 쇼(4:3)</PresentationFormat>
  <Paragraphs>286</Paragraphs>
  <Slides>25</Slides>
  <Notes>9</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25</vt:i4>
      </vt:variant>
    </vt:vector>
  </HeadingPairs>
  <TitlesOfParts>
    <vt:vector size="33" baseType="lpstr">
      <vt:lpstr>Gulim</vt:lpstr>
      <vt:lpstr>Gulim</vt:lpstr>
      <vt:lpstr>맑은 고딕</vt:lpstr>
      <vt:lpstr>맑은 고딕</vt:lpstr>
      <vt:lpstr>Arial</vt:lpstr>
      <vt:lpstr>Times New Roman</vt:lpstr>
      <vt:lpstr>Wingdings</vt:lpstr>
      <vt:lpstr>802-11-Submission</vt:lpstr>
      <vt:lpstr>Enhanced Security for Control frame in 11bn</vt:lpstr>
      <vt:lpstr>Introduction</vt:lpstr>
      <vt:lpstr>Background</vt:lpstr>
      <vt:lpstr>Integrity Check for Control frame</vt:lpstr>
      <vt:lpstr>Integrity Check for Control frame</vt:lpstr>
      <vt:lpstr>Integrity Check for Control frame</vt:lpstr>
      <vt:lpstr>Integrity Check mode indication  for Control frame</vt:lpstr>
      <vt:lpstr>Encryption/Decryption for Control frame</vt:lpstr>
      <vt:lpstr>Encryption/Decryption for Control frame</vt:lpstr>
      <vt:lpstr>Further Issues</vt:lpstr>
      <vt:lpstr>Conclusion</vt:lpstr>
      <vt:lpstr>Straw Poll 1</vt:lpstr>
      <vt:lpstr>Straw Poll 2</vt:lpstr>
      <vt:lpstr>Straw Poll 3</vt:lpstr>
      <vt:lpstr>Straw Poll 4</vt:lpstr>
      <vt:lpstr>Straw Poll 5</vt:lpstr>
      <vt:lpstr>Straw Poll 6</vt:lpstr>
      <vt:lpstr>Straw Poll 7</vt:lpstr>
      <vt:lpstr>Straw Poll 8</vt:lpstr>
      <vt:lpstr>Straw Poll 9</vt:lpstr>
      <vt:lpstr>Straw Poll 10</vt:lpstr>
      <vt:lpstr>Straw Poll 7</vt:lpstr>
      <vt:lpstr>References</vt:lpstr>
      <vt:lpstr>Appendix A. Integrity Check method for BlockAckReq frame </vt:lpstr>
      <vt:lpstr>Appendix B. Encryption/Decryption method for BlockAckReq frame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백선희/선임연구원/미래기술센터 C&amp;M표준(연)IoT커넥티비티표준Task(sunhee.baek@lge.com)</cp:lastModifiedBy>
  <cp:revision>17185</cp:revision>
  <cp:lastPrinted>2018-10-31T23:27:01Z</cp:lastPrinted>
  <dcterms:created xsi:type="dcterms:W3CDTF">2007-05-21T21:00:37Z</dcterms:created>
  <dcterms:modified xsi:type="dcterms:W3CDTF">2024-02-29T07:19:11Z</dcterms:modified>
</cp:coreProperties>
</file>