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244" r:id="rId2"/>
    <p:sldId id="1263" r:id="rId3"/>
    <p:sldId id="1264" r:id="rId4"/>
    <p:sldId id="1280" r:id="rId5"/>
    <p:sldId id="1282" r:id="rId6"/>
    <p:sldId id="1301" r:id="rId7"/>
    <p:sldId id="1273" r:id="rId8"/>
    <p:sldId id="1302" r:id="rId9"/>
    <p:sldId id="1303" r:id="rId10"/>
    <p:sldId id="1285" r:id="rId11"/>
    <p:sldId id="1286" r:id="rId12"/>
    <p:sldId id="1287" r:id="rId13"/>
    <p:sldId id="1260" r:id="rId14"/>
    <p:sldId id="1330" r:id="rId15"/>
    <p:sldId id="1331" r:id="rId16"/>
    <p:sldId id="1313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10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9900"/>
    <a:srgbClr val="00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1057" autoAdjust="0"/>
  </p:normalViewPr>
  <p:slideViewPr>
    <p:cSldViewPr>
      <p:cViewPr varScale="1">
        <p:scale>
          <a:sx n="80" d="100"/>
          <a:sy n="80" d="100"/>
        </p:scale>
        <p:origin x="96" y="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77" d="100"/>
          <a:sy n="177" d="100"/>
        </p:scale>
        <p:origin x="192" y="200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6381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3149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3850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5019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7973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5366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8512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131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/>
            <a:endParaRPr lang="en-US" altLang="ko-KR" sz="1200" b="0" u="none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036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911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5740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969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1928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b="0" u="none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381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i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456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802.11-23/1912r2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Coordinated TDMA Procedure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2023-11-13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TXOP Sharing for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722813"/>
          </a:xfrm>
        </p:spPr>
        <p:txBody>
          <a:bodyPr/>
          <a:lstStyle/>
          <a:p>
            <a:r>
              <a:rPr lang="en-US" altLang="ko-KR" sz="1600" dirty="0" smtClean="0"/>
              <a:t>After selecting a shared AP, the sharing AP can optionally exchange frames within its BSS.</a:t>
            </a:r>
          </a:p>
          <a:p>
            <a:pPr lvl="1"/>
            <a:r>
              <a:rPr lang="en-US" altLang="ko-KR" sz="1400" dirty="0" smtClean="0"/>
              <a:t>The sharing AP can then use MU-RTS TXS TF (or Ctrl frame) to allocate time to the selected shared AP (i.e., TXOP sharing can be performed for C-TDMA based transmission).</a:t>
            </a:r>
            <a:endParaRPr lang="en-US" altLang="ko-KR" sz="900" dirty="0" smtClean="0"/>
          </a:p>
          <a:p>
            <a:r>
              <a:rPr lang="en-US" altLang="ko-KR" sz="1600" dirty="0" smtClean="0"/>
              <a:t>In this situation, a non-AP STAs associated with the shared AP can set Basic NAV by:</a:t>
            </a:r>
          </a:p>
          <a:p>
            <a:pPr lvl="1"/>
            <a:r>
              <a:rPr lang="en-US" altLang="ko-KR" sz="1400" dirty="0" smtClean="0"/>
              <a:t>MU-RTS TXS TF sent by the sharing AP and/or CTS frame responded to by the shared AP</a:t>
            </a:r>
          </a:p>
          <a:p>
            <a:pPr lvl="1"/>
            <a:r>
              <a:rPr lang="en-US" altLang="ko-KR" sz="1400" dirty="0" smtClean="0"/>
              <a:t>Frames sent by the non-AP STAs associated with the sharing AP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endParaRPr lang="en-US" altLang="ko-KR" sz="1200" dirty="0" smtClean="0"/>
          </a:p>
          <a:p>
            <a:r>
              <a:rPr lang="en-US" altLang="ko-KR" sz="1600" dirty="0" smtClean="0"/>
              <a:t>As a result, UL PPDU(s) cannot be transmitted to the shared AP during the allocated time.</a:t>
            </a:r>
          </a:p>
          <a:p>
            <a:pPr lvl="1"/>
            <a:r>
              <a:rPr lang="en-US" altLang="ko-KR" sz="1400" dirty="0" smtClean="0"/>
              <a:t>Therefore, in order to perform C-TDMA based transmission, </a:t>
            </a:r>
            <a:r>
              <a:rPr lang="en-US" altLang="ko-KR" sz="1400" b="1" u="sng" dirty="0" smtClean="0"/>
              <a:t>protection issue</a:t>
            </a:r>
            <a:r>
              <a:rPr lang="en-US" altLang="ko-KR" sz="1400" dirty="0" smtClean="0"/>
              <a:t> must be resolved.</a:t>
            </a:r>
            <a:endParaRPr lang="en-US" altLang="ko-KR" sz="1000" dirty="0" smtClean="0"/>
          </a:p>
          <a:p>
            <a:r>
              <a:rPr lang="en-US" altLang="ko-KR" sz="1600" dirty="0" smtClean="0"/>
              <a:t>There can be several ways to prevent protection issues [7],[</a:t>
            </a:r>
            <a:r>
              <a:rPr lang="en-US" altLang="ko-KR" sz="1600" dirty="0"/>
              <a:t>8</a:t>
            </a:r>
            <a:r>
              <a:rPr lang="en-US" altLang="ko-KR" sz="1600" dirty="0" smtClean="0"/>
              <a:t>],[12].</a:t>
            </a:r>
          </a:p>
          <a:p>
            <a:pPr lvl="1"/>
            <a:r>
              <a:rPr lang="en-US" altLang="ko-KR" sz="1400" dirty="0" smtClean="0"/>
              <a:t>Basically, the RA field of the MU-RTS TXS TF can be set to the individual MAC </a:t>
            </a:r>
            <a:r>
              <a:rPr lang="en-US" altLang="ko-KR" sz="1400" dirty="0" err="1" smtClean="0"/>
              <a:t>addr</a:t>
            </a:r>
            <a:r>
              <a:rPr lang="en-US" altLang="ko-KR" sz="1400" dirty="0" smtClean="0"/>
              <a:t>. of the shared AP. 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582" y="3311272"/>
            <a:ext cx="4854837" cy="209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C-TDMA Transmission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The selected shared AP(s) that responds to the TXOP sharing initiated by the sharing AP can transmit one or more PPDU(s) during the allocated time.</a:t>
            </a:r>
          </a:p>
          <a:p>
            <a:pPr lvl="1"/>
            <a:r>
              <a:rPr lang="en-US" altLang="ko-KR" sz="1600" dirty="0" smtClean="0"/>
              <a:t>This requires the design of appropriate protocols that address or prevent protection issues that may occur with a non-AP STAs associated with the shared AP(s). </a:t>
            </a:r>
          </a:p>
          <a:p>
            <a:pPr lvl="1"/>
            <a:r>
              <a:rPr lang="en-US" altLang="ko-KR" sz="1600" dirty="0" smtClean="0"/>
              <a:t>Other cooperating APs not selected by the sharing AP can defer channel access for the time allocated to the selected shared AP(s).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 sharing AP may retrieve TXOP after the time allocated to the shared AP(s).</a:t>
            </a:r>
          </a:p>
          <a:p>
            <a:pPr lvl="1"/>
            <a:r>
              <a:rPr lang="en-US" altLang="ko-KR" sz="1600" dirty="0" smtClean="0"/>
              <a:t>A shared AP that completes a C-TDMA based transmission earlier than the allocated time must perform a TXOP return process.</a:t>
            </a:r>
          </a:p>
          <a:p>
            <a:pPr lvl="1"/>
            <a:r>
              <a:rPr lang="en-US" altLang="ko-KR" sz="1600" dirty="0" smtClean="0"/>
              <a:t>During the remaining TXOP duration, the sharing AP may exchange frames with non-AP STAs within the BSS or perform additional TXOP sharing (e.g., EHT TXS or C-TDMA).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4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Summary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present our </a:t>
            </a:r>
            <a:r>
              <a:rPr lang="en-US" altLang="ko-KR" sz="2000" dirty="0" smtClean="0"/>
              <a:t>view </a:t>
            </a:r>
            <a:r>
              <a:rPr lang="en-US" altLang="ko-KR" sz="2000" dirty="0"/>
              <a:t>on the procedures required for C-TDMA, one of the </a:t>
            </a:r>
            <a:r>
              <a:rPr lang="en-US" altLang="ko-KR" sz="2000" dirty="0" smtClean="0"/>
              <a:t>Multi-AP </a:t>
            </a:r>
            <a:r>
              <a:rPr lang="en-US" altLang="ko-KR" sz="2000" dirty="0"/>
              <a:t>coordination-based transmission options.</a:t>
            </a:r>
            <a:endParaRPr lang="en-US" altLang="ko-KR" sz="2000" dirty="0" smtClean="0"/>
          </a:p>
          <a:p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In order to support C-TDMA based transmission in 11bn, the following procedures need to be defined and preceded:</a:t>
            </a:r>
          </a:p>
          <a:p>
            <a:pPr lvl="1"/>
            <a:r>
              <a:rPr lang="en-US" altLang="ko-KR" sz="1800" dirty="0" smtClean="0"/>
              <a:t>Multi-AP set configuration</a:t>
            </a:r>
          </a:p>
          <a:p>
            <a:pPr lvl="1"/>
            <a:r>
              <a:rPr lang="en-US" altLang="ko-KR" sz="1800" dirty="0" smtClean="0"/>
              <a:t>Multi-AP selection</a:t>
            </a:r>
          </a:p>
          <a:p>
            <a:pPr lvl="1"/>
            <a:r>
              <a:rPr lang="en-US" altLang="ko-KR" sz="1800" dirty="0" smtClean="0"/>
              <a:t>TXOP sharing for C-TDMA based transmission</a:t>
            </a:r>
          </a:p>
          <a:p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Especially, for efficient C-TDMA operation, further discussion on Multi-AP selection and TXOP sharing procedures is necessary.</a:t>
            </a:r>
            <a:endParaRPr lang="en-US" altLang="ko-KR" sz="2000" dirty="0"/>
          </a:p>
          <a:p>
            <a:endParaRPr lang="en-US" altLang="ko-KR" sz="1800" dirty="0">
              <a:solidFill>
                <a:srgbClr val="FF0000"/>
              </a:solidFill>
            </a:endParaRPr>
          </a:p>
          <a:p>
            <a:endParaRPr lang="en-US" altLang="ko-KR" sz="18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TextBox 5"/>
          <p:cNvSpPr txBox="1"/>
          <p:nvPr/>
        </p:nvSpPr>
        <p:spPr>
          <a:xfrm>
            <a:off x="680040" y="6198414"/>
            <a:ext cx="6025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</a:t>
            </a:r>
            <a:r>
              <a:rPr lang="en-US" altLang="ko-KR" i="1" dirty="0" smtClean="0"/>
              <a:t>Appendix #1</a:t>
            </a:r>
            <a:r>
              <a:rPr lang="en-US" altLang="ko-KR" dirty="0" smtClean="0"/>
              <a:t> shows a detailed frame exchange diagram for the proposed C-TDMA procedure.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63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23/0480r3, “UHR proposed PAR”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22/1515r0, “A candidate feature: Multi-AP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22/1895r0, “Thoughts on M-AP Coordination Principles”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23/767r0, “M-AP Coordination Agreement”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23/616r0, “Overhead Analysis of Coordinated Spatial Reuse”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23/1461r0, “Considerations on Multi-AP Operation”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7</a:t>
            </a:r>
            <a:r>
              <a:rPr lang="en-US" altLang="ko-KR" sz="1800" dirty="0" smtClean="0">
                <a:ea typeface="굴림" panose="020B0600000101010101" pitchFamily="50" charset="-127"/>
              </a:rPr>
              <a:t>] 23/0041r0, 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</a:t>
            </a:r>
            <a:r>
              <a:rPr lang="en-US" altLang="ko-KR" sz="1800" dirty="0">
                <a:ea typeface="굴림" panose="020B0600000101010101" pitchFamily="50" charset="-127"/>
              </a:rPr>
              <a:t>8</a:t>
            </a:r>
            <a:r>
              <a:rPr lang="en-US" altLang="ko-KR" sz="1800" dirty="0" smtClean="0">
                <a:ea typeface="굴림" panose="020B0600000101010101" pitchFamily="50" charset="-127"/>
              </a:rPr>
              <a:t>] 23/0249r1, “Extended TXOP Sharing”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[9] 23/0261r0, “C-TDMA procedure in UHR”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[10] 23/0739r1, “Follow-up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[11] </a:t>
            </a:r>
            <a:r>
              <a:rPr lang="en-GB" altLang="ko-KR" sz="1800" dirty="0" smtClean="0"/>
              <a:t>20/1935r66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“Compendium </a:t>
            </a:r>
            <a:r>
              <a:rPr lang="en-US" altLang="zh-CN" sz="1800" dirty="0"/>
              <a:t>of straw polls and potential changes to the Specification Framework Document Part </a:t>
            </a:r>
            <a:r>
              <a:rPr lang="en-US" altLang="zh-CN" sz="1800" dirty="0" smtClean="0"/>
              <a:t>2”</a:t>
            </a:r>
          </a:p>
          <a:p>
            <a:pPr marL="0" indent="0">
              <a:buNone/>
            </a:pPr>
            <a:r>
              <a:rPr lang="en-US" altLang="zh-CN" sz="1800" dirty="0" smtClean="0"/>
              <a:t>[12] 23/1910r1, “Coordinated TDMA (Follow up)”</a:t>
            </a:r>
            <a:endParaRPr lang="en-US" altLang="zh-CN" sz="1800" dirty="0"/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689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pPr>
              <a:buSzPts val="2000"/>
            </a:pPr>
            <a:r>
              <a:rPr lang="en-US" altLang="ko-KR" sz="2000" dirty="0">
                <a:latin typeface="Times New Roman" panose="02020603050405020304" pitchFamily="18" charset="0"/>
              </a:rPr>
              <a:t>Do you agree to add the following text to the TGbn SFD</a:t>
            </a:r>
            <a:r>
              <a:rPr lang="en-US" altLang="ko-KR" sz="2000" dirty="0" smtClean="0">
                <a:latin typeface="Times New Roman" panose="02020603050405020304" pitchFamily="18" charset="0"/>
              </a:rPr>
              <a:t>?</a:t>
            </a:r>
            <a:endParaRPr lang="en-US" altLang="ko-KR" sz="2000" dirty="0">
              <a:latin typeface="Times New Roman" panose="02020603050405020304" pitchFamily="18" charset="0"/>
            </a:endParaRPr>
          </a:p>
          <a:p>
            <a:pPr marL="360000" indent="0">
              <a:buSzPts val="2000"/>
              <a:buNone/>
            </a:pPr>
            <a:r>
              <a:rPr lang="en-US" altLang="ko-KR" sz="1800" b="0" dirty="0" smtClean="0"/>
              <a:t>As </a:t>
            </a:r>
            <a:r>
              <a:rPr lang="en-US" altLang="ko-KR" sz="1800" b="0" dirty="0"/>
              <a:t>part of the C-TDMA procedure, a sharing AP shall send a MU-RTS TXS Trigger frame to another AP to share a time portion of its TXOP</a:t>
            </a:r>
            <a:r>
              <a:rPr lang="en-US" altLang="ko-KR" sz="1800" b="0" dirty="0" smtClean="0"/>
              <a:t>.</a:t>
            </a:r>
          </a:p>
          <a:p>
            <a:pPr marL="1045800" lvl="1">
              <a:buSzPts val="2000"/>
            </a:pPr>
            <a:r>
              <a:rPr lang="en-US" altLang="ko-KR" sz="1600" b="0" dirty="0" smtClean="0"/>
              <a:t>The </a:t>
            </a:r>
            <a:r>
              <a:rPr lang="en-US" altLang="ko-KR" sz="1600" b="0" dirty="0"/>
              <a:t>Allocation Duration field of the frame indicates the duration of that time </a:t>
            </a:r>
            <a:r>
              <a:rPr lang="en-US" altLang="ko-KR" sz="1600" b="0" dirty="0" smtClean="0"/>
              <a:t>portion.</a:t>
            </a:r>
          </a:p>
          <a:p>
            <a:pPr marL="1045800" lvl="1">
              <a:buSzPts val="2000"/>
            </a:pPr>
            <a:r>
              <a:rPr lang="en-US" altLang="ko-KR" sz="1600" b="0" dirty="0" smtClean="0"/>
              <a:t>The </a:t>
            </a:r>
            <a:r>
              <a:rPr lang="en-US" altLang="ko-KR" sz="1600" b="0" dirty="0"/>
              <a:t>Duration field of the frame is set to the time required to transmit the solicited response frame plus one SIFS.</a:t>
            </a:r>
            <a:endParaRPr lang="en-US" altLang="ko-KR" sz="1800" b="0" dirty="0"/>
          </a:p>
          <a:p>
            <a:pPr marL="360000" indent="0">
              <a:buSzPts val="2000"/>
              <a:buNone/>
            </a:pPr>
            <a:endParaRPr lang="en-US" altLang="ko-KR" sz="1600" b="0" dirty="0" smtClean="0"/>
          </a:p>
          <a:p>
            <a:pPr marL="645750" indent="-285750">
              <a:buSzPts val="2000"/>
              <a:buFont typeface="Wingdings" panose="05000000000000000000" pitchFamily="2" charset="2"/>
              <a:buChar char="§"/>
            </a:pPr>
            <a:r>
              <a:rPr lang="en-US" altLang="ko-KR" sz="1400" b="0" dirty="0" smtClean="0"/>
              <a:t>Supporting </a:t>
            </a:r>
            <a:r>
              <a:rPr lang="en-US" altLang="ko-KR" sz="1400" b="0" dirty="0"/>
              <a:t>documents: 11-23/261, 11-23/1895, 11-23/1910, 11-23/1912, 11-24/0227, 11-24/0382, 11-24/0411, 11-24/0423, 11-24/0842, 11-24/0843, 11-24/1016, 11-24/1017, 11-24/1250, </a:t>
            </a:r>
            <a:r>
              <a:rPr lang="en-US" altLang="ko-KR" sz="1400" b="0" dirty="0" smtClean="0"/>
              <a:t>11-24/1225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96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pPr>
              <a:buSzPts val="2000"/>
            </a:pPr>
            <a:r>
              <a:rPr lang="en-US" altLang="ko-KR" sz="2000" dirty="0">
                <a:latin typeface="Times New Roman" panose="02020603050405020304" pitchFamily="18" charset="0"/>
              </a:rPr>
              <a:t>Do you agree to add the following text to the TGbn SFD</a:t>
            </a:r>
            <a:r>
              <a:rPr lang="en-US" altLang="ko-KR" sz="2000" dirty="0" smtClean="0">
                <a:latin typeface="Times New Roman" panose="02020603050405020304" pitchFamily="18" charset="0"/>
              </a:rPr>
              <a:t>?</a:t>
            </a:r>
            <a:endParaRPr lang="en-US" altLang="ko-KR" sz="2000" dirty="0">
              <a:latin typeface="Times New Roman" panose="02020603050405020304" pitchFamily="18" charset="0"/>
            </a:endParaRPr>
          </a:p>
          <a:p>
            <a:pPr marL="360000" indent="0">
              <a:buSzPts val="2000"/>
              <a:buNone/>
            </a:pPr>
            <a:r>
              <a:rPr lang="en-US" altLang="ko-KR" sz="1800" b="0" dirty="0"/>
              <a:t>As part of the C-TDMA procedure, TGbn defines a mechanism for an AP, that received a time portion of a TXOP from a sharing AP, to return the remainder of the allocated time (if any) back to the sharing </a:t>
            </a:r>
            <a:r>
              <a:rPr lang="en-US" altLang="ko-KR" sz="1800" b="0" dirty="0" smtClean="0"/>
              <a:t>AP.</a:t>
            </a:r>
            <a:endParaRPr lang="en-US" altLang="ko-KR" sz="1600" b="0" dirty="0" smtClean="0"/>
          </a:p>
          <a:p>
            <a:pPr marL="1045800" lvl="1">
              <a:buSzPts val="2000"/>
            </a:pPr>
            <a:r>
              <a:rPr lang="en-US" altLang="ko-KR" sz="1600" dirty="0" smtClean="0"/>
              <a:t>Signaling </a:t>
            </a:r>
            <a:r>
              <a:rPr lang="en-US" altLang="ko-KR" sz="1600" dirty="0"/>
              <a:t>details are TBD.</a:t>
            </a:r>
            <a:endParaRPr lang="en-US" altLang="ko-KR" sz="1600" b="0" dirty="0"/>
          </a:p>
          <a:p>
            <a:pPr marL="360000" indent="0">
              <a:buSzPts val="2000"/>
              <a:buNone/>
            </a:pPr>
            <a:endParaRPr lang="en-US" altLang="ko-KR" sz="1600" b="0" dirty="0" smtClean="0"/>
          </a:p>
          <a:p>
            <a:pPr marL="645750" indent="-285750">
              <a:buSzPts val="2000"/>
              <a:buFont typeface="Wingdings" panose="05000000000000000000" pitchFamily="2" charset="2"/>
              <a:buChar char="§"/>
            </a:pPr>
            <a:r>
              <a:rPr lang="en-US" altLang="ko-KR" sz="1400" b="0" dirty="0" smtClean="0"/>
              <a:t>Supporting </a:t>
            </a:r>
            <a:r>
              <a:rPr lang="en-US" altLang="ko-KR" sz="1400" b="0" dirty="0"/>
              <a:t>documents: 11-23/1895, 11-23/1910, 11-23/1912, 11-24/0227, 11-24/0382, 11-24/0411, 11-24/0423, 11-24/0842, 11-24/0843, 11-24/1016, 11-24/1017, 11-24/1250, 11-24/1225</a:t>
            </a:r>
            <a:endParaRPr lang="en-US" altLang="ko-KR" sz="14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80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Appendix #1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>
                <a:ea typeface="굴림" panose="020B0600000101010101" pitchFamily="50" charset="-127"/>
              </a:rPr>
              <a:t>Detailed frame exchange diagram for the proposed C-TDMA procedure: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28" y="2246421"/>
            <a:ext cx="8661143" cy="23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7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PAR for 11bn (UHR) [1] highlights the need for coordination to enhance WLAN reliability between neighboring APs and between P2P networks in isolated or overlapping BSS scenarios.</a:t>
            </a: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To this end, UHR SG has discussed various Multi-AP coordination schemes [2]-[6] and reviewed the feasibility of coordinated TDMA (C-TDMA), which cooperates based on time [7]-[10].</a:t>
            </a:r>
          </a:p>
          <a:p>
            <a:pPr lvl="1"/>
            <a:r>
              <a:rPr lang="en-US" altLang="ko-KR" sz="1600" dirty="0" smtClean="0"/>
              <a:t>C-TDMA can achieve coordination between neighboring APs based on the Triggered TXOP Sharing (TXS) protocol in 11be (EHT).</a:t>
            </a:r>
          </a:p>
          <a:p>
            <a:pPr lvl="1"/>
            <a:r>
              <a:rPr lang="en-US" altLang="ko-KR" sz="1600" dirty="0" smtClean="0"/>
              <a:t>Therefore, it can be considered a scheme that can be designed and applied as an initial step for Multi-AP coordination-based transmission.</a:t>
            </a:r>
            <a:endParaRPr lang="en-US" altLang="ko-KR" sz="16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present our view on the procedures required for              C-TDMA based transmission in a Multi-AP coordination scheme.</a:t>
            </a:r>
            <a:endParaRPr lang="en-US" altLang="ko-KR" sz="1800" dirty="0"/>
          </a:p>
          <a:p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033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Assumptions for C-TDMA based Transmission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We consider the following assumptions for Multi-AP coordination in this contribution.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8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0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000" dirty="0" smtClean="0">
              <a:solidFill>
                <a:srgbClr val="0000FF"/>
              </a:solidFill>
            </a:endParaRPr>
          </a:p>
          <a:p>
            <a:pPr lvl="1"/>
            <a:r>
              <a:rPr lang="en-US" altLang="ko-KR" sz="1400" dirty="0" smtClean="0"/>
              <a:t>AP which obtains a TXOP and initiates the Multi-AP coordination is a </a:t>
            </a:r>
            <a:r>
              <a:rPr lang="en-US" altLang="ko-KR" sz="1400" b="1" dirty="0" smtClean="0"/>
              <a:t>sharing AP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AP which </a:t>
            </a:r>
            <a:r>
              <a:rPr lang="en-US" altLang="ko-KR" sz="1400" dirty="0"/>
              <a:t>is coordinated for the </a:t>
            </a:r>
            <a:r>
              <a:rPr lang="en-US" altLang="ko-KR" sz="1400" dirty="0" smtClean="0"/>
              <a:t>Multi-AP </a:t>
            </a:r>
            <a:r>
              <a:rPr lang="en-US" altLang="ko-KR" sz="1400" dirty="0"/>
              <a:t>transmission initiated by the sharing AP is the </a:t>
            </a:r>
            <a:r>
              <a:rPr lang="en-US" altLang="ko-KR" sz="1400" b="1" dirty="0"/>
              <a:t>shared </a:t>
            </a:r>
            <a:r>
              <a:rPr lang="en-US" altLang="ko-KR" sz="1400" b="1" dirty="0" smtClean="0"/>
              <a:t>AP</a:t>
            </a:r>
            <a:r>
              <a:rPr lang="en-US" altLang="ko-KR" sz="1400" dirty="0" smtClean="0"/>
              <a:t>. </a:t>
            </a:r>
          </a:p>
          <a:p>
            <a:pPr lvl="1"/>
            <a:r>
              <a:rPr lang="en-US" altLang="ko-KR" sz="1400" dirty="0"/>
              <a:t>A </a:t>
            </a:r>
            <a:r>
              <a:rPr lang="en-US" altLang="ko-KR" sz="1400" b="1" dirty="0"/>
              <a:t>Multi-AP set</a:t>
            </a:r>
            <a:r>
              <a:rPr lang="en-US" altLang="ko-KR" sz="1400" dirty="0"/>
              <a:t> is a set of AP(s) that can initiate or participate in Multi-AP coordination.</a:t>
            </a:r>
          </a:p>
          <a:p>
            <a:pPr lvl="1"/>
            <a:r>
              <a:rPr lang="en-US" altLang="ko-KR" sz="1400" dirty="0"/>
              <a:t>At least one AP in the Multi-AP set can be a sharing AP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Any AP that obtains TXOP can become </a:t>
            </a:r>
            <a:r>
              <a:rPr lang="en-US" altLang="ko-KR" sz="1400" dirty="0"/>
              <a:t>a</a:t>
            </a:r>
            <a:r>
              <a:rPr lang="en-US" altLang="ko-KR" sz="1400" dirty="0" smtClean="0"/>
              <a:t> sharing AP.</a:t>
            </a:r>
            <a:endParaRPr lang="en-US" altLang="ko-KR" sz="14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sz="1400" dirty="0" smtClean="0"/>
              <a:t>The shared APs exist within the range of a sharing AP, and shared APs may not hear each other.</a:t>
            </a:r>
          </a:p>
          <a:p>
            <a:pPr lvl="1"/>
            <a:r>
              <a:rPr lang="en-US" altLang="ko-KR" sz="1400" dirty="0" smtClean="0"/>
              <a:t>Some of the non-AP STAs associated with the shared AP may hear the sharing AP or the non-AP STA(s) associated with the sharing AP.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2" name="직사각형 11"/>
          <p:cNvSpPr/>
          <p:nvPr/>
        </p:nvSpPr>
        <p:spPr bwMode="auto">
          <a:xfrm>
            <a:off x="1282245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Shared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직사각형 14"/>
              <p:cNvSpPr/>
              <p:nvPr/>
            </p:nvSpPr>
            <p:spPr bwMode="auto">
              <a:xfrm>
                <a:off x="65607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5" name="직사각형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72" y="3352800"/>
                <a:ext cx="864000" cy="457200"/>
              </a:xfrm>
              <a:prstGeom prst="rect">
                <a:avLst/>
              </a:prstGeom>
              <a:blipFill>
                <a:blip r:embed="rId3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직사각형 15"/>
              <p:cNvSpPr/>
              <p:nvPr/>
            </p:nvSpPr>
            <p:spPr bwMode="auto">
              <a:xfrm>
                <a:off x="215427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6" name="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4272" y="3352800"/>
                <a:ext cx="864000" cy="457200"/>
              </a:xfrm>
              <a:prstGeom prst="rect">
                <a:avLst/>
              </a:prstGeom>
              <a:blipFill>
                <a:blip r:embed="rId4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직선 연결선 17"/>
          <p:cNvCxnSpPr>
            <a:stCxn id="12" idx="2"/>
            <a:endCxn id="15" idx="0"/>
          </p:cNvCxnSpPr>
          <p:nvPr/>
        </p:nvCxnSpPr>
        <p:spPr bwMode="auto">
          <a:xfrm flipH="1">
            <a:off x="1088072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0" name="직선 연결선 19"/>
          <p:cNvCxnSpPr>
            <a:stCxn id="12" idx="2"/>
            <a:endCxn id="16" idx="0"/>
          </p:cNvCxnSpPr>
          <p:nvPr/>
        </p:nvCxnSpPr>
        <p:spPr bwMode="auto">
          <a:xfrm>
            <a:off x="1858245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79350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3914955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Sharing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직사각형 24"/>
              <p:cNvSpPr/>
              <p:nvPr/>
            </p:nvSpPr>
            <p:spPr bwMode="auto">
              <a:xfrm>
                <a:off x="328878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5" name="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8782" y="3352800"/>
                <a:ext cx="864000" cy="457200"/>
              </a:xfrm>
              <a:prstGeom prst="rect">
                <a:avLst/>
              </a:prstGeom>
              <a:blipFill>
                <a:blip r:embed="rId5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직사각형 25"/>
              <p:cNvSpPr/>
              <p:nvPr/>
            </p:nvSpPr>
            <p:spPr bwMode="auto">
              <a:xfrm>
                <a:off x="4786982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6" name="직사각형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6982" y="3352800"/>
                <a:ext cx="864000" cy="457200"/>
              </a:xfrm>
              <a:prstGeom prst="rect">
                <a:avLst/>
              </a:prstGeom>
              <a:blipFill>
                <a:blip r:embed="rId6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직선 연결선 26"/>
          <p:cNvCxnSpPr>
            <a:stCxn id="24" idx="2"/>
            <a:endCxn id="25" idx="0"/>
          </p:cNvCxnSpPr>
          <p:nvPr/>
        </p:nvCxnSpPr>
        <p:spPr bwMode="auto">
          <a:xfrm flipH="1">
            <a:off x="3720782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28" name="직선 연결선 27"/>
          <p:cNvCxnSpPr>
            <a:stCxn id="24" idx="2"/>
            <a:endCxn id="26" idx="0"/>
          </p:cNvCxnSpPr>
          <p:nvPr/>
        </p:nvCxnSpPr>
        <p:spPr bwMode="auto">
          <a:xfrm>
            <a:off x="4490955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12060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6569773" y="2629751"/>
            <a:ext cx="115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dirty="0" smtClean="0"/>
              <a:t>Shared AP</a:t>
            </a:r>
            <a:endParaRPr kumimoji="0" lang="ko-KR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직사각형 40"/>
              <p:cNvSpPr/>
              <p:nvPr/>
            </p:nvSpPr>
            <p:spPr bwMode="auto">
              <a:xfrm>
                <a:off x="5943600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1" name="직사각형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3600" y="3352800"/>
                <a:ext cx="864000" cy="457200"/>
              </a:xfrm>
              <a:prstGeom prst="rect">
                <a:avLst/>
              </a:prstGeom>
              <a:blipFill>
                <a:blip r:embed="rId7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직사각형 41"/>
              <p:cNvSpPr/>
              <p:nvPr/>
            </p:nvSpPr>
            <p:spPr bwMode="auto">
              <a:xfrm>
                <a:off x="7441800" y="3352800"/>
                <a:ext cx="8640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sz="1600" dirty="0" smtClean="0"/>
                  <a:t>STA </a:t>
                </a:r>
                <a14:m>
                  <m:oMath xmlns:m="http://schemas.openxmlformats.org/officeDocument/2006/math">
                    <m:r>
                      <a:rPr kumimoji="0" lang="en-US" altLang="ko-KR" sz="16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kumimoji="0" lang="ko-KR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2" name="직사각형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41800" y="3352800"/>
                <a:ext cx="864000" cy="457200"/>
              </a:xfrm>
              <a:prstGeom prst="rect">
                <a:avLst/>
              </a:prstGeom>
              <a:blipFill>
                <a:blip r:embed="rId8"/>
                <a:stretch>
                  <a:fillRect b="-259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직선 연결선 42"/>
          <p:cNvCxnSpPr>
            <a:stCxn id="40" idx="2"/>
            <a:endCxn id="41" idx="0"/>
          </p:cNvCxnSpPr>
          <p:nvPr/>
        </p:nvCxnSpPr>
        <p:spPr bwMode="auto">
          <a:xfrm flipH="1">
            <a:off x="6375600" y="3086951"/>
            <a:ext cx="770173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4" name="직선 연결선 43"/>
          <p:cNvCxnSpPr>
            <a:stCxn id="40" idx="2"/>
            <a:endCxn id="42" idx="0"/>
          </p:cNvCxnSpPr>
          <p:nvPr/>
        </p:nvCxnSpPr>
        <p:spPr bwMode="auto">
          <a:xfrm>
            <a:off x="7145773" y="3086951"/>
            <a:ext cx="728027" cy="265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6966878" y="33528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/>
              <a:t>...</a:t>
            </a:r>
            <a:endParaRPr lang="ko-KR" altLang="en-US" sz="1800" dirty="0"/>
          </a:p>
        </p:txBody>
      </p:sp>
      <p:cxnSp>
        <p:nvCxnSpPr>
          <p:cNvPr id="47" name="직선 연결선 46"/>
          <p:cNvCxnSpPr>
            <a:stCxn id="24" idx="1"/>
            <a:endCxn id="12" idx="3"/>
          </p:cNvCxnSpPr>
          <p:nvPr/>
        </p:nvCxnSpPr>
        <p:spPr bwMode="auto">
          <a:xfrm flipH="1">
            <a:off x="2434245" y="2858351"/>
            <a:ext cx="14807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50" name="직선 연결선 49"/>
          <p:cNvCxnSpPr>
            <a:stCxn id="40" idx="1"/>
            <a:endCxn id="24" idx="3"/>
          </p:cNvCxnSpPr>
          <p:nvPr/>
        </p:nvCxnSpPr>
        <p:spPr bwMode="auto">
          <a:xfrm flipH="1">
            <a:off x="5066955" y="2858351"/>
            <a:ext cx="1502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73110" y="2362200"/>
            <a:ext cx="3172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*At </a:t>
            </a:r>
            <a:r>
              <a:rPr lang="en-US" altLang="ko-KR" dirty="0"/>
              <a:t>the point of winning the medium contention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79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(1/3)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en-US" altLang="ko-KR" sz="1800" dirty="0" smtClean="0">
                <a:sym typeface="Wingdings" panose="05000000000000000000" pitchFamily="2" charset="2"/>
              </a:rPr>
              <a:t>Multi-AP coordination setup part</a:t>
            </a:r>
            <a:endParaRPr lang="en-US" altLang="ko-KR" sz="1800" dirty="0" smtClean="0"/>
          </a:p>
          <a:p>
            <a:pPr lvl="1"/>
            <a:r>
              <a:rPr lang="en-US" altLang="ko-KR" sz="1600" dirty="0" smtClean="0">
                <a:sym typeface="Wingdings" panose="05000000000000000000" pitchFamily="2" charset="2"/>
              </a:rPr>
              <a:t>Multi-AP set configuration</a:t>
            </a:r>
            <a:endParaRPr lang="en-US" altLang="ko-KR" sz="1800" dirty="0" smtClean="0"/>
          </a:p>
          <a:p>
            <a:pPr lvl="2"/>
            <a:r>
              <a:rPr lang="en-US" altLang="ko-KR" sz="1400" dirty="0" smtClean="0"/>
              <a:t>To use the coordination scheme, a </a:t>
            </a:r>
            <a:r>
              <a:rPr lang="en-US" altLang="ko-KR" sz="1400" b="1" dirty="0" smtClean="0"/>
              <a:t>Multi-AP set</a:t>
            </a:r>
            <a:r>
              <a:rPr lang="en-US" altLang="ko-KR" sz="1400" dirty="0" smtClean="0"/>
              <a:t> should be configured in advance.</a:t>
            </a:r>
          </a:p>
          <a:p>
            <a:pPr lvl="2"/>
            <a:r>
              <a:rPr lang="en-US" altLang="ko-KR" sz="1400" dirty="0" smtClean="0"/>
              <a:t>In this procedure, each AP negotiates to group several candidate APs for Multi-AP operation.</a:t>
            </a:r>
          </a:p>
          <a:p>
            <a:pPr lvl="2"/>
            <a:r>
              <a:rPr lang="en-US" altLang="ko-KR" sz="1400" dirty="0" smtClean="0"/>
              <a:t>It can include a negotiation information for the C-TDMA based transmission.</a:t>
            </a:r>
          </a:p>
          <a:p>
            <a:pPr lvl="1"/>
            <a:r>
              <a:rPr lang="en-US" altLang="ko-KR" sz="1600" dirty="0" smtClean="0"/>
              <a:t>Multi-AP selection</a:t>
            </a:r>
          </a:p>
          <a:p>
            <a:pPr lvl="2"/>
            <a:r>
              <a:rPr lang="en-US" altLang="ko-KR" sz="1400" dirty="0"/>
              <a:t>The sharing AP can select the shared AP(s) from the configured Multi-AP set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400" dirty="0" smtClean="0"/>
              <a:t>Also, this can be used as a short-term solicit method to request resources from a shared AP(s).</a:t>
            </a:r>
          </a:p>
          <a:p>
            <a:pPr lvl="2"/>
            <a:r>
              <a:rPr lang="en-US" altLang="ko-KR" sz="1400" dirty="0" smtClean="0"/>
              <a:t>That is, it may be used to update contents acquired during Multi-AP set configuration.</a:t>
            </a: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/>
          <a:srcRect r="51861"/>
          <a:stretch/>
        </p:blipFill>
        <p:spPr>
          <a:xfrm>
            <a:off x="2785106" y="4191000"/>
            <a:ext cx="3573788" cy="208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055" y="4343400"/>
            <a:ext cx="7423890" cy="204289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(2/3)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2589531"/>
          </a:xfrm>
        </p:spPr>
        <p:txBody>
          <a:bodyPr/>
          <a:lstStyle/>
          <a:p>
            <a:pPr>
              <a:buFont typeface="+mj-lt"/>
              <a:buAutoNum type="arabicParenR" startAt="2"/>
            </a:pPr>
            <a:r>
              <a:rPr lang="en-US" altLang="ko-KR" sz="1800" dirty="0" smtClean="0"/>
              <a:t>Coordination scheme based transmission part</a:t>
            </a:r>
            <a:endParaRPr lang="en-US" altLang="ko-KR" sz="1400" dirty="0" smtClean="0"/>
          </a:p>
          <a:p>
            <a:pPr lvl="1"/>
            <a:r>
              <a:rPr lang="en-US" altLang="ko-KR" sz="1600" dirty="0"/>
              <a:t>[</a:t>
            </a:r>
            <a:r>
              <a:rPr lang="en-US" altLang="ko-KR" sz="1600" dirty="0" smtClean="0"/>
              <a:t>optional] Frame exchange within BSS of the sharing AP</a:t>
            </a:r>
          </a:p>
          <a:p>
            <a:pPr lvl="2"/>
            <a:r>
              <a:rPr lang="en-US" altLang="ko-KR" sz="1400" dirty="0" smtClean="0"/>
              <a:t>Basically, an AP that obtains TXOP and acts as a sharing AP can perform individual frame exchange.</a:t>
            </a:r>
          </a:p>
          <a:p>
            <a:pPr lvl="1"/>
            <a:r>
              <a:rPr lang="en-US" altLang="ko-KR" sz="1600" dirty="0" smtClean="0"/>
              <a:t>TXOP sharing for C-TDMA based transmission</a:t>
            </a:r>
          </a:p>
          <a:p>
            <a:pPr lvl="2"/>
            <a:r>
              <a:rPr lang="en-US" altLang="ko-KR" sz="1400" dirty="0" smtClean="0"/>
              <a:t>This procedure can allocate part of the TXOP to the shared AP(s).</a:t>
            </a:r>
          </a:p>
          <a:p>
            <a:pPr lvl="2"/>
            <a:r>
              <a:rPr lang="en-US" altLang="ko-KR" sz="1400" dirty="0"/>
              <a:t>Several TXOP sharing </a:t>
            </a:r>
            <a:r>
              <a:rPr lang="en-US" altLang="ko-KR" sz="1400" dirty="0" smtClean="0"/>
              <a:t>methods </a:t>
            </a:r>
            <a:r>
              <a:rPr lang="en-US" altLang="ko-KR" sz="1400" dirty="0"/>
              <a:t>can be considered to prevent protection </a:t>
            </a:r>
            <a:r>
              <a:rPr lang="en-US" altLang="ko-KR" sz="1400" dirty="0" smtClean="0"/>
              <a:t>issues [7],[8],[12].</a:t>
            </a:r>
          </a:p>
          <a:p>
            <a:pPr lvl="1"/>
            <a:r>
              <a:rPr lang="en-US" altLang="ko-KR" sz="1600" dirty="0" smtClean="0"/>
              <a:t>C-TDMA based transmission</a:t>
            </a:r>
          </a:p>
          <a:p>
            <a:pPr lvl="2"/>
            <a:r>
              <a:rPr lang="en-US" altLang="ko-KR" sz="1400" dirty="0" smtClean="0"/>
              <a:t>A shared AP(s) can transmit one or more PPDU(s) during the allocated time.</a:t>
            </a:r>
          </a:p>
          <a:p>
            <a:pPr lvl="2"/>
            <a:r>
              <a:rPr lang="en-US" altLang="ko-KR" sz="1400" dirty="0" smtClean="0"/>
              <a:t>For the remaining TXOP, the sharing AP may resume frame exchange within its BSS.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4419600" y="4342131"/>
            <a:ext cx="3810000" cy="2080441"/>
          </a:xfrm>
          <a:prstGeom prst="roundRect">
            <a:avLst>
              <a:gd name="adj" fmla="val 9532"/>
            </a:avLst>
          </a:prstGeom>
          <a:noFill/>
          <a:ln w="19050" cap="flat" cmpd="sng" algn="ctr">
            <a:solidFill>
              <a:srgbClr val="FF99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Expected C-TDMA Procedure in UHR (</a:t>
            </a:r>
            <a:r>
              <a:rPr lang="en-US" altLang="ko-KR" dirty="0">
                <a:solidFill>
                  <a:schemeClr val="tx1"/>
                </a:solidFill>
              </a:rPr>
              <a:t>3</a:t>
            </a:r>
            <a:r>
              <a:rPr lang="en-US" altLang="ko-KR" dirty="0" smtClean="0">
                <a:solidFill>
                  <a:schemeClr val="tx1"/>
                </a:solidFill>
              </a:rPr>
              <a:t>/3)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C-TDMA </a:t>
            </a:r>
            <a:r>
              <a:rPr lang="en-US" altLang="ko-KR" sz="1800" dirty="0"/>
              <a:t>procedures </a:t>
            </a:r>
            <a:r>
              <a:rPr lang="en-US" altLang="ko-KR" sz="1800" dirty="0" smtClean="0"/>
              <a:t>may involve </a:t>
            </a:r>
            <a:r>
              <a:rPr lang="en-US" altLang="ko-KR" sz="1800" dirty="0"/>
              <a:t>both </a:t>
            </a:r>
            <a:r>
              <a:rPr lang="en-US" altLang="ko-KR" sz="1800" dirty="0" smtClean="0"/>
              <a:t>long-term and </a:t>
            </a:r>
            <a:r>
              <a:rPr lang="en-US" altLang="ko-KR" sz="1800" dirty="0"/>
              <a:t>short-term </a:t>
            </a:r>
            <a:r>
              <a:rPr lang="en-US" altLang="ko-KR" sz="1800" dirty="0" smtClean="0"/>
              <a:t>(e.g., TXOP-level) operations [3][6].</a:t>
            </a:r>
            <a:endParaRPr lang="en-US" altLang="ko-KR" sz="1800" dirty="0"/>
          </a:p>
          <a:p>
            <a:endParaRPr lang="en-US" altLang="ko-KR" sz="1000" dirty="0" smtClean="0"/>
          </a:p>
          <a:p>
            <a:r>
              <a:rPr lang="en-US" altLang="ko-KR" sz="1800" dirty="0" smtClean="0"/>
              <a:t>Multi-AP set configuration procedure is necessary for long-term operation, and the negotiated information can be used and updated over a long period of time.</a:t>
            </a:r>
          </a:p>
          <a:p>
            <a:endParaRPr lang="en-US" altLang="ko-KR" sz="1000" dirty="0" smtClean="0">
              <a:solidFill>
                <a:srgbClr val="FF0000"/>
              </a:solidFill>
            </a:endParaRPr>
          </a:p>
          <a:p>
            <a:r>
              <a:rPr lang="en-US" altLang="ko-KR" sz="1800" dirty="0" smtClean="0"/>
              <a:t>Also, Multi-AP selection and Coordination scheme based transmission operates in the short-term based on the configured Multi-AP set.</a:t>
            </a:r>
          </a:p>
          <a:p>
            <a:pPr lvl="1"/>
            <a:r>
              <a:rPr lang="en-US" altLang="ko-KR" sz="1600" dirty="0" smtClean="0"/>
              <a:t>Optionally, the C-TDMA operation may be repeated or another scheme may be performed.</a:t>
            </a:r>
          </a:p>
          <a:p>
            <a:endParaRPr lang="en-US" altLang="ko-KR" sz="2000" dirty="0"/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endParaRPr lang="en-US" altLang="ko-KR" sz="1800" dirty="0" smtClean="0">
              <a:solidFill>
                <a:srgbClr val="0000FF"/>
              </a:solidFill>
            </a:endParaRPr>
          </a:p>
          <a:p>
            <a:pPr lvl="1"/>
            <a:endParaRPr lang="en-US" altLang="ko-KR" sz="1600" dirty="0" smtClean="0">
              <a:solidFill>
                <a:srgbClr val="0000FF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861" y="4301588"/>
            <a:ext cx="8166279" cy="209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Set Configuration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/>
              <a:t>A </a:t>
            </a:r>
            <a:r>
              <a:rPr lang="en-US" altLang="ko-KR" sz="1800" dirty="0" smtClean="0"/>
              <a:t>Multi-AP set </a:t>
            </a:r>
            <a:r>
              <a:rPr lang="en-US" altLang="ko-KR" sz="1800" dirty="0"/>
              <a:t>can be configured through the process </a:t>
            </a:r>
            <a:r>
              <a:rPr lang="en-US" altLang="ko-KR" sz="1800" dirty="0" smtClean="0"/>
              <a:t>below:</a:t>
            </a:r>
          </a:p>
          <a:p>
            <a:pPr lvl="1"/>
            <a:r>
              <a:rPr lang="en-US" altLang="ko-KR" sz="1600" b="1" dirty="0" smtClean="0"/>
              <a:t>Discovery of neighboring APs:</a:t>
            </a:r>
            <a:r>
              <a:rPr lang="en-US" altLang="ko-KR" sz="1600" dirty="0" smtClean="0"/>
              <a:t> APs can discover each other by receiving Beacon frame or Management frame sent by neighboring APs.</a:t>
            </a:r>
          </a:p>
          <a:p>
            <a:pPr lvl="1"/>
            <a:r>
              <a:rPr lang="en-US" altLang="ko-KR" sz="1600" b="1" dirty="0" smtClean="0"/>
              <a:t>Request/Response frame exchange:</a:t>
            </a:r>
            <a:r>
              <a:rPr lang="en-US" altLang="ko-KR" sz="1600" dirty="0" smtClean="0"/>
              <a:t> APs wishing to participate in C-TDMA (or otherwise) can perform a </a:t>
            </a:r>
            <a:r>
              <a:rPr lang="en-US" altLang="ko-KR" sz="1600" dirty="0"/>
              <a:t>n</a:t>
            </a:r>
            <a:r>
              <a:rPr lang="en-US" altLang="ko-KR" sz="1600" dirty="0" smtClean="0"/>
              <a:t>egotiation procedure to configure a Multi-AP set.</a:t>
            </a:r>
          </a:p>
          <a:p>
            <a:pPr lvl="1"/>
            <a:endParaRPr lang="en-US" altLang="ko-KR" sz="1000" dirty="0" smtClean="0"/>
          </a:p>
          <a:p>
            <a:r>
              <a:rPr lang="en-US" altLang="ko-KR" sz="1800" dirty="0" smtClean="0"/>
              <a:t>When configuring a Mult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-AP set, the following information may be included for the C-TDMA negotiation procedure:</a:t>
            </a:r>
          </a:p>
          <a:p>
            <a:pPr lvl="2"/>
            <a:r>
              <a:rPr lang="en-US" altLang="ko-KR" sz="1600" dirty="0" smtClean="0"/>
              <a:t>Indications or parameters to identify multiple APs and manage Multi-AP set</a:t>
            </a:r>
          </a:p>
          <a:p>
            <a:pPr lvl="2"/>
            <a:r>
              <a:rPr lang="en-US" altLang="ko-KR" sz="1600" dirty="0" smtClean="0"/>
              <a:t>Capabilities for Multi-AP coordination schemes (e.g., C-TDMA, C-SR, etc.)</a:t>
            </a:r>
            <a:endParaRPr lang="en-US" altLang="ko-KR" sz="1600" strike="sngStrike" dirty="0"/>
          </a:p>
          <a:p>
            <a:pPr lvl="2"/>
            <a:r>
              <a:rPr lang="en-US" altLang="ko-KR" sz="1600" dirty="0" smtClean="0"/>
              <a:t>Operating parameters (Common or specific parameters for each Multi-AP scheme)</a:t>
            </a:r>
          </a:p>
          <a:p>
            <a:pPr lvl="2"/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1000" dirty="0" smtClean="0">
              <a:solidFill>
                <a:srgbClr val="0000FF"/>
              </a:solidFill>
            </a:endParaRPr>
          </a:p>
          <a:p>
            <a:r>
              <a:rPr lang="en-US" altLang="ko-KR" sz="1800" dirty="0" smtClean="0"/>
              <a:t>After the req./resp. frames are exchanged, a Multi-AP set is configured per AP.</a:t>
            </a:r>
          </a:p>
          <a:p>
            <a:pPr lvl="1"/>
            <a:r>
              <a:rPr lang="en-US" altLang="ko-KR" sz="1600" dirty="0" smtClean="0"/>
              <a:t>That is, each participating AP can create a Multi-AP coordination table including the successfully negotiated AP(s).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869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Selection (1/2)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If the sharing AP and the shared AP can recognize in advance </a:t>
            </a:r>
            <a:r>
              <a:rPr lang="en-US" altLang="ko-KR" sz="1600" u="sng" dirty="0"/>
              <a:t>whether or not TXOP sharing is required</a:t>
            </a:r>
            <a:r>
              <a:rPr lang="en-US" altLang="ko-KR" sz="1600" dirty="0"/>
              <a:t>, it is useful in several aspects:</a:t>
            </a:r>
          </a:p>
          <a:p>
            <a:pPr lvl="1"/>
            <a:r>
              <a:rPr lang="en-US" altLang="ko-KR" sz="1400" dirty="0"/>
              <a:t>If there is no response from the selected shared AP or it is reported that </a:t>
            </a:r>
            <a:r>
              <a:rPr lang="en-US" altLang="ko-KR" sz="1400" dirty="0" smtClean="0"/>
              <a:t>TXOP sharing </a:t>
            </a:r>
            <a:r>
              <a:rPr lang="en-US" altLang="ko-KR" sz="1400" dirty="0"/>
              <a:t>is not </a:t>
            </a:r>
            <a:r>
              <a:rPr lang="en-US" altLang="ko-KR" sz="1400" dirty="0" smtClean="0"/>
              <a:t>necessary, the </a:t>
            </a:r>
            <a:r>
              <a:rPr lang="en-US" altLang="ko-KR" sz="1400" dirty="0"/>
              <a:t>sharing AP can select another shared AP or not perform C-TDMA.</a:t>
            </a:r>
          </a:p>
          <a:p>
            <a:pPr lvl="1"/>
            <a:r>
              <a:rPr lang="en-US" altLang="ko-KR" sz="1400" dirty="0" smtClean="0"/>
              <a:t>The shared AP can report short-term/non-periodic information that can be helpful for C-TDMA operation.</a:t>
            </a:r>
          </a:p>
          <a:p>
            <a:endParaRPr lang="en-US" altLang="ko-KR" sz="800" dirty="0" smtClean="0"/>
          </a:p>
          <a:p>
            <a:r>
              <a:rPr lang="en-US" altLang="ko-KR" sz="1600" dirty="0"/>
              <a:t>During the Multi-AP selection procedure, the following information may be transmitted from the sharing AP: 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Multi-AP coordination schemes type (i.e., When a common frame is designed for Multi-AP coordination)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Allocation </a:t>
            </a:r>
            <a:r>
              <a:rPr lang="en-US" altLang="ko-KR" sz="1400" dirty="0">
                <a:sym typeface="Wingdings" panose="05000000000000000000" pitchFamily="2" charset="2"/>
              </a:rPr>
              <a:t>duration (i.e., Indicates that the expected TXOP duration to be allocated</a:t>
            </a:r>
            <a:r>
              <a:rPr lang="en-US" altLang="ko-KR" sz="1400" dirty="0" smtClean="0">
                <a:sym typeface="Wingdings" panose="05000000000000000000" pitchFamily="2" charset="2"/>
              </a:rPr>
              <a:t>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 smtClean="0"/>
              <a:t>TBD</a:t>
            </a:r>
            <a:endParaRPr lang="en-US" altLang="ko-KR" sz="1400" dirty="0"/>
          </a:p>
          <a:p>
            <a:pPr lvl="1"/>
            <a:endParaRPr lang="en-US" altLang="ko-KR" sz="800" dirty="0"/>
          </a:p>
          <a:p>
            <a:r>
              <a:rPr lang="en-US" altLang="ko-KR" sz="1600" dirty="0"/>
              <a:t>The shared </a:t>
            </a:r>
            <a:r>
              <a:rPr lang="en-US" altLang="ko-KR" sz="1600" dirty="0" smtClean="0"/>
              <a:t>AP </a:t>
            </a:r>
            <a:r>
              <a:rPr lang="en-US" altLang="ko-KR" sz="1600" dirty="0"/>
              <a:t>that receives the request frame from the sharing AP can transmit a response frame containing the following information: </a:t>
            </a: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Required TXOP duration (i.e., Indicates the TXOP duration required by the selected shared AP</a:t>
            </a:r>
            <a:r>
              <a:rPr lang="en-US" altLang="ko-KR" sz="14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LL </a:t>
            </a:r>
            <a:r>
              <a:rPr lang="en-US" altLang="ko-KR" sz="1400" dirty="0">
                <a:sym typeface="Wingdings" panose="05000000000000000000" pitchFamily="2" charset="2"/>
              </a:rPr>
              <a:t>traffic requirement (e.g., </a:t>
            </a:r>
            <a:r>
              <a:rPr lang="en-US" altLang="ko-KR" sz="1400" dirty="0" smtClean="0">
                <a:sym typeface="Wingdings" panose="05000000000000000000" pitchFamily="2" charset="2"/>
              </a:rPr>
              <a:t>short-term/non-periodic/dynamic </a:t>
            </a:r>
            <a:r>
              <a:rPr lang="en-US" altLang="ko-KR" sz="1400" dirty="0">
                <a:sym typeface="Wingdings" panose="05000000000000000000" pitchFamily="2" charset="2"/>
              </a:rPr>
              <a:t>LL traffic)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Status code (e.g., Accept or Reject based on whether TXOP sharing is currently required)</a:t>
            </a:r>
            <a:endParaRPr lang="en-US" altLang="ko-KR" sz="1400" dirty="0">
              <a:sym typeface="Wingdings" panose="05000000000000000000" pitchFamily="2" charset="2"/>
            </a:endParaRPr>
          </a:p>
          <a:p>
            <a:pPr lvl="1"/>
            <a:r>
              <a:rPr lang="en-US" altLang="ko-KR" sz="1400" dirty="0">
                <a:sym typeface="Wingdings" panose="05000000000000000000" pitchFamily="2" charset="2"/>
              </a:rPr>
              <a:t>TBD</a:t>
            </a:r>
            <a:endParaRPr lang="en-US" altLang="ko-KR" dirty="0"/>
          </a:p>
          <a:p>
            <a:pPr lvl="2"/>
            <a:endParaRPr lang="en-US" altLang="ko-KR" sz="1800" dirty="0" smtClean="0"/>
          </a:p>
          <a:p>
            <a:pPr lvl="2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59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Multi-AP Selection (2/2)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/>
              <a:t>Sharing AP can select one or more shared </a:t>
            </a:r>
            <a:r>
              <a:rPr lang="en-US" altLang="ko-KR" sz="1600" dirty="0" smtClean="0"/>
              <a:t>AP(s) </a:t>
            </a:r>
            <a:r>
              <a:rPr lang="en-US" altLang="ko-KR" sz="1600" dirty="0"/>
              <a:t>from the configured Multi-AP set.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</a:t>
            </a:r>
            <a:r>
              <a:rPr lang="en-US" altLang="ko-KR" sz="1400" dirty="0"/>
              <a:t>AP may transmit a </a:t>
            </a:r>
            <a:r>
              <a:rPr lang="en-US" altLang="ko-KR" sz="1400" dirty="0" smtClean="0"/>
              <a:t>Trigger frame (TF), </a:t>
            </a:r>
            <a:r>
              <a:rPr lang="en-US" altLang="ko-KR" sz="1400" dirty="0"/>
              <a:t>and the shared </a:t>
            </a:r>
            <a:r>
              <a:rPr lang="en-US" altLang="ko-KR" sz="1400" dirty="0" smtClean="0"/>
              <a:t>AP </a:t>
            </a:r>
            <a:r>
              <a:rPr lang="en-US" altLang="ko-KR" sz="1400" dirty="0"/>
              <a:t>may transmit a TB PPDU in response.</a:t>
            </a:r>
          </a:p>
          <a:p>
            <a:pPr lvl="2"/>
            <a:r>
              <a:rPr lang="en-US" altLang="ko-KR" sz="1400" dirty="0" smtClean="0"/>
              <a:t>Multiple shared AP(s) can receive the TF and send feedback with updated information.</a:t>
            </a:r>
          </a:p>
          <a:p>
            <a:pPr lvl="2"/>
            <a:r>
              <a:rPr lang="en-US" altLang="ko-KR" sz="1400" dirty="0" smtClean="0"/>
              <a:t>However, TB PPDU transmission from the AP must be supported.</a:t>
            </a:r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</a:t>
            </a:r>
            <a:r>
              <a:rPr lang="en-US" altLang="ko-KR" sz="1400" dirty="0"/>
              <a:t>AP may transmit a MU-RTS TF, and the shared AP may respond with a CTS frame.</a:t>
            </a:r>
          </a:p>
          <a:p>
            <a:pPr lvl="2"/>
            <a:r>
              <a:rPr lang="en-US" altLang="ko-KR" sz="1400" dirty="0" smtClean="0"/>
              <a:t>MU-RTS TXS TF (i.e., TXS mode) can be utilized and multiple shared APs can receive the TF.</a:t>
            </a:r>
          </a:p>
          <a:p>
            <a:pPr lvl="2"/>
            <a:r>
              <a:rPr lang="en-US" altLang="ko-KR" sz="1400" dirty="0" smtClean="0"/>
              <a:t>In </a:t>
            </a:r>
            <a:r>
              <a:rPr lang="en-US" altLang="ko-KR" sz="1400" dirty="0"/>
              <a:t>this case, the CTS frame cannot contain information for Multi-AP coordination</a:t>
            </a:r>
            <a:r>
              <a:rPr lang="en-US" altLang="ko-KR" sz="1400" dirty="0" smtClean="0"/>
              <a:t>.</a:t>
            </a:r>
            <a:endParaRPr lang="en-US" altLang="ko-KR" sz="1400" dirty="0"/>
          </a:p>
          <a:p>
            <a:pPr marL="720000" lvl="1" indent="-342900">
              <a:buFont typeface="+mj-lt"/>
              <a:buAutoNum type="arabicParenR"/>
            </a:pPr>
            <a:r>
              <a:rPr lang="en-US" altLang="ko-KR" sz="1400" dirty="0" smtClean="0"/>
              <a:t>Sharing AP may transmit a request frame (i.e., </a:t>
            </a:r>
            <a:r>
              <a:rPr lang="en-US" altLang="ko-KR" sz="1400" dirty="0" err="1" smtClean="0"/>
              <a:t>Mng</a:t>
            </a:r>
            <a:r>
              <a:rPr lang="en-US" altLang="ko-KR" sz="1400" dirty="0" smtClean="0"/>
              <a:t>.), and the shared AP may transmit a response frame.</a:t>
            </a:r>
          </a:p>
          <a:p>
            <a:pPr lvl="2"/>
            <a:r>
              <a:rPr lang="en-US" altLang="ko-KR" sz="1400" dirty="0" smtClean="0"/>
              <a:t>The shared AP can send a response frame with updated information instead of a TB PPDU or CTS.</a:t>
            </a:r>
          </a:p>
          <a:p>
            <a:pPr lvl="2"/>
            <a:r>
              <a:rPr lang="en-US" altLang="ko-KR" sz="1400" dirty="0" smtClean="0"/>
              <a:t>In this case, Multi-AP selection is only possible for a single shared AP.</a:t>
            </a:r>
          </a:p>
          <a:p>
            <a:pPr lvl="2"/>
            <a:endParaRPr lang="en-US" altLang="ko-KR" sz="1000" dirty="0" smtClean="0"/>
          </a:p>
          <a:p>
            <a:r>
              <a:rPr lang="en-US" altLang="ko-KR" sz="1600" dirty="0" smtClean="0"/>
              <a:t>Exceptionally, </a:t>
            </a:r>
            <a:r>
              <a:rPr lang="en-US" altLang="ko-KR" sz="1600" dirty="0"/>
              <a:t>the Multi-AP selection procedure may be omitted for the following reasons:</a:t>
            </a:r>
          </a:p>
          <a:p>
            <a:pPr lvl="1"/>
            <a:r>
              <a:rPr lang="en-US" altLang="ko-KR" sz="1400" dirty="0" smtClean="0"/>
              <a:t>Perform TXOP sharing immediately upon obtaining TXOP, or</a:t>
            </a:r>
          </a:p>
          <a:p>
            <a:pPr lvl="1"/>
            <a:r>
              <a:rPr lang="en-US" altLang="ko-KR" sz="1400" dirty="0" smtClean="0"/>
              <a:t>Feedback from shared AP is not required or</a:t>
            </a:r>
          </a:p>
          <a:p>
            <a:pPr lvl="1"/>
            <a:r>
              <a:rPr lang="en-US" altLang="ko-KR" sz="1400" dirty="0" smtClean="0"/>
              <a:t>When there </a:t>
            </a:r>
            <a:r>
              <a:rPr lang="en-US" altLang="ko-KR" sz="1400" dirty="0"/>
              <a:t>is only one negotiated </a:t>
            </a:r>
            <a:r>
              <a:rPr lang="en-US" altLang="ko-KR" sz="1400" dirty="0" smtClean="0"/>
              <a:t>AP.</a:t>
            </a:r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926" y="4800600"/>
            <a:ext cx="4635474" cy="172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305568</TotalTime>
  <Words>2412</Words>
  <Application>Microsoft Office PowerPoint</Application>
  <PresentationFormat>화면 슬라이드 쇼(4:3)</PresentationFormat>
  <Paragraphs>317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굴림</vt:lpstr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Coordinated TDMA Procedure</vt:lpstr>
      <vt:lpstr>Introduction</vt:lpstr>
      <vt:lpstr>Assumptions for C-TDMA based Transmission</vt:lpstr>
      <vt:lpstr>Expected C-TDMA Procedure in UHR (1/3)</vt:lpstr>
      <vt:lpstr>Expected C-TDMA Procedure in UHR (2/3)</vt:lpstr>
      <vt:lpstr>Expected C-TDMA Procedure in UHR (3/3)</vt:lpstr>
      <vt:lpstr>Multi-AP Set Configuration</vt:lpstr>
      <vt:lpstr>Multi-AP Selection (1/2) </vt:lpstr>
      <vt:lpstr>Multi-AP Selection (2/2) </vt:lpstr>
      <vt:lpstr>TXOP Sharing for C-TDMA</vt:lpstr>
      <vt:lpstr>C-TDMA Transmission</vt:lpstr>
      <vt:lpstr>Summary</vt:lpstr>
      <vt:lpstr>References</vt:lpstr>
      <vt:lpstr>Straw Poll 1</vt:lpstr>
      <vt:lpstr>Straw Poll 2</vt:lpstr>
      <vt:lpstr>Appendix #1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17367</cp:revision>
  <cp:lastPrinted>2018-10-31T23:27:01Z</cp:lastPrinted>
  <dcterms:created xsi:type="dcterms:W3CDTF">2007-05-21T21:00:37Z</dcterms:created>
  <dcterms:modified xsi:type="dcterms:W3CDTF">2024-11-11T14:49:37Z</dcterms:modified>
</cp:coreProperties>
</file>