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50" r:id="rId3"/>
    <p:sldId id="1292" r:id="rId4"/>
    <p:sldId id="1251" r:id="rId5"/>
    <p:sldId id="1252" r:id="rId6"/>
    <p:sldId id="1268" r:id="rId7"/>
    <p:sldId id="1266" r:id="rId8"/>
    <p:sldId id="1258" r:id="rId9"/>
    <p:sldId id="1277" r:id="rId10"/>
    <p:sldId id="1267" r:id="rId11"/>
    <p:sldId id="1256" r:id="rId12"/>
    <p:sldId id="1293" r:id="rId13"/>
    <p:sldId id="1294" r:id="rId14"/>
    <p:sldId id="1243" r:id="rId15"/>
    <p:sldId id="1274" r:id="rId16"/>
    <p:sldId id="1276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25" autoAdjust="0"/>
    <p:restoredTop sz="80861" autoAdjust="0"/>
  </p:normalViewPr>
  <p:slideViewPr>
    <p:cSldViewPr>
      <p:cViewPr varScale="1">
        <p:scale>
          <a:sx n="71" d="100"/>
          <a:sy n="71" d="100"/>
        </p:scale>
        <p:origin x="190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1795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ko-KR" dirty="0" smtClean="0"/>
              <a:t> </a:t>
            </a:r>
            <a:r>
              <a:rPr lang="en-US" altLang="ko-KR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 you support to define a mechanism in 11bn that enables a non-AP MLD to roam from one AP MLD to another AP MLD and the non-AP MLD remains in state 4 (see 11.3) after successful roaming to the other AP MLD?</a:t>
            </a:r>
            <a:endParaRPr lang="ko-KR" altLang="ko-KR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2191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360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5779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9372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4349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4689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4216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5288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ko-KR" dirty="0" smtClean="0"/>
              <a:t> </a:t>
            </a:r>
            <a:r>
              <a:rPr lang="en-US" altLang="ko-KR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 you support to define a mechanism in 11bn that enables a non-AP MLD to roam from one AP MLD to another AP MLD and the non-AP MLD remains in state 4 (see 11.3) after successful roaming to the other AP MLD?</a:t>
            </a:r>
            <a:endParaRPr lang="ko-KR" altLang="ko-KR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771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802.11-23/1908r1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Yelin Yoon,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Seamless Roaming Procedure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2023-11-15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100444"/>
              </p:ext>
            </p:extLst>
          </p:nvPr>
        </p:nvGraphicFramePr>
        <p:xfrm>
          <a:off x="712304" y="2654112"/>
          <a:ext cx="7620000" cy="37466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Yelin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 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8284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Roaming </a:t>
            </a:r>
            <a:r>
              <a:rPr lang="en-GB" altLang="ko-KR" dirty="0" smtClean="0"/>
              <a:t>Procedure – After Roaming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After the non-AP MLD has successfully roamed to the target AP MLD, several considerations come into play</a:t>
            </a:r>
            <a:r>
              <a:rPr lang="en-US" sz="2000" dirty="0" smtClean="0"/>
              <a:t>:</a:t>
            </a:r>
          </a:p>
          <a:p>
            <a:pPr lvl="1"/>
            <a:r>
              <a:rPr lang="en-GB" sz="1600" dirty="0" smtClean="0"/>
              <a:t>Ensure that the Multi-Link Setup is preserved with the link that is newly added, ensuring network stability and reliability </a:t>
            </a:r>
          </a:p>
          <a:p>
            <a:pPr lvl="1"/>
            <a:r>
              <a:rPr lang="en-GB" sz="1600" dirty="0" smtClean="0"/>
              <a:t>Following roaming, </a:t>
            </a:r>
            <a:r>
              <a:rPr lang="en-GB" altLang="ko-KR" sz="1600" dirty="0"/>
              <a:t>all links </a:t>
            </a:r>
            <a:r>
              <a:rPr lang="en-GB" altLang="ko-KR" sz="1600" dirty="0" smtClean="0"/>
              <a:t>need to be </a:t>
            </a:r>
            <a:r>
              <a:rPr lang="en-GB" sz="1600" dirty="0" smtClean="0"/>
              <a:t>reset to the TID default mode, and </a:t>
            </a:r>
            <a:r>
              <a:rPr lang="en-GB" sz="1600" dirty="0"/>
              <a:t>e</a:t>
            </a:r>
            <a:r>
              <a:rPr lang="en-GB" sz="1600" dirty="0" smtClean="0"/>
              <a:t>ach link should undergo TID negotiation process after</a:t>
            </a:r>
          </a:p>
          <a:p>
            <a:pPr lvl="1"/>
            <a:r>
              <a:rPr lang="en-GB" sz="1600" dirty="0" smtClean="0"/>
              <a:t>Once the link is added, the non-AP MLD and the AP MLD should be able to exchange frames right away, ensuring seamless data transmission and connectivity</a:t>
            </a:r>
            <a:endParaRPr lang="en-GB" sz="16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19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In this contribution, we have outlined a roaming process utilizing the Reconfiguration. This process includes:</a:t>
            </a:r>
          </a:p>
          <a:p>
            <a:pPr lvl="1"/>
            <a:r>
              <a:rPr lang="en-GB" sz="1800" dirty="0"/>
              <a:t>T</a:t>
            </a:r>
            <a:r>
              <a:rPr lang="en-GB" sz="1800" dirty="0" smtClean="0"/>
              <a:t>he Transmission of </a:t>
            </a:r>
            <a:r>
              <a:rPr lang="en-GB" sz="1800" dirty="0"/>
              <a:t>a</a:t>
            </a:r>
            <a:r>
              <a:rPr lang="en-GB" sz="1800" dirty="0" smtClean="0"/>
              <a:t> recommended AP list </a:t>
            </a:r>
          </a:p>
          <a:p>
            <a:pPr lvl="1"/>
            <a:r>
              <a:rPr lang="en-GB" sz="1800" dirty="0" smtClean="0"/>
              <a:t>Roaming triggering using the Multi-Link Reconfiguration frames</a:t>
            </a:r>
            <a:endParaRPr lang="en-GB" sz="1800" dirty="0"/>
          </a:p>
          <a:p>
            <a:pPr lvl="1"/>
            <a:r>
              <a:rPr lang="en-GB" sz="1800" dirty="0"/>
              <a:t>T</a:t>
            </a:r>
            <a:r>
              <a:rPr lang="en-GB" sz="1800" dirty="0" smtClean="0"/>
              <a:t>hree methods of link transition, ensuring efficient and seamless connectivity during roaming </a:t>
            </a:r>
          </a:p>
          <a:p>
            <a:pPr lvl="1"/>
            <a:endParaRPr lang="en-GB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779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#</a:t>
            </a:r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support a transition mechanism of the non-AP MLD between AP MLDs that are within the same Extended Service Set (ESS) without re-authentication and re-association?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784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#</a:t>
            </a:r>
            <a:r>
              <a:rPr lang="en-GB" dirty="0" smtClean="0"/>
              <a:t>1 (Edited)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to define a mechanism in 11bn that enables a non-AP MLD to roam from one AP MLD to another AP MLD and the non-AP MLD remains in state 4 (see 11.3) after successful roaming to the other AP MLD?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991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</a:t>
            </a:r>
            <a:r>
              <a:rPr lang="en-GB" altLang="ko-KR" dirty="0"/>
              <a:t>11-23/480r3 </a:t>
            </a:r>
            <a:r>
              <a:rPr lang="en-US" altLang="ko-KR" dirty="0"/>
              <a:t>UHR draft proposed PAR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[2] 11-23/279r0 Considerations on Seamless Roaming </a:t>
            </a:r>
          </a:p>
          <a:p>
            <a:pPr marL="0" indent="0">
              <a:buNone/>
            </a:pPr>
            <a:r>
              <a:rPr lang="en-US" altLang="ko-KR" dirty="0" smtClean="0"/>
              <a:t>[3] 11-23/1090r0 Seamless Roaming Follow-up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95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 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Link Add then </a:t>
            </a:r>
            <a:r>
              <a:rPr lang="en-GB" altLang="ko-KR" sz="2000" dirty="0" smtClean="0"/>
              <a:t>Delete</a:t>
            </a:r>
          </a:p>
          <a:p>
            <a:pPr lvl="1"/>
            <a:endParaRPr lang="en-GB" altLang="ko-KR" sz="1600" dirty="0" smtClean="0"/>
          </a:p>
          <a:p>
            <a:pPr lvl="1"/>
            <a:endParaRPr lang="en-GB" altLang="ko-KR" sz="1600" dirty="0" smtClean="0"/>
          </a:p>
          <a:p>
            <a:pPr lvl="1"/>
            <a:endParaRPr lang="en-GB" sz="16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altLang="ko-KR" sz="2000" dirty="0"/>
              <a:t>Link Switch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77" y="2133600"/>
            <a:ext cx="8632810" cy="195569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277" y="4494213"/>
            <a:ext cx="8575123" cy="193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9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Link Delete then Add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" y="2286000"/>
            <a:ext cx="8709660" cy="19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Seamless mobility, a feature outlined in UHR </a:t>
            </a:r>
            <a:r>
              <a:rPr lang="en-US" altLang="ko-KR" dirty="0"/>
              <a:t>PAR </a:t>
            </a:r>
            <a:r>
              <a:rPr lang="en-US" altLang="ko-KR" dirty="0" smtClean="0"/>
              <a:t>[1], requires a mechanism that ensures reliable connectivity and quality </a:t>
            </a:r>
            <a:r>
              <a:rPr lang="en-US" altLang="ko-KR" dirty="0"/>
              <a:t>of experience for mobile users </a:t>
            </a:r>
            <a:r>
              <a:rPr lang="en-US" altLang="ko-KR" dirty="0" smtClean="0"/>
              <a:t>[</a:t>
            </a:r>
            <a:r>
              <a:rPr lang="en-US" altLang="ko-KR" dirty="0"/>
              <a:t>1</a:t>
            </a:r>
            <a:r>
              <a:rPr lang="en-US" altLang="ko-KR" dirty="0" smtClean="0"/>
              <a:t>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presentation, we introduce a seamless roaming procedure to enable </a:t>
            </a:r>
            <a:r>
              <a:rPr lang="en-US" altLang="ko-KR" dirty="0"/>
              <a:t>s</a:t>
            </a:r>
            <a:r>
              <a:rPr lang="en-US" altLang="ko-KR" dirty="0" smtClean="0"/>
              <a:t>eamless mobility</a:t>
            </a:r>
            <a:endParaRPr lang="en-US" altLang="ko-KR" dirty="0"/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96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Re-cap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In the previous meeting, we </a:t>
            </a:r>
            <a:r>
              <a:rPr lang="en-US" altLang="ko-KR" sz="1800" dirty="0" smtClean="0"/>
              <a:t>deliberated on the </a:t>
            </a:r>
            <a:r>
              <a:rPr lang="en-US" altLang="ko-KR" sz="1800" dirty="0"/>
              <a:t>features that may be required </a:t>
            </a:r>
            <a:r>
              <a:rPr lang="en-US" altLang="ko-KR" sz="1800" dirty="0" smtClean="0"/>
              <a:t>for achieving </a:t>
            </a:r>
            <a:r>
              <a:rPr lang="en-US" altLang="ko-KR" sz="1800" dirty="0"/>
              <a:t>seamless roaming </a:t>
            </a:r>
            <a:r>
              <a:rPr lang="en-US" altLang="ko-KR" sz="1800" dirty="0" smtClean="0"/>
              <a:t>between non-collocated APs[3]. 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We proposed an MLD based architecture where we have AP MLDs affiliated with the AP MLD for a seamless roaming</a:t>
            </a:r>
          </a:p>
          <a:p>
            <a:pPr lvl="2"/>
            <a:r>
              <a:rPr lang="en-US" altLang="ko-KR" sz="1400" dirty="0" smtClean="0"/>
              <a:t>We are going to name the “AP MLD for a seamless roaming” as the</a:t>
            </a:r>
            <a:r>
              <a:rPr lang="en-US" altLang="ko-KR" sz="1400" b="1" dirty="0" smtClean="0"/>
              <a:t> Ultra Fast BSS Transition (UFT) AP MLD </a:t>
            </a:r>
            <a:r>
              <a:rPr lang="en-US" altLang="ko-KR" sz="1400" dirty="0" smtClean="0"/>
              <a:t>in this contribution</a:t>
            </a:r>
          </a:p>
          <a:p>
            <a:pPr lvl="1"/>
            <a:r>
              <a:rPr lang="en-US" altLang="ko-KR" sz="1600" dirty="0" smtClean="0"/>
              <a:t>We want to maintain the Multi-Link setup </a:t>
            </a:r>
            <a:r>
              <a:rPr lang="en-US" altLang="ko-KR" sz="1600" dirty="0"/>
              <a:t>u</a:t>
            </a:r>
            <a:r>
              <a:rPr lang="en-US" altLang="ko-KR" sz="1600" dirty="0" smtClean="0"/>
              <a:t>tilizing </a:t>
            </a:r>
            <a:r>
              <a:rPr lang="en-US" altLang="ko-KR" sz="1600" dirty="0"/>
              <a:t>the ML Reconfiguration 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We need a new method to identify the APs affiliated with the UFT AP MLD.</a:t>
            </a:r>
            <a:endParaRPr lang="en-US" altLang="ko-KR" sz="1600" dirty="0"/>
          </a:p>
          <a:p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191000"/>
            <a:ext cx="4884174" cy="22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8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 (1/2)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Current roaming mechanisms, including Fast BSS Transition, fall short in providing seamless roaming</a:t>
            </a:r>
          </a:p>
          <a:p>
            <a:pPr lvl="1"/>
            <a:r>
              <a:rPr lang="en-GB" sz="1800" dirty="0" smtClean="0"/>
              <a:t>Despite its attempts to expedite the process, re-authentication and re-association process</a:t>
            </a:r>
            <a:r>
              <a:rPr lang="en-US" sz="1800" dirty="0" err="1" smtClean="0"/>
              <a:t>es</a:t>
            </a:r>
            <a:r>
              <a:rPr lang="en-GB" sz="1800" dirty="0" smtClean="0"/>
              <a:t> lead to significant time delays which is taking too much time.</a:t>
            </a:r>
          </a:p>
          <a:p>
            <a:pPr lvl="1"/>
            <a:r>
              <a:rPr lang="en-GB" sz="1800" dirty="0" smtClean="0"/>
              <a:t>Additionally, the data discontinuity experienced during disassociation and re-association with the target AP further aggravates these delays</a:t>
            </a:r>
            <a:endParaRPr lang="en-GB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4120342"/>
            <a:ext cx="9266669" cy="214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15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 (2/2)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We need a new framework to achieve “Ultra High Reliability (UHR)”. This framework should address the challenges posed by current methods and we can implement the following key features: </a:t>
            </a:r>
          </a:p>
          <a:p>
            <a:pPr lvl="1"/>
            <a:r>
              <a:rPr lang="en-GB" sz="1600" b="1" dirty="0" smtClean="0"/>
              <a:t>Data Continuity: </a:t>
            </a:r>
            <a:r>
              <a:rPr lang="en-GB" sz="1600" dirty="0" smtClean="0"/>
              <a:t>Ensures seamless data transfer </a:t>
            </a:r>
            <a:r>
              <a:rPr lang="en-US" sz="1600" dirty="0" smtClean="0"/>
              <a:t>and </a:t>
            </a:r>
            <a:r>
              <a:rPr lang="en-GB" sz="1600" dirty="0" smtClean="0"/>
              <a:t>facilitates the exchange of data between the serving AP MLD and the target AP MLD </a:t>
            </a:r>
          </a:p>
          <a:p>
            <a:pPr lvl="1"/>
            <a:r>
              <a:rPr lang="en-GB" sz="1600" b="1" dirty="0" smtClean="0"/>
              <a:t>Efficient Frame Exchanges: </a:t>
            </a:r>
            <a:r>
              <a:rPr lang="en-GB" sz="1600" dirty="0" smtClean="0"/>
              <a:t>Minimizes the delays caused by frame exchanges during re-authentication and re-association processes</a:t>
            </a:r>
          </a:p>
          <a:p>
            <a:pPr lvl="1"/>
            <a:r>
              <a:rPr lang="en-GB" altLang="ko-KR" sz="1600" b="1" dirty="0" smtClean="0"/>
              <a:t>Preserving </a:t>
            </a:r>
            <a:r>
              <a:rPr lang="en-GB" altLang="ko-KR" sz="1600" b="1" dirty="0"/>
              <a:t>the </a:t>
            </a:r>
            <a:r>
              <a:rPr lang="en-GB" altLang="ko-KR" sz="1600" b="1" dirty="0" smtClean="0"/>
              <a:t>Multi-Link Setup</a:t>
            </a:r>
            <a:endParaRPr lang="en-GB" altLang="ko-KR" sz="1600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61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Roaming Procedure – </a:t>
            </a:r>
            <a:r>
              <a:rPr lang="en-US" dirty="0" smtClean="0"/>
              <a:t>Before Roaming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500" dirty="0" smtClean="0"/>
              <a:t>Before </a:t>
            </a:r>
            <a:r>
              <a:rPr lang="en-GB" altLang="ko-KR" sz="1500" dirty="0"/>
              <a:t>a</a:t>
            </a:r>
            <a:r>
              <a:rPr lang="en-GB" altLang="ko-KR" sz="1500" dirty="0" smtClean="0"/>
              <a:t> non-AP MLD roams to another AP MLD, the UFT AP MLD needs to announce all its affiliated APs and some additional information, including:</a:t>
            </a:r>
          </a:p>
          <a:p>
            <a:pPr lvl="1"/>
            <a:r>
              <a:rPr lang="en-GB" altLang="ko-KR" sz="1200" dirty="0" smtClean="0"/>
              <a:t>Seamless Roaming Support</a:t>
            </a:r>
          </a:p>
          <a:p>
            <a:pPr lvl="2"/>
            <a:r>
              <a:rPr lang="en-GB" altLang="ko-KR" sz="1200" dirty="0" smtClean="0"/>
              <a:t>Whether the seamless roaming is supported by both AP MLD and non-AP MLD </a:t>
            </a:r>
          </a:p>
          <a:p>
            <a:pPr lvl="1"/>
            <a:r>
              <a:rPr lang="en-US" altLang="ko-KR" sz="1200" dirty="0" smtClean="0"/>
              <a:t>AP MLD recommendation list</a:t>
            </a:r>
          </a:p>
          <a:p>
            <a:pPr lvl="2"/>
            <a:r>
              <a:rPr lang="en-US" altLang="ko-KR" sz="1200" dirty="0" smtClean="0"/>
              <a:t>The </a:t>
            </a:r>
            <a:r>
              <a:rPr lang="en-US" altLang="ko-KR" sz="1200" dirty="0"/>
              <a:t>non-AP MLD can ask for the recommended list of APs to the UFT AP MLD </a:t>
            </a:r>
            <a:r>
              <a:rPr lang="en-US" altLang="ko-KR" sz="1200" dirty="0" smtClean="0"/>
              <a:t>using a </a:t>
            </a:r>
            <a:r>
              <a:rPr lang="en-US" altLang="ko-KR" sz="1200" dirty="0"/>
              <a:t>ML Probe Request </a:t>
            </a:r>
            <a:r>
              <a:rPr lang="en-US" altLang="ko-KR" sz="1200" dirty="0" smtClean="0"/>
              <a:t>frame. The UFT AP MLD may respond with the list using an ML Probe Response frame </a:t>
            </a:r>
          </a:p>
          <a:p>
            <a:pPr lvl="2"/>
            <a:r>
              <a:rPr lang="en-US" altLang="ko-KR" sz="1200" dirty="0" smtClean="0"/>
              <a:t>We can use a </a:t>
            </a:r>
            <a:r>
              <a:rPr lang="en-US" altLang="ko-KR" sz="1200" dirty="0"/>
              <a:t>Reconfiguration Notify frame without any preceding requesting frame. Alternatively, </a:t>
            </a:r>
            <a:r>
              <a:rPr lang="en-US" altLang="ko-KR" sz="1200" dirty="0" smtClean="0"/>
              <a:t>the non-AP MLD </a:t>
            </a:r>
            <a:r>
              <a:rPr lang="en-US" altLang="ko-KR" sz="1200" dirty="0"/>
              <a:t>can initiate </a:t>
            </a:r>
            <a:r>
              <a:rPr lang="en-US" altLang="ko-KR" sz="1200" dirty="0" smtClean="0"/>
              <a:t>by </a:t>
            </a:r>
            <a:r>
              <a:rPr lang="en-US" altLang="ko-KR" sz="1200" dirty="0"/>
              <a:t>sending a r</a:t>
            </a:r>
            <a:r>
              <a:rPr lang="en-US" altLang="ko-KR" sz="1200" dirty="0" smtClean="0"/>
              <a:t>equest </a:t>
            </a:r>
            <a:r>
              <a:rPr lang="en-US" altLang="ko-KR" sz="1200" dirty="0"/>
              <a:t>frame to solicit the Reconfiguration Notify </a:t>
            </a:r>
            <a:r>
              <a:rPr lang="en-US" altLang="ko-KR" sz="1200" dirty="0" smtClean="0"/>
              <a:t>frame.</a:t>
            </a:r>
          </a:p>
          <a:p>
            <a:pPr lvl="3"/>
            <a:r>
              <a:rPr lang="en-GB" altLang="ko-KR" sz="1100" dirty="0" smtClean="0"/>
              <a:t>This list may also specify the order of the links based on preference or priority </a:t>
            </a:r>
            <a:endParaRPr lang="en-GB" altLang="ko-KR" sz="1100" dirty="0"/>
          </a:p>
          <a:p>
            <a:pPr lvl="2"/>
            <a:endParaRPr lang="en-US" altLang="ko-KR" sz="12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 rotWithShape="1">
          <a:blip r:embed="rId3"/>
          <a:srcRect t="6463"/>
          <a:stretch/>
        </p:blipFill>
        <p:spPr>
          <a:xfrm>
            <a:off x="3086100" y="4227731"/>
            <a:ext cx="3048000" cy="216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(1/3) </a:t>
            </a:r>
            <a:endParaRPr lang="en-GB" sz="31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During roaming, an AP MLD and a non-AP MLD should maintain the Multi-Link Setup using a Reconfiguration process</a:t>
            </a:r>
          </a:p>
          <a:p>
            <a:r>
              <a:rPr lang="en-GB" sz="1800" dirty="0" smtClean="0"/>
              <a:t>The roaming process should be triggered first and this involves:</a:t>
            </a:r>
          </a:p>
          <a:p>
            <a:pPr lvl="1"/>
            <a:r>
              <a:rPr lang="en-US" sz="1600" dirty="0" smtClean="0">
                <a:solidFill>
                  <a:schemeClr val="accent4"/>
                </a:solidFill>
              </a:rPr>
              <a:t>The non-AP MLD or the UFT AP MLD selects the target AP MLD for roaming and sends a Reconfiguration Request frame</a:t>
            </a:r>
            <a:endParaRPr lang="en-US" sz="1400" dirty="0" smtClean="0">
              <a:solidFill>
                <a:schemeClr val="accent4"/>
              </a:solidFill>
            </a:endParaRPr>
          </a:p>
          <a:p>
            <a:pPr lvl="1"/>
            <a:r>
              <a:rPr lang="en-US" sz="1600" dirty="0" smtClean="0">
                <a:solidFill>
                  <a:schemeClr val="accent4"/>
                </a:solidFill>
              </a:rPr>
              <a:t>Upon accepting the roaming request, the UFT AP MLD or the non-AP MLD responds with a Reconfiguration Response frame</a:t>
            </a:r>
            <a:endParaRPr lang="en-GB" sz="1400" dirty="0">
              <a:solidFill>
                <a:schemeClr val="accent4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3810000"/>
            <a:ext cx="5410200" cy="260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While reconfiguring, we have three methods of link transition:</a:t>
            </a:r>
          </a:p>
          <a:p>
            <a:pPr lvl="1"/>
            <a:r>
              <a:rPr lang="en-GB" sz="1400" b="1" dirty="0" smtClean="0"/>
              <a:t>Add then Delete: </a:t>
            </a:r>
            <a:r>
              <a:rPr lang="en-GB" sz="1400" dirty="0" smtClean="0"/>
              <a:t>A</a:t>
            </a:r>
            <a:r>
              <a:rPr lang="en-GB" sz="1400" b="1" dirty="0" smtClean="0"/>
              <a:t> *</a:t>
            </a:r>
            <a:r>
              <a:rPr lang="en-GB" sz="1400" dirty="0" smtClean="0"/>
              <a:t>new link is added, and subsequently, the *old link is deleted</a:t>
            </a:r>
          </a:p>
          <a:p>
            <a:pPr lvl="1"/>
            <a:r>
              <a:rPr lang="en-GB" sz="1400" b="1" dirty="0" smtClean="0"/>
              <a:t>Link Switch </a:t>
            </a:r>
            <a:r>
              <a:rPr lang="en-GB" altLang="ko-KR" sz="1400" b="1" dirty="0" smtClean="0"/>
              <a:t>(</a:t>
            </a:r>
            <a:r>
              <a:rPr lang="en-GB" altLang="ko-KR" sz="1400" b="1" dirty="0"/>
              <a:t>Delete then add at once</a:t>
            </a:r>
            <a:r>
              <a:rPr lang="en-GB" altLang="ko-KR" sz="1400" b="1" dirty="0" smtClean="0"/>
              <a:t>)</a:t>
            </a:r>
            <a:r>
              <a:rPr lang="en-GB" sz="1400" b="1" dirty="0" smtClean="0"/>
              <a:t>: </a:t>
            </a:r>
            <a:r>
              <a:rPr lang="en-GB" sz="1400" dirty="0" smtClean="0"/>
              <a:t>The old link and the new link are deleted and added simultaneously</a:t>
            </a:r>
          </a:p>
          <a:p>
            <a:pPr lvl="1"/>
            <a:r>
              <a:rPr lang="en-GB" sz="1400" b="1" dirty="0" smtClean="0"/>
              <a:t>Delete then Add: </a:t>
            </a:r>
            <a:r>
              <a:rPr lang="en-GB" sz="1400" dirty="0" smtClean="0"/>
              <a:t>The old link is deleted first, followed by the addition of the new link </a:t>
            </a:r>
          </a:p>
          <a:p>
            <a:pPr lvl="1"/>
            <a:r>
              <a:rPr lang="en-GB" altLang="ko-KR" sz="1400" dirty="0" smtClean="0"/>
              <a:t>With all these options, we need to ensure that at </a:t>
            </a:r>
            <a:r>
              <a:rPr lang="en-GB" altLang="ko-KR" sz="1400" dirty="0"/>
              <a:t>least one link must be maintained between the UFT AP MLD and </a:t>
            </a:r>
            <a:r>
              <a:rPr lang="en-GB" altLang="ko-KR" sz="1400" dirty="0" smtClean="0"/>
              <a:t>the non-AP </a:t>
            </a:r>
            <a:r>
              <a:rPr lang="en-GB" altLang="ko-KR" sz="1400" dirty="0"/>
              <a:t>MLD</a:t>
            </a:r>
          </a:p>
          <a:p>
            <a:pPr lvl="1"/>
            <a:endParaRPr lang="en-GB" sz="1400" dirty="0" smtClean="0"/>
          </a:p>
          <a:p>
            <a:r>
              <a:rPr lang="en-GB" sz="1800" dirty="0" smtClean="0"/>
              <a:t>Link add then delete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1. The non-AP MLD establishes a new </a:t>
            </a:r>
            <a:r>
              <a:rPr lang="en-US" altLang="ko-KR" sz="1600" dirty="0"/>
              <a:t>link </a:t>
            </a:r>
            <a:r>
              <a:rPr lang="en-US" altLang="ko-KR" sz="1600" dirty="0" smtClean="0"/>
              <a:t>with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target </a:t>
            </a:r>
            <a:r>
              <a:rPr lang="en-US" altLang="ko-KR" sz="1600" dirty="0"/>
              <a:t>AP MLD first </a:t>
            </a:r>
            <a:endParaRPr lang="en-US" altLang="ko-KR" sz="1600" dirty="0" smtClean="0"/>
          </a:p>
          <a:p>
            <a:pPr marL="457200" lvl="1" indent="0">
              <a:buNone/>
            </a:pPr>
            <a:r>
              <a:rPr lang="en-US" altLang="ko-KR" sz="1600" dirty="0" smtClean="0"/>
              <a:t>2. Once the </a:t>
            </a:r>
            <a:r>
              <a:rPr lang="en-US" altLang="ko-KR" sz="1600" dirty="0"/>
              <a:t>new data path is </a:t>
            </a:r>
            <a:r>
              <a:rPr lang="en-US" altLang="ko-KR" sz="1600" dirty="0" smtClean="0"/>
              <a:t>operational, data </a:t>
            </a:r>
            <a:r>
              <a:rPr lang="en-US" altLang="ko-KR" sz="1600" dirty="0"/>
              <a:t>from the DS is transferred to the target </a:t>
            </a:r>
            <a:r>
              <a:rPr lang="en-US" altLang="ko-KR" sz="1600" dirty="0" smtClean="0"/>
              <a:t>AP MLD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3. The </a:t>
            </a:r>
            <a:r>
              <a:rPr lang="en-US" altLang="ko-KR" sz="1600" dirty="0"/>
              <a:t>link connected to the </a:t>
            </a:r>
            <a:r>
              <a:rPr lang="en-US" altLang="ko-KR" sz="1600" dirty="0" smtClean="0"/>
              <a:t>serving </a:t>
            </a:r>
            <a:r>
              <a:rPr lang="en-US" altLang="ko-KR" sz="1600" dirty="0"/>
              <a:t>AP MLD </a:t>
            </a:r>
            <a:r>
              <a:rPr lang="en-US" altLang="ko-KR" sz="1600" dirty="0" smtClean="0"/>
              <a:t>is then deleted </a:t>
            </a:r>
          </a:p>
          <a:p>
            <a:pPr marL="457200" lvl="1" indent="0">
              <a:buNone/>
            </a:pPr>
            <a:r>
              <a:rPr lang="en-GB" sz="1600" dirty="0" smtClean="0"/>
              <a:t>Requirement: This method requires a non-AP MLD to support for dual connectivity.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(2/3) </a:t>
            </a:r>
            <a:endParaRPr lang="en-GB" sz="3100" dirty="0"/>
          </a:p>
        </p:txBody>
      </p:sp>
      <p:sp>
        <p:nvSpPr>
          <p:cNvPr id="7" name="TextBox 6"/>
          <p:cNvSpPr txBox="1"/>
          <p:nvPr/>
        </p:nvSpPr>
        <p:spPr>
          <a:xfrm>
            <a:off x="641535" y="6017567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*New link: the link between the target AP MLD and the non-AP MLD</a:t>
            </a:r>
          </a:p>
          <a:p>
            <a:r>
              <a:rPr lang="en-GB" dirty="0" smtClean="0"/>
              <a:t>*Old link: The link between the serving AP MLD and the non-AP MLD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11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800" dirty="0"/>
              <a:t>Link switch (</a:t>
            </a:r>
            <a:r>
              <a:rPr lang="en-GB" altLang="ko-KR" sz="1800" dirty="0" smtClean="0"/>
              <a:t>Delete then add at once)</a:t>
            </a:r>
            <a:endParaRPr lang="en-GB" altLang="ko-KR" sz="1800" dirty="0"/>
          </a:p>
          <a:p>
            <a:pPr marL="457200" lvl="1" indent="0">
              <a:buNone/>
            </a:pPr>
            <a:r>
              <a:rPr lang="en-GB" altLang="ko-KR" sz="1600" dirty="0" smtClean="0"/>
              <a:t>1. The </a:t>
            </a:r>
            <a:r>
              <a:rPr lang="en-GB" altLang="ko-KR" sz="1600" dirty="0"/>
              <a:t>UFT AP </a:t>
            </a:r>
            <a:r>
              <a:rPr lang="en-GB" altLang="ko-KR" sz="1600" dirty="0" smtClean="0"/>
              <a:t>MLD or the non-AP </a:t>
            </a:r>
            <a:r>
              <a:rPr lang="en-GB" altLang="ko-KR" sz="1600" dirty="0"/>
              <a:t>MLD announces the link it intends to delete and add in a single frame </a:t>
            </a:r>
          </a:p>
          <a:p>
            <a:pPr marL="457200" lvl="1" indent="0">
              <a:buNone/>
            </a:pPr>
            <a:r>
              <a:rPr lang="en-GB" altLang="ko-KR" sz="1600" dirty="0" smtClean="0"/>
              <a:t>2. Once the request is sent, </a:t>
            </a:r>
            <a:r>
              <a:rPr lang="en-GB" altLang="ko-KR" sz="1600" dirty="0"/>
              <a:t>a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timer is set </a:t>
            </a:r>
            <a:r>
              <a:rPr lang="en-GB" altLang="ko-KR" sz="1600" dirty="0" smtClean="0"/>
              <a:t>for a </a:t>
            </a:r>
            <a:r>
              <a:rPr lang="en-GB" altLang="ko-KR" sz="1600" dirty="0"/>
              <a:t>link deletion </a:t>
            </a:r>
            <a:r>
              <a:rPr lang="en-US" altLang="ko-KR" sz="1600" dirty="0" smtClean="0"/>
              <a:t>and the </a:t>
            </a:r>
            <a:r>
              <a:rPr lang="en-US" altLang="ko-KR" sz="1600" dirty="0"/>
              <a:t>data is shared via the newly added </a:t>
            </a:r>
            <a:r>
              <a:rPr lang="en-US" altLang="ko-KR" sz="1600" dirty="0" smtClean="0"/>
              <a:t>link</a:t>
            </a:r>
            <a:endParaRPr lang="en-US" altLang="ko-KR" sz="1600" dirty="0"/>
          </a:p>
          <a:p>
            <a:pPr marL="457200" lvl="1" indent="0">
              <a:buNone/>
            </a:pPr>
            <a:r>
              <a:rPr lang="en-GB" altLang="ko-KR" sz="1600" dirty="0" smtClean="0"/>
              <a:t>3. Upon the timer </a:t>
            </a:r>
            <a:r>
              <a:rPr lang="en-GB" altLang="ko-KR" sz="1600" dirty="0"/>
              <a:t>expiration, roaming concludes</a:t>
            </a:r>
          </a:p>
          <a:p>
            <a:pPr marL="457200" lvl="1" indent="0">
              <a:buNone/>
            </a:pPr>
            <a:r>
              <a:rPr lang="en-GB" altLang="ko-KR" sz="1600" dirty="0"/>
              <a:t>Requirement: </a:t>
            </a:r>
            <a:r>
              <a:rPr lang="en-US" altLang="ko-KR" sz="1600" dirty="0"/>
              <a:t>If the new link operates on a different channel, the AP MLD may need to notify the remaining time for the channel switch.</a:t>
            </a:r>
          </a:p>
          <a:p>
            <a:pPr marL="457200" lvl="1" indent="0">
              <a:buNone/>
            </a:pPr>
            <a:r>
              <a:rPr lang="en-US" altLang="ko-KR" sz="1600" dirty="0"/>
              <a:t>NOTE - Data continuity cannot be guaranteed in single STA operation.</a:t>
            </a:r>
            <a:endParaRPr lang="en-GB" altLang="ko-KR" sz="1600" dirty="0"/>
          </a:p>
          <a:p>
            <a:r>
              <a:rPr lang="en-GB" altLang="ko-KR" sz="1800" dirty="0" smtClean="0"/>
              <a:t>Link delete then add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1. The </a:t>
            </a:r>
            <a:r>
              <a:rPr lang="en-US" altLang="ko-KR" sz="1600" dirty="0"/>
              <a:t>link connected to the AP affiliated with the </a:t>
            </a:r>
            <a:r>
              <a:rPr lang="en-US" altLang="ko-KR" sz="1600" dirty="0" smtClean="0"/>
              <a:t>serving </a:t>
            </a:r>
            <a:r>
              <a:rPr lang="en-US" altLang="ko-KR" sz="1600" dirty="0"/>
              <a:t>AP MLD is </a:t>
            </a:r>
            <a:r>
              <a:rPr lang="en-US" altLang="ko-KR" sz="1600" dirty="0" smtClean="0"/>
              <a:t>deleted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2. Data is shared either by the remaining link or the previously added link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3. A </a:t>
            </a:r>
            <a:r>
              <a:rPr lang="en-US" altLang="ko-KR" sz="1600" dirty="0"/>
              <a:t>new link is added to the </a:t>
            </a:r>
            <a:r>
              <a:rPr lang="en-US" altLang="ko-KR" sz="1600" dirty="0" smtClean="0"/>
              <a:t>target AP MLD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Requirement: </a:t>
            </a:r>
            <a:r>
              <a:rPr lang="en-US" altLang="ko-KR" sz="1600" dirty="0"/>
              <a:t>To </a:t>
            </a:r>
            <a:r>
              <a:rPr lang="en-US" altLang="ko-KR" sz="1600" dirty="0" smtClean="0"/>
              <a:t>maintain </a:t>
            </a:r>
            <a:r>
              <a:rPr lang="en-US" altLang="ko-KR" sz="1600" dirty="0"/>
              <a:t>data continuity, at least one link </a:t>
            </a:r>
            <a:r>
              <a:rPr lang="en-US" altLang="ko-KR" sz="1600" dirty="0" smtClean="0"/>
              <a:t>must remain connected to the AP affiliated with the serving AP MLD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until the new link is added</a:t>
            </a:r>
          </a:p>
          <a:p>
            <a:pPr marL="457200" lvl="1" indent="0">
              <a:buNone/>
            </a:pPr>
            <a:r>
              <a:rPr lang="en-US" altLang="ko-KR" sz="1600" dirty="0"/>
              <a:t>NOTE - Data continuity cannot be guaranteed in single STA operation.</a:t>
            </a:r>
            <a:endParaRPr lang="en-GB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2"/>
            <a:endParaRPr lang="en-GB" altLang="ko-KR" sz="1600" dirty="0"/>
          </a:p>
          <a:p>
            <a:endParaRPr lang="en-GB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(3/3) </a:t>
            </a:r>
            <a:endParaRPr lang="en-GB" sz="3100" dirty="0"/>
          </a:p>
        </p:txBody>
      </p:sp>
    </p:spTree>
    <p:extLst>
      <p:ext uri="{BB962C8B-B14F-4D97-AF65-F5344CB8AC3E}">
        <p14:creationId xmlns:p14="http://schemas.microsoft.com/office/powerpoint/2010/main" val="7131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306307</TotalTime>
  <Words>1619</Words>
  <Application>Microsoft Office PowerPoint</Application>
  <PresentationFormat>화면 슬라이드 쇼(4:3)</PresentationFormat>
  <Paragraphs>199</Paragraphs>
  <Slides>16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굴림</vt:lpstr>
      <vt:lpstr>굴림</vt:lpstr>
      <vt:lpstr>맑은 고딕</vt:lpstr>
      <vt:lpstr>맑은 고딕</vt:lpstr>
      <vt:lpstr>Arial</vt:lpstr>
      <vt:lpstr>Times New Roman</vt:lpstr>
      <vt:lpstr>802-11-Submission</vt:lpstr>
      <vt:lpstr>Seamless Roaming Procedure</vt:lpstr>
      <vt:lpstr>Abstract</vt:lpstr>
      <vt:lpstr>Re-cap</vt:lpstr>
      <vt:lpstr>Motivation (1/2)</vt:lpstr>
      <vt:lpstr>Motivation (2/2)</vt:lpstr>
      <vt:lpstr>Roaming Procedure – Before Roaming</vt:lpstr>
      <vt:lpstr>Roaming Procedure – During Roaming (1/3) </vt:lpstr>
      <vt:lpstr>Roaming Procedure – During Roaming (2/3) </vt:lpstr>
      <vt:lpstr>Roaming Procedure – During Roaming (3/3) </vt:lpstr>
      <vt:lpstr>Roaming Procedure – After Roaming</vt:lpstr>
      <vt:lpstr>Conclusion</vt:lpstr>
      <vt:lpstr>Straw Poll #1</vt:lpstr>
      <vt:lpstr>Straw Poll #1 (Edited)</vt:lpstr>
      <vt:lpstr>References</vt:lpstr>
      <vt:lpstr>Appendix 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윤예린/연구원/C&amp;M표준(연)IoT커넥티비티표준Task(yl.yoon@lge.com)</cp:lastModifiedBy>
  <cp:revision>16984</cp:revision>
  <cp:lastPrinted>2018-10-31T23:27:01Z</cp:lastPrinted>
  <dcterms:created xsi:type="dcterms:W3CDTF">2007-05-21T21:00:37Z</dcterms:created>
  <dcterms:modified xsi:type="dcterms:W3CDTF">2024-01-17T14:42:20Z</dcterms:modified>
</cp:coreProperties>
</file>