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960" r:id="rId3"/>
    <p:sldId id="997" r:id="rId4"/>
    <p:sldId id="991" r:id="rId5"/>
    <p:sldId id="990" r:id="rId6"/>
    <p:sldId id="993" r:id="rId7"/>
    <p:sldId id="989" r:id="rId8"/>
    <p:sldId id="994" r:id="rId9"/>
    <p:sldId id="996" r:id="rId10"/>
    <p:sldId id="979"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36" autoAdjust="0"/>
    <p:restoredTop sz="94582" autoAdjust="0"/>
  </p:normalViewPr>
  <p:slideViewPr>
    <p:cSldViewPr>
      <p:cViewPr varScale="1">
        <p:scale>
          <a:sx n="80" d="100"/>
          <a:sy n="80" d="100"/>
        </p:scale>
        <p:origin x="600" y="5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750205" cy="276999"/>
          </a:xfrm>
        </p:spPr>
        <p:txBody>
          <a:bodyPr/>
          <a:lstStyle>
            <a:lvl1pPr>
              <a:defRPr/>
            </a:lvl1pPr>
          </a:lstStyle>
          <a:p>
            <a:pPr>
              <a:defRPr/>
            </a:pPr>
            <a:r>
              <a:rPr lang="en-US" altLang="en-US" dirty="0"/>
              <a:t>xx 2023</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6910465" y="6475413"/>
            <a:ext cx="1633460" cy="184666"/>
          </a:xfrm>
        </p:spPr>
        <p:txBody>
          <a:bodyPr/>
          <a:lstStyle>
            <a:lvl1pPr>
              <a:defRPr/>
            </a:lvl1pPr>
          </a:lstStyle>
          <a:p>
            <a:pPr>
              <a:defRPr/>
            </a:pPr>
            <a:r>
              <a:rPr lang="en-GB" dirty="0"/>
              <a:t>Guogang Huang (Huawei)</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61866" cy="276999"/>
          </a:xfrm>
        </p:spPr>
        <p:txBody>
          <a:bodyPr/>
          <a:lstStyle>
            <a:lvl1pPr>
              <a:defRPr/>
            </a:lvl1pPr>
          </a:lstStyle>
          <a:p>
            <a:pPr>
              <a:defRPr/>
            </a:pPr>
            <a:r>
              <a:rPr lang="en-US" altLang="en-US" dirty="0"/>
              <a:t>Nov. 2023</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910465" y="6475413"/>
            <a:ext cx="1633460" cy="184666"/>
          </a:xfrm>
        </p:spPr>
        <p:txBody>
          <a:bodyPr/>
          <a:lstStyle>
            <a:lvl1pPr>
              <a:defRPr/>
            </a:lvl1pPr>
          </a:lstStyle>
          <a:p>
            <a:pPr>
              <a:defRPr/>
            </a:pPr>
            <a:r>
              <a:rPr lang="en-GB" dirty="0"/>
              <a:t>Guogang Huang (Huawei)</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948937" y="6475413"/>
            <a:ext cx="1594988" cy="184666"/>
          </a:xfrm>
        </p:spPr>
        <p:txBody>
          <a:bodyPr/>
          <a:lstStyle>
            <a:lvl1pPr>
              <a:defRPr/>
            </a:lvl1pPr>
          </a:lstStyle>
          <a:p>
            <a:pPr>
              <a:defRPr/>
            </a:pPr>
            <a:r>
              <a:rPr lang="en-GB" dirty="0"/>
              <a:t>Guogang Huang(Huawei)</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910465" y="6475413"/>
            <a:ext cx="16334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Guogang Huang (Huawei)</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a:t>
            </a:r>
            <a:r>
              <a:rPr lang="en-US" altLang="zh-CN" sz="1800" b="1" kern="1200" dirty="0">
                <a:solidFill>
                  <a:schemeClr val="tx1"/>
                </a:solidFill>
                <a:latin typeface="Times New Roman" panose="02020603050405020304" pitchFamily="18" charset="0"/>
                <a:ea typeface="+mn-ea"/>
                <a:cs typeface="+mn-cs"/>
              </a:rPr>
              <a:t>1898</a:t>
            </a:r>
            <a:r>
              <a:rPr lang="en-GB" altLang="en-US" sz="1800" b="1" kern="1200" dirty="0">
                <a:solidFill>
                  <a:schemeClr val="tx1"/>
                </a:solidFill>
                <a:latin typeface="Times New Roman" panose="02020603050405020304" pitchFamily="18" charset="0"/>
                <a:ea typeface="+mn-ea"/>
                <a:cs typeface="+mn-cs"/>
              </a:rPr>
              <a:t>r1</a:t>
            </a:r>
            <a:endParaRPr lang="en-GB" altLang="en-US" sz="1800" b="1" dirty="0"/>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Signaling Details for Non-colocated AP MLD</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2023-10-20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579950830"/>
              </p:ext>
            </p:extLst>
          </p:nvPr>
        </p:nvGraphicFramePr>
        <p:xfrm>
          <a:off x="1152525" y="2998720"/>
          <a:ext cx="7391400" cy="203065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err="1">
                          <a:solidFill>
                            <a:schemeClr val="dk1"/>
                          </a:solidFill>
                          <a:latin typeface="+mn-lt"/>
                          <a:ea typeface="+mn-ea"/>
                          <a:cs typeface="+mn-cs"/>
                        </a:rPr>
                        <a:t>Guogang</a:t>
                      </a:r>
                      <a:r>
                        <a:rPr lang="en-US" sz="1100" kern="1200" dirty="0">
                          <a:solidFill>
                            <a:schemeClr val="dk1"/>
                          </a:solidFill>
                          <a:latin typeface="+mn-lt"/>
                          <a:ea typeface="+mn-ea"/>
                          <a:cs typeface="+mn-cs"/>
                        </a:rPr>
                        <a:t>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endParaRPr lang="en-US" sz="1100" dirty="0"/>
                    </a:p>
                    <a:p>
                      <a:pPr algn="ctr"/>
                      <a:endParaRPr lang="en-US" sz="1100" dirty="0"/>
                    </a:p>
                    <a:p>
                      <a:pPr algn="ctr"/>
                      <a:endParaRPr lang="en-US" sz="1100" dirty="0"/>
                    </a:p>
                    <a:p>
                      <a:pPr algn="ctr"/>
                      <a:r>
                        <a:rPr lang="en-US" sz="1100" dirty="0"/>
                        <a:t>Huawei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huangguogang1@huawei.com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Yuchen Guo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Yue Zhao</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a:solidFill>
                            <a:schemeClr val="dk1"/>
                          </a:solidFill>
                          <a:latin typeface="+mn-lt"/>
                          <a:ea typeface="+mn-ea"/>
                          <a:cs typeface="+mn-cs"/>
                        </a:rPr>
                        <a:t>Maolin</a:t>
                      </a:r>
                      <a:r>
                        <a:rPr lang="en-US" altLang="zh-CN" sz="1100" kern="1200" dirty="0">
                          <a:solidFill>
                            <a:schemeClr val="dk1"/>
                          </a:solidFill>
                          <a:latin typeface="+mn-lt"/>
                          <a:ea typeface="+mn-ea"/>
                          <a:cs typeface="+mn-cs"/>
                        </a:rPr>
                        <a:t> Zhang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latin typeface="+mn-lt"/>
                          <a:ea typeface="+mn-ea"/>
                          <a:cs typeface="+mn-cs"/>
                        </a:rPr>
                        <a:t>Yunbo</a:t>
                      </a:r>
                      <a:r>
                        <a:rPr lang="en-US" sz="1100" kern="1200" dirty="0">
                          <a:solidFill>
                            <a:schemeClr val="dk1"/>
                          </a:solidFill>
                          <a:latin typeface="+mn-lt"/>
                          <a:ea typeface="+mn-ea"/>
                          <a:cs typeface="+mn-cs"/>
                        </a:rPr>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Footer Placeholder 3"/>
          <p:cNvSpPr>
            <a:spLocks noGrp="1"/>
          </p:cNvSpPr>
          <p:nvPr>
            <p:ph type="ftr" sz="quarter" idx="11"/>
          </p:nvPr>
        </p:nvSpPr>
        <p:spPr>
          <a:xfrm>
            <a:off x="6910465" y="6475413"/>
            <a:ext cx="1633460" cy="184666"/>
          </a:xfrm>
        </p:spPr>
        <p:txBody>
          <a:bodyPr/>
          <a:lstStyle/>
          <a:p>
            <a:pPr>
              <a:defRPr/>
            </a:pPr>
            <a:r>
              <a:rPr lang="en-GB" dirty="0"/>
              <a:t>Guogang Huang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4212" y="1989138"/>
            <a:ext cx="8064251" cy="4114800"/>
          </a:xfrm>
        </p:spPr>
        <p:txBody>
          <a:bodyPr/>
          <a:lstStyle/>
          <a:p>
            <a:pPr marL="0" indent="0">
              <a:buNone/>
            </a:pPr>
            <a:r>
              <a:rPr lang="en-US" altLang="zh-CN" sz="1400" dirty="0"/>
              <a:t>[1] 11-22-1910-03-0uhr-seamless-roaming-for-uhr</a:t>
            </a:r>
          </a:p>
          <a:p>
            <a:pPr marL="0" indent="0">
              <a:buNone/>
            </a:pPr>
            <a:r>
              <a:rPr lang="en-US" altLang="zh-CN" sz="1400" dirty="0"/>
              <a:t>[2] 11-23-0170-01-0uhr-smooth-roaming-discussion</a:t>
            </a:r>
          </a:p>
          <a:p>
            <a:pPr marL="0" indent="0">
              <a:buNone/>
            </a:pPr>
            <a:r>
              <a:rPr lang="en-US" altLang="zh-CN" sz="1400" dirty="0"/>
              <a:t>[3] 11-23-0231-00-0uhr-thoughts-on-seamless-roaming-under-the-non-collocated-ap-mld-architecture</a:t>
            </a:r>
          </a:p>
          <a:p>
            <a:pPr marL="0" indent="0">
              <a:buNone/>
            </a:pPr>
            <a:r>
              <a:rPr lang="en-US" altLang="zh-CN" sz="1400" dirty="0"/>
              <a:t>[4] 11-23-0632-00-0uhr-smooth-roaming-follow-up</a:t>
            </a:r>
          </a:p>
          <a:p>
            <a:pPr marL="0" indent="0">
              <a:buNone/>
            </a:pPr>
            <a:r>
              <a:rPr lang="en-US" altLang="zh-CN" sz="1400" dirty="0"/>
              <a:t>[5] 11-23-1416-00-0uhr-seamless-roaming-follow-up</a:t>
            </a:r>
          </a:p>
        </p:txBody>
      </p:sp>
      <p:sp>
        <p:nvSpPr>
          <p:cNvPr id="4" name="页脚占位符 3"/>
          <p:cNvSpPr>
            <a:spLocks noGrp="1"/>
          </p:cNvSpPr>
          <p:nvPr>
            <p:ph type="ftr" sz="quarter" idx="11"/>
          </p:nvPr>
        </p:nvSpPr>
        <p:spPr>
          <a:xfrm>
            <a:off x="6910465" y="6475413"/>
            <a:ext cx="1633460" cy="184666"/>
          </a:xfrm>
        </p:spPr>
        <p:txBody>
          <a:bodyPr/>
          <a:lstStyle/>
          <a:p>
            <a:pPr>
              <a:defRPr/>
            </a:pPr>
            <a:r>
              <a:rPr lang="en-GB" dirty="0"/>
              <a:t>Guogang Huang (Huawei)</a:t>
            </a:r>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2632739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84212" y="1989137"/>
            <a:ext cx="4972714" cy="4486275"/>
          </a:xfrm>
        </p:spPr>
        <p:txBody>
          <a:bodyPr/>
          <a:lstStyle/>
          <a:p>
            <a:pPr algn="just"/>
            <a:r>
              <a:rPr lang="en-US" sz="1800" dirty="0"/>
              <a:t>Current UHR proposals [1-5] have discussed the following aspects</a:t>
            </a:r>
          </a:p>
          <a:p>
            <a:pPr lvl="1" algn="just"/>
            <a:r>
              <a:rPr lang="en-US" sz="1600" dirty="0"/>
              <a:t>The non-colocated AP MLD  architecture for the seamless roaming should be</a:t>
            </a:r>
            <a:r>
              <a:rPr lang="en-US" altLang="zh-CN" sz="1600" dirty="0"/>
              <a:t> an optional feature for 11bn.</a:t>
            </a:r>
          </a:p>
          <a:p>
            <a:pPr lvl="1" algn="just"/>
            <a:r>
              <a:rPr lang="en-US" altLang="zh-CN" sz="1600" dirty="0"/>
              <a:t>The UHR non-AP MLD can associate with an</a:t>
            </a:r>
            <a:r>
              <a:rPr lang="zh-CN" altLang="en-US" sz="1600" dirty="0"/>
              <a:t> </a:t>
            </a:r>
            <a:r>
              <a:rPr lang="en-US" altLang="zh-CN" sz="1600" dirty="0"/>
              <a:t>AP MLD or a non-colocated AP MLD. But the EHT non-AP MLD cannot associate with a non-colocated AP MLD.</a:t>
            </a:r>
          </a:p>
          <a:p>
            <a:pPr lvl="1" algn="just"/>
            <a:r>
              <a:rPr lang="en-US" altLang="zh-CN" sz="1600" dirty="0"/>
              <a:t>The AID space should be at the AP MLD level.</a:t>
            </a:r>
          </a:p>
          <a:p>
            <a:pPr lvl="1" algn="just"/>
            <a:r>
              <a:rPr lang="en-US" altLang="zh-CN" sz="1600" dirty="0"/>
              <a:t>The link of a non-colocated AP MLD can be identified by colocated set ID + Link ID</a:t>
            </a:r>
            <a:endParaRPr lang="en-US" sz="1800" dirty="0"/>
          </a:p>
          <a:p>
            <a:pPr algn="just"/>
            <a:r>
              <a:rPr lang="en-US" sz="1800" dirty="0"/>
              <a:t>In this presentation, we will discuss the </a:t>
            </a:r>
            <a:r>
              <a:rPr lang="en-US" altLang="zh-CN" sz="1800" dirty="0"/>
              <a:t>related signaling on the non-colocated AP MLD and the </a:t>
            </a:r>
            <a:r>
              <a:rPr lang="en-US" sz="1800" dirty="0"/>
              <a:t>roaming procedure. </a:t>
            </a:r>
          </a:p>
          <a:p>
            <a:pPr lvl="1"/>
            <a:endParaRPr lang="en-US" sz="1200" dirty="0"/>
          </a:p>
        </p:txBody>
      </p:sp>
      <p:sp>
        <p:nvSpPr>
          <p:cNvPr id="4" name="Footer Placeholder 3"/>
          <p:cNvSpPr>
            <a:spLocks noGrp="1"/>
          </p:cNvSpPr>
          <p:nvPr>
            <p:ph type="ftr" sz="quarter" idx="11"/>
          </p:nvPr>
        </p:nvSpPr>
        <p:spPr>
          <a:xfrm>
            <a:off x="6910465" y="6475413"/>
            <a:ext cx="1633460" cy="184666"/>
          </a:xfrm>
        </p:spPr>
        <p:txBody>
          <a:bodyPr/>
          <a:lstStyle/>
          <a:p>
            <a:pPr>
              <a:defRPr/>
            </a:pPr>
            <a:r>
              <a:rPr lang="en-GB" dirty="0"/>
              <a:t>Guogang Huang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grpSp>
        <p:nvGrpSpPr>
          <p:cNvPr id="6" name="组合 5">
            <a:extLst>
              <a:ext uri="{FF2B5EF4-FFF2-40B4-BE49-F238E27FC236}">
                <a16:creationId xmlns:a16="http://schemas.microsoft.com/office/drawing/2014/main" id="{19C6FE7F-0534-461A-8FC6-31CE9675E32D}"/>
              </a:ext>
            </a:extLst>
          </p:cNvPr>
          <p:cNvGrpSpPr/>
          <p:nvPr/>
        </p:nvGrpSpPr>
        <p:grpSpPr>
          <a:xfrm>
            <a:off x="5940152" y="2854549"/>
            <a:ext cx="2736304" cy="2518915"/>
            <a:chOff x="1331640" y="3657659"/>
            <a:chExt cx="2736304" cy="2518915"/>
          </a:xfrm>
        </p:grpSpPr>
        <p:sp>
          <p:nvSpPr>
            <p:cNvPr id="7" name="Oval 127">
              <a:extLst>
                <a:ext uri="{FF2B5EF4-FFF2-40B4-BE49-F238E27FC236}">
                  <a16:creationId xmlns:a16="http://schemas.microsoft.com/office/drawing/2014/main" id="{006F1474-72F8-419B-8416-3182DE584DE8}"/>
                </a:ext>
              </a:extLst>
            </p:cNvPr>
            <p:cNvSpPr/>
            <p:nvPr/>
          </p:nvSpPr>
          <p:spPr>
            <a:xfrm>
              <a:off x="1476401" y="4204719"/>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126">
              <a:extLst>
                <a:ext uri="{FF2B5EF4-FFF2-40B4-BE49-F238E27FC236}">
                  <a16:creationId xmlns:a16="http://schemas.microsoft.com/office/drawing/2014/main" id="{8C7199DD-AC8A-4FB1-B3CE-51273CA992DC}"/>
                </a:ext>
              </a:extLst>
            </p:cNvPr>
            <p:cNvSpPr/>
            <p:nvPr/>
          </p:nvSpPr>
          <p:spPr>
            <a:xfrm>
              <a:off x="1467926" y="3823107"/>
              <a:ext cx="2600018" cy="116076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76">
              <a:extLst>
                <a:ext uri="{FF2B5EF4-FFF2-40B4-BE49-F238E27FC236}">
                  <a16:creationId xmlns:a16="http://schemas.microsoft.com/office/drawing/2014/main" id="{9755203E-0816-4F06-9C0F-FE5A2E77DD1C}"/>
                </a:ext>
              </a:extLst>
            </p:cNvPr>
            <p:cNvSpPr/>
            <p:nvPr/>
          </p:nvSpPr>
          <p:spPr>
            <a:xfrm>
              <a:off x="1659331" y="5701332"/>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 name="TextBox 77">
              <a:extLst>
                <a:ext uri="{FF2B5EF4-FFF2-40B4-BE49-F238E27FC236}">
                  <a16:creationId xmlns:a16="http://schemas.microsoft.com/office/drawing/2014/main" id="{E473896C-CB60-4613-9ECB-2F84114619B9}"/>
                </a:ext>
              </a:extLst>
            </p:cNvPr>
            <p:cNvSpPr txBox="1"/>
            <p:nvPr/>
          </p:nvSpPr>
          <p:spPr>
            <a:xfrm>
              <a:off x="1776366" y="5967790"/>
              <a:ext cx="857320" cy="208784"/>
            </a:xfrm>
            <a:prstGeom prst="rect">
              <a:avLst/>
            </a:prstGeom>
            <a:noFill/>
          </p:spPr>
          <p:txBody>
            <a:bodyPr wrap="none" lIns="91440" tIns="45720" rIns="91440" rtlCol="0" anchor="t">
              <a:noAutofit/>
            </a:bodyPr>
            <a:lstStyle/>
            <a:p>
              <a:r>
                <a:rPr lang="en-US" sz="800" dirty="0">
                  <a:solidFill>
                    <a:schemeClr val="tx1"/>
                  </a:solidFill>
                </a:rPr>
                <a:t>Non-AP MLD </a:t>
              </a:r>
            </a:p>
          </p:txBody>
        </p:sp>
        <p:sp>
          <p:nvSpPr>
            <p:cNvPr id="11" name="TextBox 78">
              <a:extLst>
                <a:ext uri="{FF2B5EF4-FFF2-40B4-BE49-F238E27FC236}">
                  <a16:creationId xmlns:a16="http://schemas.microsoft.com/office/drawing/2014/main" id="{44DCDCBB-C0D4-4933-8794-67E5209F8495}"/>
                </a:ext>
              </a:extLst>
            </p:cNvPr>
            <p:cNvSpPr txBox="1"/>
            <p:nvPr/>
          </p:nvSpPr>
          <p:spPr>
            <a:xfrm>
              <a:off x="1657727" y="5730048"/>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2" name="Rectangle 79">
              <a:extLst>
                <a:ext uri="{FF2B5EF4-FFF2-40B4-BE49-F238E27FC236}">
                  <a16:creationId xmlns:a16="http://schemas.microsoft.com/office/drawing/2014/main" id="{72C86B5F-A7DD-4DEB-A2EB-C9611B8D355C}"/>
                </a:ext>
              </a:extLst>
            </p:cNvPr>
            <p:cNvSpPr/>
            <p:nvPr/>
          </p:nvSpPr>
          <p:spPr>
            <a:xfrm>
              <a:off x="1827522" y="5462636"/>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80">
              <a:extLst>
                <a:ext uri="{FF2B5EF4-FFF2-40B4-BE49-F238E27FC236}">
                  <a16:creationId xmlns:a16="http://schemas.microsoft.com/office/drawing/2014/main" id="{E4D17D18-2E01-47D2-805D-D31E4CEFB9BC}"/>
                </a:ext>
              </a:extLst>
            </p:cNvPr>
            <p:cNvSpPr txBox="1"/>
            <p:nvPr/>
          </p:nvSpPr>
          <p:spPr>
            <a:xfrm>
              <a:off x="1451930" y="5447068"/>
              <a:ext cx="418702" cy="305678"/>
            </a:xfrm>
            <a:prstGeom prst="rect">
              <a:avLst/>
            </a:prstGeom>
            <a:noFill/>
          </p:spPr>
          <p:txBody>
            <a:bodyPr wrap="none" lIns="91440" tIns="45720" rIns="91440" rtlCol="0" anchor="t">
              <a:noAutofit/>
            </a:bodyPr>
            <a:lstStyle/>
            <a:p>
              <a:r>
                <a:rPr lang="en-US" sz="800" dirty="0"/>
                <a:t>STA 1</a:t>
              </a:r>
              <a:endParaRPr lang="en-US" sz="800" dirty="0">
                <a:solidFill>
                  <a:schemeClr val="tx1"/>
                </a:solidFill>
              </a:endParaRPr>
            </a:p>
          </p:txBody>
        </p:sp>
        <p:sp>
          <p:nvSpPr>
            <p:cNvPr id="14" name="Rectangle 81">
              <a:extLst>
                <a:ext uri="{FF2B5EF4-FFF2-40B4-BE49-F238E27FC236}">
                  <a16:creationId xmlns:a16="http://schemas.microsoft.com/office/drawing/2014/main" id="{0DD9612C-A0FB-4711-AD0D-239ADD8C308C}"/>
                </a:ext>
              </a:extLst>
            </p:cNvPr>
            <p:cNvSpPr/>
            <p:nvPr/>
          </p:nvSpPr>
          <p:spPr>
            <a:xfrm>
              <a:off x="2211419" y="546390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82">
              <a:extLst>
                <a:ext uri="{FF2B5EF4-FFF2-40B4-BE49-F238E27FC236}">
                  <a16:creationId xmlns:a16="http://schemas.microsoft.com/office/drawing/2014/main" id="{E9F8FB75-90B9-4197-833E-225417B5BE64}"/>
                </a:ext>
              </a:extLst>
            </p:cNvPr>
            <p:cNvSpPr txBox="1"/>
            <p:nvPr/>
          </p:nvSpPr>
          <p:spPr>
            <a:xfrm>
              <a:off x="2349234" y="5434616"/>
              <a:ext cx="418702" cy="305678"/>
            </a:xfrm>
            <a:prstGeom prst="rect">
              <a:avLst/>
            </a:prstGeom>
            <a:noFill/>
          </p:spPr>
          <p:txBody>
            <a:bodyPr wrap="none" lIns="91440" tIns="45720" rIns="91440" rtlCol="0" anchor="t">
              <a:noAutofit/>
            </a:bodyPr>
            <a:lstStyle/>
            <a:p>
              <a:r>
                <a:rPr lang="en-US" sz="800" dirty="0"/>
                <a:t>STA 2</a:t>
              </a:r>
              <a:endParaRPr lang="en-US" sz="800" dirty="0">
                <a:solidFill>
                  <a:schemeClr val="tx1"/>
                </a:solidFill>
              </a:endParaRPr>
            </a:p>
          </p:txBody>
        </p:sp>
        <p:cxnSp>
          <p:nvCxnSpPr>
            <p:cNvPr id="16" name="Straight Connector 83">
              <a:extLst>
                <a:ext uri="{FF2B5EF4-FFF2-40B4-BE49-F238E27FC236}">
                  <a16:creationId xmlns:a16="http://schemas.microsoft.com/office/drawing/2014/main" id="{3004DAF7-33EC-4231-B155-992DE8A97BA3}"/>
                </a:ext>
              </a:extLst>
            </p:cNvPr>
            <p:cNvCxnSpPr>
              <a:cxnSpLocks/>
              <a:stCxn id="37" idx="2"/>
              <a:endCxn id="12" idx="0"/>
            </p:cNvCxnSpPr>
            <p:nvPr/>
          </p:nvCxnSpPr>
          <p:spPr>
            <a:xfrm>
              <a:off x="1878747" y="4840105"/>
              <a:ext cx="39278" cy="6225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84">
              <a:extLst>
                <a:ext uri="{FF2B5EF4-FFF2-40B4-BE49-F238E27FC236}">
                  <a16:creationId xmlns:a16="http://schemas.microsoft.com/office/drawing/2014/main" id="{694ADD5A-91FF-4B92-AB0A-A1832088ED9A}"/>
                </a:ext>
              </a:extLst>
            </p:cNvPr>
            <p:cNvCxnSpPr>
              <a:cxnSpLocks/>
              <a:stCxn id="22" idx="2"/>
              <a:endCxn id="14" idx="0"/>
            </p:cNvCxnSpPr>
            <p:nvPr/>
          </p:nvCxnSpPr>
          <p:spPr>
            <a:xfrm>
              <a:off x="2223199" y="4840105"/>
              <a:ext cx="78723" cy="623803"/>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07">
              <a:extLst>
                <a:ext uri="{FF2B5EF4-FFF2-40B4-BE49-F238E27FC236}">
                  <a16:creationId xmlns:a16="http://schemas.microsoft.com/office/drawing/2014/main" id="{9F83EE03-D425-4B0C-869C-FAE72D2BC667}"/>
                </a:ext>
              </a:extLst>
            </p:cNvPr>
            <p:cNvSpPr/>
            <p:nvPr/>
          </p:nvSpPr>
          <p:spPr>
            <a:xfrm>
              <a:off x="1571525" y="4365105"/>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9" name="TextBox 108">
              <a:extLst>
                <a:ext uri="{FF2B5EF4-FFF2-40B4-BE49-F238E27FC236}">
                  <a16:creationId xmlns:a16="http://schemas.microsoft.com/office/drawing/2014/main" id="{6A73FF7A-EF61-4107-9B9B-0EF587C73032}"/>
                </a:ext>
              </a:extLst>
            </p:cNvPr>
            <p:cNvSpPr txBox="1"/>
            <p:nvPr/>
          </p:nvSpPr>
          <p:spPr>
            <a:xfrm>
              <a:off x="1331640" y="4916232"/>
              <a:ext cx="553143" cy="133361"/>
            </a:xfrm>
            <a:prstGeom prst="rect">
              <a:avLst/>
            </a:prstGeom>
            <a:noFill/>
          </p:spPr>
          <p:txBody>
            <a:bodyPr wrap="none" lIns="91440" tIns="45720" rIns="91440" rtlCol="0" anchor="t">
              <a:noAutofit/>
            </a:bodyPr>
            <a:lstStyle/>
            <a:p>
              <a:r>
                <a:rPr lang="en-US" sz="800" dirty="0">
                  <a:solidFill>
                    <a:srgbClr val="FF0000"/>
                  </a:solidFill>
                </a:rPr>
                <a:t>Current AP MLD</a:t>
              </a:r>
            </a:p>
          </p:txBody>
        </p:sp>
        <p:sp>
          <p:nvSpPr>
            <p:cNvPr id="20" name="TextBox 109">
              <a:extLst>
                <a:ext uri="{FF2B5EF4-FFF2-40B4-BE49-F238E27FC236}">
                  <a16:creationId xmlns:a16="http://schemas.microsoft.com/office/drawing/2014/main" id="{E61C263E-46EB-44D2-970C-C91DB4437B1B}"/>
                </a:ext>
              </a:extLst>
            </p:cNvPr>
            <p:cNvSpPr txBox="1"/>
            <p:nvPr/>
          </p:nvSpPr>
          <p:spPr>
            <a:xfrm>
              <a:off x="1552730" y="4393821"/>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1" name="TextBox 111">
              <a:extLst>
                <a:ext uri="{FF2B5EF4-FFF2-40B4-BE49-F238E27FC236}">
                  <a16:creationId xmlns:a16="http://schemas.microsoft.com/office/drawing/2014/main" id="{2714D07F-397A-43FB-B67E-166CA3E94BDD}"/>
                </a:ext>
              </a:extLst>
            </p:cNvPr>
            <p:cNvSpPr txBox="1"/>
            <p:nvPr/>
          </p:nvSpPr>
          <p:spPr>
            <a:xfrm>
              <a:off x="1491774" y="4642623"/>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22" name="Rectangle 112">
              <a:extLst>
                <a:ext uri="{FF2B5EF4-FFF2-40B4-BE49-F238E27FC236}">
                  <a16:creationId xmlns:a16="http://schemas.microsoft.com/office/drawing/2014/main" id="{748294F0-C2CA-4FAE-B87F-FBD7F3CBEEB9}"/>
                </a:ext>
              </a:extLst>
            </p:cNvPr>
            <p:cNvSpPr/>
            <p:nvPr/>
          </p:nvSpPr>
          <p:spPr>
            <a:xfrm>
              <a:off x="2132696" y="4602605"/>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113">
              <a:extLst>
                <a:ext uri="{FF2B5EF4-FFF2-40B4-BE49-F238E27FC236}">
                  <a16:creationId xmlns:a16="http://schemas.microsoft.com/office/drawing/2014/main" id="{021D53CF-D9E7-4B55-BB06-4E19E536F72A}"/>
                </a:ext>
              </a:extLst>
            </p:cNvPr>
            <p:cNvSpPr txBox="1"/>
            <p:nvPr/>
          </p:nvSpPr>
          <p:spPr>
            <a:xfrm>
              <a:off x="2273708" y="4656198"/>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sp>
          <p:nvSpPr>
            <p:cNvPr id="24" name="Rectangle 114">
              <a:extLst>
                <a:ext uri="{FF2B5EF4-FFF2-40B4-BE49-F238E27FC236}">
                  <a16:creationId xmlns:a16="http://schemas.microsoft.com/office/drawing/2014/main" id="{FC2A27A8-83B2-422E-BD9E-35590CBD3469}"/>
                </a:ext>
              </a:extLst>
            </p:cNvPr>
            <p:cNvSpPr/>
            <p:nvPr/>
          </p:nvSpPr>
          <p:spPr>
            <a:xfrm>
              <a:off x="2922031" y="4336388"/>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5" name="TextBox 115">
              <a:extLst>
                <a:ext uri="{FF2B5EF4-FFF2-40B4-BE49-F238E27FC236}">
                  <a16:creationId xmlns:a16="http://schemas.microsoft.com/office/drawing/2014/main" id="{5C9C1973-F374-4EF9-8D98-42D5094CA3BE}"/>
                </a:ext>
              </a:extLst>
            </p:cNvPr>
            <p:cNvSpPr txBox="1"/>
            <p:nvPr/>
          </p:nvSpPr>
          <p:spPr>
            <a:xfrm>
              <a:off x="2866612" y="4916231"/>
              <a:ext cx="553143" cy="133361"/>
            </a:xfrm>
            <a:prstGeom prst="rect">
              <a:avLst/>
            </a:prstGeom>
            <a:noFill/>
          </p:spPr>
          <p:txBody>
            <a:bodyPr wrap="none" lIns="91440" tIns="45720" rIns="91440" rtlCol="0" anchor="t">
              <a:noAutofit/>
            </a:bodyPr>
            <a:lstStyle/>
            <a:p>
              <a:r>
                <a:rPr lang="en-US" sz="800" dirty="0">
                  <a:solidFill>
                    <a:srgbClr val="FF0000"/>
                  </a:solidFill>
                </a:rPr>
                <a:t>Neighboring AP MLD</a:t>
              </a:r>
            </a:p>
          </p:txBody>
        </p:sp>
        <p:sp>
          <p:nvSpPr>
            <p:cNvPr id="26" name="TextBox 116">
              <a:extLst>
                <a:ext uri="{FF2B5EF4-FFF2-40B4-BE49-F238E27FC236}">
                  <a16:creationId xmlns:a16="http://schemas.microsoft.com/office/drawing/2014/main" id="{9A8E19A1-65F5-401A-A96F-DB220C7B168E}"/>
                </a:ext>
              </a:extLst>
            </p:cNvPr>
            <p:cNvSpPr txBox="1"/>
            <p:nvPr/>
          </p:nvSpPr>
          <p:spPr>
            <a:xfrm>
              <a:off x="2903236" y="4365105"/>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7" name="Rectangle 117">
              <a:extLst>
                <a:ext uri="{FF2B5EF4-FFF2-40B4-BE49-F238E27FC236}">
                  <a16:creationId xmlns:a16="http://schemas.microsoft.com/office/drawing/2014/main" id="{E7BE854B-1544-4E40-B10A-8E6FE309FF52}"/>
                </a:ext>
              </a:extLst>
            </p:cNvPr>
            <p:cNvSpPr/>
            <p:nvPr/>
          </p:nvSpPr>
          <p:spPr>
            <a:xfrm>
              <a:off x="3138750" y="457388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118">
              <a:extLst>
                <a:ext uri="{FF2B5EF4-FFF2-40B4-BE49-F238E27FC236}">
                  <a16:creationId xmlns:a16="http://schemas.microsoft.com/office/drawing/2014/main" id="{9E905971-8129-4924-BC6D-44CCCEF41772}"/>
                </a:ext>
              </a:extLst>
            </p:cNvPr>
            <p:cNvSpPr txBox="1"/>
            <p:nvPr/>
          </p:nvSpPr>
          <p:spPr>
            <a:xfrm>
              <a:off x="2819015" y="4571202"/>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29" name="Rectangle 119">
              <a:extLst>
                <a:ext uri="{FF2B5EF4-FFF2-40B4-BE49-F238E27FC236}">
                  <a16:creationId xmlns:a16="http://schemas.microsoft.com/office/drawing/2014/main" id="{7D806372-64BB-4D01-A743-59F370FED2F1}"/>
                </a:ext>
              </a:extLst>
            </p:cNvPr>
            <p:cNvSpPr/>
            <p:nvPr/>
          </p:nvSpPr>
          <p:spPr>
            <a:xfrm>
              <a:off x="3483202" y="457388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120">
              <a:extLst>
                <a:ext uri="{FF2B5EF4-FFF2-40B4-BE49-F238E27FC236}">
                  <a16:creationId xmlns:a16="http://schemas.microsoft.com/office/drawing/2014/main" id="{E985CE09-68D8-4DCA-96F0-F2AC7E1EDA5F}"/>
                </a:ext>
              </a:extLst>
            </p:cNvPr>
            <p:cNvSpPr txBox="1"/>
            <p:nvPr/>
          </p:nvSpPr>
          <p:spPr>
            <a:xfrm>
              <a:off x="3602463" y="4568516"/>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cxnSp>
          <p:nvCxnSpPr>
            <p:cNvPr id="31" name="Straight Connector 121">
              <a:extLst>
                <a:ext uri="{FF2B5EF4-FFF2-40B4-BE49-F238E27FC236}">
                  <a16:creationId xmlns:a16="http://schemas.microsoft.com/office/drawing/2014/main" id="{9DA41710-71FF-4292-8C73-9E439FA3F754}"/>
                </a:ext>
              </a:extLst>
            </p:cNvPr>
            <p:cNvCxnSpPr>
              <a:cxnSpLocks/>
              <a:endCxn id="35" idx="2"/>
            </p:cNvCxnSpPr>
            <p:nvPr/>
          </p:nvCxnSpPr>
          <p:spPr>
            <a:xfrm flipV="1">
              <a:off x="2252911" y="4142530"/>
              <a:ext cx="575204" cy="2151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122">
              <a:extLst>
                <a:ext uri="{FF2B5EF4-FFF2-40B4-BE49-F238E27FC236}">
                  <a16:creationId xmlns:a16="http://schemas.microsoft.com/office/drawing/2014/main" id="{B441074C-E881-44B5-B104-61234474EF99}"/>
                </a:ext>
              </a:extLst>
            </p:cNvPr>
            <p:cNvCxnSpPr>
              <a:cxnSpLocks/>
              <a:stCxn id="24" idx="0"/>
              <a:endCxn id="35" idx="2"/>
            </p:cNvCxnSpPr>
            <p:nvPr/>
          </p:nvCxnSpPr>
          <p:spPr>
            <a:xfrm flipH="1" flipV="1">
              <a:off x="2828115" y="4142530"/>
              <a:ext cx="569427" cy="193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Rectangle 123">
              <a:extLst>
                <a:ext uri="{FF2B5EF4-FFF2-40B4-BE49-F238E27FC236}">
                  <a16:creationId xmlns:a16="http://schemas.microsoft.com/office/drawing/2014/main" id="{52A1E5EF-C304-4A72-8865-D7CC47B12232}"/>
                </a:ext>
              </a:extLst>
            </p:cNvPr>
            <p:cNvSpPr/>
            <p:nvPr/>
          </p:nvSpPr>
          <p:spPr>
            <a:xfrm>
              <a:off x="2362002" y="3905030"/>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4" name="TextBox 124">
              <a:extLst>
                <a:ext uri="{FF2B5EF4-FFF2-40B4-BE49-F238E27FC236}">
                  <a16:creationId xmlns:a16="http://schemas.microsoft.com/office/drawing/2014/main" id="{2CD6FA03-5849-41DA-A0A3-43002E321B3C}"/>
                </a:ext>
              </a:extLst>
            </p:cNvPr>
            <p:cNvSpPr txBox="1"/>
            <p:nvPr/>
          </p:nvSpPr>
          <p:spPr>
            <a:xfrm>
              <a:off x="2188743" y="3657659"/>
              <a:ext cx="1040509" cy="132585"/>
            </a:xfrm>
            <a:prstGeom prst="rect">
              <a:avLst/>
            </a:prstGeom>
            <a:noFill/>
          </p:spPr>
          <p:txBody>
            <a:bodyPr wrap="none" lIns="91440" tIns="45720" rIns="91440" rtlCol="0" anchor="t">
              <a:noAutofit/>
            </a:bodyPr>
            <a:lstStyle/>
            <a:p>
              <a:r>
                <a:rPr lang="en-US" sz="800" dirty="0">
                  <a:solidFill>
                    <a:srgbClr val="00B050"/>
                  </a:solidFill>
                </a:rPr>
                <a:t>Non-colocated AP MLD</a:t>
              </a:r>
            </a:p>
          </p:txBody>
        </p:sp>
        <p:sp>
          <p:nvSpPr>
            <p:cNvPr id="35" name="TextBox 125">
              <a:extLst>
                <a:ext uri="{FF2B5EF4-FFF2-40B4-BE49-F238E27FC236}">
                  <a16:creationId xmlns:a16="http://schemas.microsoft.com/office/drawing/2014/main" id="{864AC0CE-81E0-40C2-AA9F-C572B221A6B1}"/>
                </a:ext>
              </a:extLst>
            </p:cNvPr>
            <p:cNvSpPr txBox="1"/>
            <p:nvPr/>
          </p:nvSpPr>
          <p:spPr>
            <a:xfrm>
              <a:off x="2343206" y="3874320"/>
              <a:ext cx="969816" cy="268210"/>
            </a:xfrm>
            <a:prstGeom prst="rect">
              <a:avLst/>
            </a:prstGeom>
            <a:noFill/>
          </p:spPr>
          <p:txBody>
            <a:bodyPr wrap="none" lIns="91440" tIns="45720" rIns="91440" rtlCol="0" anchor="t">
              <a:noAutofit/>
            </a:bodyPr>
            <a:lstStyle/>
            <a:p>
              <a:r>
                <a:rPr lang="en-US" sz="800" dirty="0"/>
                <a:t>Non-colocated AP</a:t>
              </a:r>
            </a:p>
            <a:p>
              <a:r>
                <a:rPr lang="en-US" sz="800" dirty="0"/>
                <a:t>MLD common MAC</a:t>
              </a:r>
              <a:endParaRPr lang="en-US" sz="800" dirty="0">
                <a:solidFill>
                  <a:schemeClr val="tx1"/>
                </a:solidFill>
              </a:endParaRPr>
            </a:p>
          </p:txBody>
        </p:sp>
        <p:sp>
          <p:nvSpPr>
            <p:cNvPr id="36" name="Oval 128">
              <a:extLst>
                <a:ext uri="{FF2B5EF4-FFF2-40B4-BE49-F238E27FC236}">
                  <a16:creationId xmlns:a16="http://schemas.microsoft.com/office/drawing/2014/main" id="{59E93671-4F70-4EEE-8A0D-682126219DE2}"/>
                </a:ext>
              </a:extLst>
            </p:cNvPr>
            <p:cNvSpPr/>
            <p:nvPr/>
          </p:nvSpPr>
          <p:spPr>
            <a:xfrm>
              <a:off x="2819235" y="4241683"/>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110">
              <a:extLst>
                <a:ext uri="{FF2B5EF4-FFF2-40B4-BE49-F238E27FC236}">
                  <a16:creationId xmlns:a16="http://schemas.microsoft.com/office/drawing/2014/main" id="{A677852C-D718-4E99-9991-42FA749464DA}"/>
                </a:ext>
              </a:extLst>
            </p:cNvPr>
            <p:cNvSpPr/>
            <p:nvPr/>
          </p:nvSpPr>
          <p:spPr>
            <a:xfrm>
              <a:off x="1788244" y="4602605"/>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7138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B53C58-B8F1-483B-B8F3-C33AF501AA21}"/>
              </a:ext>
            </a:extLst>
          </p:cNvPr>
          <p:cNvSpPr>
            <a:spLocks noGrp="1"/>
          </p:cNvSpPr>
          <p:nvPr>
            <p:ph type="title"/>
          </p:nvPr>
        </p:nvSpPr>
        <p:spPr/>
        <p:txBody>
          <a:bodyPr/>
          <a:lstStyle/>
          <a:p>
            <a:r>
              <a:rPr lang="en-US" altLang="zh-CN" dirty="0"/>
              <a:t>Recap Non-</a:t>
            </a:r>
            <a:r>
              <a:rPr lang="en-US" altLang="zh-CN" dirty="0" err="1"/>
              <a:t>colocated</a:t>
            </a:r>
            <a:r>
              <a:rPr lang="en-US" altLang="zh-CN" dirty="0"/>
              <a:t> AP MLD</a:t>
            </a:r>
            <a:endParaRPr lang="zh-CN" altLang="en-US" dirty="0"/>
          </a:p>
        </p:txBody>
      </p:sp>
      <p:sp>
        <p:nvSpPr>
          <p:cNvPr id="3" name="内容占位符 2">
            <a:extLst>
              <a:ext uri="{FF2B5EF4-FFF2-40B4-BE49-F238E27FC236}">
                <a16:creationId xmlns:a16="http://schemas.microsoft.com/office/drawing/2014/main" id="{A3798FFB-D412-4E12-AED4-D78659B3A94E}"/>
              </a:ext>
            </a:extLst>
          </p:cNvPr>
          <p:cNvSpPr>
            <a:spLocks noGrp="1"/>
          </p:cNvSpPr>
          <p:nvPr>
            <p:ph idx="1"/>
          </p:nvPr>
        </p:nvSpPr>
        <p:spPr>
          <a:xfrm>
            <a:off x="684213" y="1989138"/>
            <a:ext cx="5237034" cy="4392190"/>
          </a:xfrm>
        </p:spPr>
        <p:txBody>
          <a:bodyPr/>
          <a:lstStyle/>
          <a:p>
            <a:pPr algn="just"/>
            <a:r>
              <a:rPr lang="en-US" altLang="zh-CN" sz="1600" dirty="0"/>
              <a:t>Each non-</a:t>
            </a:r>
            <a:r>
              <a:rPr lang="en-US" altLang="zh-CN" sz="1600" dirty="0" err="1"/>
              <a:t>colocated</a:t>
            </a:r>
            <a:r>
              <a:rPr lang="en-US" altLang="zh-CN" sz="1600" dirty="0"/>
              <a:t> AP MLD has a MAC SAP which is uniquely identified by a MAC address of the non-</a:t>
            </a:r>
            <a:r>
              <a:rPr lang="en-US" altLang="zh-CN" sz="1600" dirty="0" err="1"/>
              <a:t>colocated</a:t>
            </a:r>
            <a:r>
              <a:rPr lang="en-US" altLang="zh-CN" sz="1600" dirty="0"/>
              <a:t> AP MLD.</a:t>
            </a:r>
          </a:p>
          <a:p>
            <a:pPr algn="just"/>
            <a:r>
              <a:rPr lang="en-US" altLang="zh-CN" sz="1600" dirty="0"/>
              <a:t>The DS will delivery the MSDU that are destined for a given UHR non-AP MLD which associates with the non-</a:t>
            </a:r>
            <a:r>
              <a:rPr lang="en-US" altLang="zh-CN" sz="1600" dirty="0" err="1"/>
              <a:t>colocated</a:t>
            </a:r>
            <a:r>
              <a:rPr lang="en-US" altLang="zh-CN" sz="1600" dirty="0"/>
              <a:t> AP MLD to the non-</a:t>
            </a:r>
            <a:r>
              <a:rPr lang="en-US" altLang="zh-CN" sz="1600" dirty="0" err="1"/>
              <a:t>colocated</a:t>
            </a:r>
            <a:r>
              <a:rPr lang="en-US" altLang="zh-CN" sz="1600" dirty="0"/>
              <a:t> AP MLD through the corresponding DS SAP and MAC SAP. </a:t>
            </a:r>
          </a:p>
          <a:p>
            <a:pPr algn="just"/>
            <a:r>
              <a:rPr lang="en-US" altLang="zh-CN" sz="1600" dirty="0"/>
              <a:t>After the processing of the MLD upper MAC sublayer of the non-</a:t>
            </a:r>
            <a:r>
              <a:rPr lang="en-US" altLang="zh-CN" sz="1600" dirty="0" err="1"/>
              <a:t>colocated</a:t>
            </a:r>
            <a:r>
              <a:rPr lang="en-US" altLang="zh-CN" sz="1600" dirty="0"/>
              <a:t> AP MLD, the non-</a:t>
            </a:r>
            <a:r>
              <a:rPr lang="en-US" altLang="zh-CN" sz="1600" dirty="0" err="1"/>
              <a:t>colocated</a:t>
            </a:r>
            <a:r>
              <a:rPr lang="en-US" altLang="zh-CN" sz="1600" dirty="0"/>
              <a:t> AP MLD will delivery the encrypted MPDUs to one or more MLD lower MAC sublayers for transmission through the </a:t>
            </a:r>
            <a:r>
              <a:rPr lang="en-US" altLang="zh-CN" sz="1600"/>
              <a:t>newly defined wired </a:t>
            </a:r>
            <a:r>
              <a:rPr lang="en-US" altLang="zh-CN" sz="1600" dirty="0"/>
              <a:t>or wireless interface between the MLD upper MAC sublayer and the MLD lower MAC sublayer.</a:t>
            </a:r>
          </a:p>
          <a:p>
            <a:pPr algn="just"/>
            <a:r>
              <a:rPr lang="en-US" altLang="zh-CN" sz="1600" dirty="0"/>
              <a:t>Note that the PTK cannot be distributed among AP MLDs which are affiliated with the same non-</a:t>
            </a:r>
            <a:r>
              <a:rPr lang="en-US" altLang="zh-CN" sz="1600" dirty="0" err="1"/>
              <a:t>colocated</a:t>
            </a:r>
            <a:r>
              <a:rPr lang="en-US" altLang="zh-CN" sz="1600" dirty="0"/>
              <a:t> AP MLD from the security point of view. </a:t>
            </a:r>
            <a:endParaRPr lang="zh-CN" altLang="en-US" sz="1600" dirty="0"/>
          </a:p>
        </p:txBody>
      </p:sp>
      <p:sp>
        <p:nvSpPr>
          <p:cNvPr id="4" name="页脚占位符 3">
            <a:extLst>
              <a:ext uri="{FF2B5EF4-FFF2-40B4-BE49-F238E27FC236}">
                <a16:creationId xmlns:a16="http://schemas.microsoft.com/office/drawing/2014/main" id="{51EDED35-3C2E-48F6-9D1C-660E7813FCF2}"/>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26E47204-5C0F-4CDF-8911-3C779390046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grpSp>
        <p:nvGrpSpPr>
          <p:cNvPr id="6" name="组合 5">
            <a:extLst>
              <a:ext uri="{FF2B5EF4-FFF2-40B4-BE49-F238E27FC236}">
                <a16:creationId xmlns:a16="http://schemas.microsoft.com/office/drawing/2014/main" id="{81DEE6E5-016B-46C0-A19D-4AF499271DFE}"/>
              </a:ext>
            </a:extLst>
          </p:cNvPr>
          <p:cNvGrpSpPr/>
          <p:nvPr/>
        </p:nvGrpSpPr>
        <p:grpSpPr>
          <a:xfrm>
            <a:off x="6084168" y="2588493"/>
            <a:ext cx="2736304" cy="2518915"/>
            <a:chOff x="1331640" y="3657659"/>
            <a:chExt cx="2736304" cy="2518915"/>
          </a:xfrm>
        </p:grpSpPr>
        <p:sp>
          <p:nvSpPr>
            <p:cNvPr id="7" name="Oval 127">
              <a:extLst>
                <a:ext uri="{FF2B5EF4-FFF2-40B4-BE49-F238E27FC236}">
                  <a16:creationId xmlns:a16="http://schemas.microsoft.com/office/drawing/2014/main" id="{9C8093FF-BA6E-4E8B-852E-644887B04F27}"/>
                </a:ext>
              </a:extLst>
            </p:cNvPr>
            <p:cNvSpPr/>
            <p:nvPr/>
          </p:nvSpPr>
          <p:spPr>
            <a:xfrm>
              <a:off x="1476401" y="4204719"/>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126">
              <a:extLst>
                <a:ext uri="{FF2B5EF4-FFF2-40B4-BE49-F238E27FC236}">
                  <a16:creationId xmlns:a16="http://schemas.microsoft.com/office/drawing/2014/main" id="{E2D680CA-1249-40DD-8F0F-8BF0998E069D}"/>
                </a:ext>
              </a:extLst>
            </p:cNvPr>
            <p:cNvSpPr/>
            <p:nvPr/>
          </p:nvSpPr>
          <p:spPr>
            <a:xfrm>
              <a:off x="1467926" y="3823107"/>
              <a:ext cx="2600018" cy="116076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76">
              <a:extLst>
                <a:ext uri="{FF2B5EF4-FFF2-40B4-BE49-F238E27FC236}">
                  <a16:creationId xmlns:a16="http://schemas.microsoft.com/office/drawing/2014/main" id="{6E4F1F62-F088-400E-9A05-1F49397E4A04}"/>
                </a:ext>
              </a:extLst>
            </p:cNvPr>
            <p:cNvSpPr/>
            <p:nvPr/>
          </p:nvSpPr>
          <p:spPr>
            <a:xfrm>
              <a:off x="1659331" y="5701332"/>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 name="TextBox 77">
              <a:extLst>
                <a:ext uri="{FF2B5EF4-FFF2-40B4-BE49-F238E27FC236}">
                  <a16:creationId xmlns:a16="http://schemas.microsoft.com/office/drawing/2014/main" id="{728FF17B-89F9-466B-8098-6BC16F5A28E5}"/>
                </a:ext>
              </a:extLst>
            </p:cNvPr>
            <p:cNvSpPr txBox="1"/>
            <p:nvPr/>
          </p:nvSpPr>
          <p:spPr>
            <a:xfrm>
              <a:off x="1776366" y="5967790"/>
              <a:ext cx="857320" cy="208784"/>
            </a:xfrm>
            <a:prstGeom prst="rect">
              <a:avLst/>
            </a:prstGeom>
            <a:noFill/>
          </p:spPr>
          <p:txBody>
            <a:bodyPr wrap="none" lIns="91440" tIns="45720" rIns="91440" rtlCol="0" anchor="t">
              <a:noAutofit/>
            </a:bodyPr>
            <a:lstStyle/>
            <a:p>
              <a:r>
                <a:rPr lang="en-US" sz="800" dirty="0">
                  <a:solidFill>
                    <a:schemeClr val="tx1"/>
                  </a:solidFill>
                </a:rPr>
                <a:t>Non-AP MLD </a:t>
              </a:r>
            </a:p>
          </p:txBody>
        </p:sp>
        <p:sp>
          <p:nvSpPr>
            <p:cNvPr id="11" name="TextBox 78">
              <a:extLst>
                <a:ext uri="{FF2B5EF4-FFF2-40B4-BE49-F238E27FC236}">
                  <a16:creationId xmlns:a16="http://schemas.microsoft.com/office/drawing/2014/main" id="{FA2C6939-DA09-4CF7-8E9E-D623800496C1}"/>
                </a:ext>
              </a:extLst>
            </p:cNvPr>
            <p:cNvSpPr txBox="1"/>
            <p:nvPr/>
          </p:nvSpPr>
          <p:spPr>
            <a:xfrm>
              <a:off x="1657727" y="5730048"/>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2" name="Rectangle 79">
              <a:extLst>
                <a:ext uri="{FF2B5EF4-FFF2-40B4-BE49-F238E27FC236}">
                  <a16:creationId xmlns:a16="http://schemas.microsoft.com/office/drawing/2014/main" id="{4E53CF63-A714-4F4E-BFF2-CD503C39CADF}"/>
                </a:ext>
              </a:extLst>
            </p:cNvPr>
            <p:cNvSpPr/>
            <p:nvPr/>
          </p:nvSpPr>
          <p:spPr>
            <a:xfrm>
              <a:off x="1827522" y="5462636"/>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80">
              <a:extLst>
                <a:ext uri="{FF2B5EF4-FFF2-40B4-BE49-F238E27FC236}">
                  <a16:creationId xmlns:a16="http://schemas.microsoft.com/office/drawing/2014/main" id="{5AD82DBA-184C-46E9-8C56-1BE1193CF546}"/>
                </a:ext>
              </a:extLst>
            </p:cNvPr>
            <p:cNvSpPr txBox="1"/>
            <p:nvPr/>
          </p:nvSpPr>
          <p:spPr>
            <a:xfrm>
              <a:off x="1451930" y="5447068"/>
              <a:ext cx="418702" cy="305678"/>
            </a:xfrm>
            <a:prstGeom prst="rect">
              <a:avLst/>
            </a:prstGeom>
            <a:noFill/>
          </p:spPr>
          <p:txBody>
            <a:bodyPr wrap="none" lIns="91440" tIns="45720" rIns="91440" rtlCol="0" anchor="t">
              <a:noAutofit/>
            </a:bodyPr>
            <a:lstStyle/>
            <a:p>
              <a:r>
                <a:rPr lang="en-US" sz="800" dirty="0"/>
                <a:t>STA 1</a:t>
              </a:r>
              <a:endParaRPr lang="en-US" sz="800" dirty="0">
                <a:solidFill>
                  <a:schemeClr val="tx1"/>
                </a:solidFill>
              </a:endParaRPr>
            </a:p>
          </p:txBody>
        </p:sp>
        <p:sp>
          <p:nvSpPr>
            <p:cNvPr id="14" name="Rectangle 81">
              <a:extLst>
                <a:ext uri="{FF2B5EF4-FFF2-40B4-BE49-F238E27FC236}">
                  <a16:creationId xmlns:a16="http://schemas.microsoft.com/office/drawing/2014/main" id="{06B354AE-4FC1-4F52-9248-D3FF817073C0}"/>
                </a:ext>
              </a:extLst>
            </p:cNvPr>
            <p:cNvSpPr/>
            <p:nvPr/>
          </p:nvSpPr>
          <p:spPr>
            <a:xfrm>
              <a:off x="2211419" y="546390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82">
              <a:extLst>
                <a:ext uri="{FF2B5EF4-FFF2-40B4-BE49-F238E27FC236}">
                  <a16:creationId xmlns:a16="http://schemas.microsoft.com/office/drawing/2014/main" id="{4691581D-9E8F-4D5E-9D1C-289F2085804A}"/>
                </a:ext>
              </a:extLst>
            </p:cNvPr>
            <p:cNvSpPr txBox="1"/>
            <p:nvPr/>
          </p:nvSpPr>
          <p:spPr>
            <a:xfrm>
              <a:off x="2349234" y="5434616"/>
              <a:ext cx="418702" cy="305678"/>
            </a:xfrm>
            <a:prstGeom prst="rect">
              <a:avLst/>
            </a:prstGeom>
            <a:noFill/>
          </p:spPr>
          <p:txBody>
            <a:bodyPr wrap="none" lIns="91440" tIns="45720" rIns="91440" rtlCol="0" anchor="t">
              <a:noAutofit/>
            </a:bodyPr>
            <a:lstStyle/>
            <a:p>
              <a:r>
                <a:rPr lang="en-US" sz="800" dirty="0"/>
                <a:t>STA 2</a:t>
              </a:r>
              <a:endParaRPr lang="en-US" sz="800" dirty="0">
                <a:solidFill>
                  <a:schemeClr val="tx1"/>
                </a:solidFill>
              </a:endParaRPr>
            </a:p>
          </p:txBody>
        </p:sp>
        <p:cxnSp>
          <p:nvCxnSpPr>
            <p:cNvPr id="16" name="Straight Connector 83">
              <a:extLst>
                <a:ext uri="{FF2B5EF4-FFF2-40B4-BE49-F238E27FC236}">
                  <a16:creationId xmlns:a16="http://schemas.microsoft.com/office/drawing/2014/main" id="{7AEFEF51-DB52-4799-A361-1E211ECE2CE3}"/>
                </a:ext>
              </a:extLst>
            </p:cNvPr>
            <p:cNvCxnSpPr>
              <a:cxnSpLocks/>
              <a:stCxn id="37" idx="2"/>
              <a:endCxn id="12" idx="0"/>
            </p:cNvCxnSpPr>
            <p:nvPr/>
          </p:nvCxnSpPr>
          <p:spPr>
            <a:xfrm>
              <a:off x="1878747" y="4840105"/>
              <a:ext cx="39278" cy="6225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84">
              <a:extLst>
                <a:ext uri="{FF2B5EF4-FFF2-40B4-BE49-F238E27FC236}">
                  <a16:creationId xmlns:a16="http://schemas.microsoft.com/office/drawing/2014/main" id="{7C53227F-7A81-4337-B474-23D04A5C7CF9}"/>
                </a:ext>
              </a:extLst>
            </p:cNvPr>
            <p:cNvCxnSpPr>
              <a:cxnSpLocks/>
              <a:stCxn id="22" idx="2"/>
              <a:endCxn id="14" idx="0"/>
            </p:cNvCxnSpPr>
            <p:nvPr/>
          </p:nvCxnSpPr>
          <p:spPr>
            <a:xfrm>
              <a:off x="2223199" y="4840105"/>
              <a:ext cx="78723" cy="623803"/>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07">
              <a:extLst>
                <a:ext uri="{FF2B5EF4-FFF2-40B4-BE49-F238E27FC236}">
                  <a16:creationId xmlns:a16="http://schemas.microsoft.com/office/drawing/2014/main" id="{42B9B2C9-B26E-49A0-8405-40DEC64D53EB}"/>
                </a:ext>
              </a:extLst>
            </p:cNvPr>
            <p:cNvSpPr/>
            <p:nvPr/>
          </p:nvSpPr>
          <p:spPr>
            <a:xfrm>
              <a:off x="1571525" y="4365105"/>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9" name="TextBox 108">
              <a:extLst>
                <a:ext uri="{FF2B5EF4-FFF2-40B4-BE49-F238E27FC236}">
                  <a16:creationId xmlns:a16="http://schemas.microsoft.com/office/drawing/2014/main" id="{7B75C806-019C-4E5D-BABD-7412324E6A5A}"/>
                </a:ext>
              </a:extLst>
            </p:cNvPr>
            <p:cNvSpPr txBox="1"/>
            <p:nvPr/>
          </p:nvSpPr>
          <p:spPr>
            <a:xfrm>
              <a:off x="1331640" y="4916232"/>
              <a:ext cx="553143" cy="133361"/>
            </a:xfrm>
            <a:prstGeom prst="rect">
              <a:avLst/>
            </a:prstGeom>
            <a:noFill/>
          </p:spPr>
          <p:txBody>
            <a:bodyPr wrap="none" lIns="91440" tIns="45720" rIns="91440" rtlCol="0" anchor="t">
              <a:noAutofit/>
            </a:bodyPr>
            <a:lstStyle/>
            <a:p>
              <a:r>
                <a:rPr lang="en-US" sz="800" dirty="0">
                  <a:solidFill>
                    <a:srgbClr val="FF0000"/>
                  </a:solidFill>
                </a:rPr>
                <a:t>Current AP MLD</a:t>
              </a:r>
            </a:p>
          </p:txBody>
        </p:sp>
        <p:sp>
          <p:nvSpPr>
            <p:cNvPr id="20" name="TextBox 109">
              <a:extLst>
                <a:ext uri="{FF2B5EF4-FFF2-40B4-BE49-F238E27FC236}">
                  <a16:creationId xmlns:a16="http://schemas.microsoft.com/office/drawing/2014/main" id="{D7CFBF62-6E66-45CE-887D-8B825F75C39F}"/>
                </a:ext>
              </a:extLst>
            </p:cNvPr>
            <p:cNvSpPr txBox="1"/>
            <p:nvPr/>
          </p:nvSpPr>
          <p:spPr>
            <a:xfrm>
              <a:off x="1552730" y="4393821"/>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1" name="TextBox 111">
              <a:extLst>
                <a:ext uri="{FF2B5EF4-FFF2-40B4-BE49-F238E27FC236}">
                  <a16:creationId xmlns:a16="http://schemas.microsoft.com/office/drawing/2014/main" id="{A55317A8-B81F-4A76-9AB4-89D17207ADAE}"/>
                </a:ext>
              </a:extLst>
            </p:cNvPr>
            <p:cNvSpPr txBox="1"/>
            <p:nvPr/>
          </p:nvSpPr>
          <p:spPr>
            <a:xfrm>
              <a:off x="1491774" y="4642623"/>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22" name="Rectangle 112">
              <a:extLst>
                <a:ext uri="{FF2B5EF4-FFF2-40B4-BE49-F238E27FC236}">
                  <a16:creationId xmlns:a16="http://schemas.microsoft.com/office/drawing/2014/main" id="{5B178480-0D38-42E0-B330-5DF300D1D7F2}"/>
                </a:ext>
              </a:extLst>
            </p:cNvPr>
            <p:cNvSpPr/>
            <p:nvPr/>
          </p:nvSpPr>
          <p:spPr>
            <a:xfrm>
              <a:off x="2132696" y="4602605"/>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113">
              <a:extLst>
                <a:ext uri="{FF2B5EF4-FFF2-40B4-BE49-F238E27FC236}">
                  <a16:creationId xmlns:a16="http://schemas.microsoft.com/office/drawing/2014/main" id="{92BFA61B-133E-4A8D-A69D-B181BB39EF83}"/>
                </a:ext>
              </a:extLst>
            </p:cNvPr>
            <p:cNvSpPr txBox="1"/>
            <p:nvPr/>
          </p:nvSpPr>
          <p:spPr>
            <a:xfrm>
              <a:off x="2273708" y="4656198"/>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sp>
          <p:nvSpPr>
            <p:cNvPr id="24" name="Rectangle 114">
              <a:extLst>
                <a:ext uri="{FF2B5EF4-FFF2-40B4-BE49-F238E27FC236}">
                  <a16:creationId xmlns:a16="http://schemas.microsoft.com/office/drawing/2014/main" id="{239EE730-46D2-4951-9ED2-AFD6841F0E62}"/>
                </a:ext>
              </a:extLst>
            </p:cNvPr>
            <p:cNvSpPr/>
            <p:nvPr/>
          </p:nvSpPr>
          <p:spPr>
            <a:xfrm>
              <a:off x="2922031" y="4336388"/>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5" name="TextBox 115">
              <a:extLst>
                <a:ext uri="{FF2B5EF4-FFF2-40B4-BE49-F238E27FC236}">
                  <a16:creationId xmlns:a16="http://schemas.microsoft.com/office/drawing/2014/main" id="{C0FBDE24-A484-4F10-A839-B3294BA8F3DA}"/>
                </a:ext>
              </a:extLst>
            </p:cNvPr>
            <p:cNvSpPr txBox="1"/>
            <p:nvPr/>
          </p:nvSpPr>
          <p:spPr>
            <a:xfrm>
              <a:off x="2866612" y="4916231"/>
              <a:ext cx="553143" cy="133361"/>
            </a:xfrm>
            <a:prstGeom prst="rect">
              <a:avLst/>
            </a:prstGeom>
            <a:noFill/>
          </p:spPr>
          <p:txBody>
            <a:bodyPr wrap="none" lIns="91440" tIns="45720" rIns="91440" rtlCol="0" anchor="t">
              <a:noAutofit/>
            </a:bodyPr>
            <a:lstStyle/>
            <a:p>
              <a:r>
                <a:rPr lang="en-US" sz="800" dirty="0">
                  <a:solidFill>
                    <a:srgbClr val="FF0000"/>
                  </a:solidFill>
                </a:rPr>
                <a:t>Neighboring AP MLD</a:t>
              </a:r>
            </a:p>
          </p:txBody>
        </p:sp>
        <p:sp>
          <p:nvSpPr>
            <p:cNvPr id="26" name="TextBox 116">
              <a:extLst>
                <a:ext uri="{FF2B5EF4-FFF2-40B4-BE49-F238E27FC236}">
                  <a16:creationId xmlns:a16="http://schemas.microsoft.com/office/drawing/2014/main" id="{7E4885A7-7B6E-4E3C-93B3-48A0995B46A6}"/>
                </a:ext>
              </a:extLst>
            </p:cNvPr>
            <p:cNvSpPr txBox="1"/>
            <p:nvPr/>
          </p:nvSpPr>
          <p:spPr>
            <a:xfrm>
              <a:off x="2903236" y="4365105"/>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7" name="Rectangle 117">
              <a:extLst>
                <a:ext uri="{FF2B5EF4-FFF2-40B4-BE49-F238E27FC236}">
                  <a16:creationId xmlns:a16="http://schemas.microsoft.com/office/drawing/2014/main" id="{8C3737F7-D13D-443C-9A26-7F7AA4C46318}"/>
                </a:ext>
              </a:extLst>
            </p:cNvPr>
            <p:cNvSpPr/>
            <p:nvPr/>
          </p:nvSpPr>
          <p:spPr>
            <a:xfrm>
              <a:off x="3138750" y="457388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118">
              <a:extLst>
                <a:ext uri="{FF2B5EF4-FFF2-40B4-BE49-F238E27FC236}">
                  <a16:creationId xmlns:a16="http://schemas.microsoft.com/office/drawing/2014/main" id="{A63EBF78-894E-4CE2-B5CD-A681AFF0A4E9}"/>
                </a:ext>
              </a:extLst>
            </p:cNvPr>
            <p:cNvSpPr txBox="1"/>
            <p:nvPr/>
          </p:nvSpPr>
          <p:spPr>
            <a:xfrm>
              <a:off x="2819015" y="4571202"/>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29" name="Rectangle 119">
              <a:extLst>
                <a:ext uri="{FF2B5EF4-FFF2-40B4-BE49-F238E27FC236}">
                  <a16:creationId xmlns:a16="http://schemas.microsoft.com/office/drawing/2014/main" id="{857B29D9-A084-4ECF-B6C6-6E683710DECB}"/>
                </a:ext>
              </a:extLst>
            </p:cNvPr>
            <p:cNvSpPr/>
            <p:nvPr/>
          </p:nvSpPr>
          <p:spPr>
            <a:xfrm>
              <a:off x="3483202" y="457388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120">
              <a:extLst>
                <a:ext uri="{FF2B5EF4-FFF2-40B4-BE49-F238E27FC236}">
                  <a16:creationId xmlns:a16="http://schemas.microsoft.com/office/drawing/2014/main" id="{CE48439E-8F1F-47AC-997F-F3A3C3D7A8A4}"/>
                </a:ext>
              </a:extLst>
            </p:cNvPr>
            <p:cNvSpPr txBox="1"/>
            <p:nvPr/>
          </p:nvSpPr>
          <p:spPr>
            <a:xfrm>
              <a:off x="3602463" y="4568516"/>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cxnSp>
          <p:nvCxnSpPr>
            <p:cNvPr id="31" name="Straight Connector 121">
              <a:extLst>
                <a:ext uri="{FF2B5EF4-FFF2-40B4-BE49-F238E27FC236}">
                  <a16:creationId xmlns:a16="http://schemas.microsoft.com/office/drawing/2014/main" id="{B59F2296-9920-42C5-96D6-8C832B82EDC6}"/>
                </a:ext>
              </a:extLst>
            </p:cNvPr>
            <p:cNvCxnSpPr>
              <a:cxnSpLocks/>
              <a:endCxn id="35" idx="2"/>
            </p:cNvCxnSpPr>
            <p:nvPr/>
          </p:nvCxnSpPr>
          <p:spPr>
            <a:xfrm flipV="1">
              <a:off x="2252911" y="4142530"/>
              <a:ext cx="575204" cy="2151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122">
              <a:extLst>
                <a:ext uri="{FF2B5EF4-FFF2-40B4-BE49-F238E27FC236}">
                  <a16:creationId xmlns:a16="http://schemas.microsoft.com/office/drawing/2014/main" id="{3C3B94AD-4492-4539-AFEE-7AF253EA4AC7}"/>
                </a:ext>
              </a:extLst>
            </p:cNvPr>
            <p:cNvCxnSpPr>
              <a:cxnSpLocks/>
              <a:stCxn id="24" idx="0"/>
              <a:endCxn id="35" idx="2"/>
            </p:cNvCxnSpPr>
            <p:nvPr/>
          </p:nvCxnSpPr>
          <p:spPr>
            <a:xfrm flipH="1" flipV="1">
              <a:off x="2828115" y="4142530"/>
              <a:ext cx="569427" cy="193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Rectangle 123">
              <a:extLst>
                <a:ext uri="{FF2B5EF4-FFF2-40B4-BE49-F238E27FC236}">
                  <a16:creationId xmlns:a16="http://schemas.microsoft.com/office/drawing/2014/main" id="{90A35FFE-7BF0-4F34-96D6-20A1663DE1B4}"/>
                </a:ext>
              </a:extLst>
            </p:cNvPr>
            <p:cNvSpPr/>
            <p:nvPr/>
          </p:nvSpPr>
          <p:spPr>
            <a:xfrm>
              <a:off x="2362002" y="3905030"/>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4" name="TextBox 124">
              <a:extLst>
                <a:ext uri="{FF2B5EF4-FFF2-40B4-BE49-F238E27FC236}">
                  <a16:creationId xmlns:a16="http://schemas.microsoft.com/office/drawing/2014/main" id="{46E59532-2F30-4B71-9105-CC3C204C5D06}"/>
                </a:ext>
              </a:extLst>
            </p:cNvPr>
            <p:cNvSpPr txBox="1"/>
            <p:nvPr/>
          </p:nvSpPr>
          <p:spPr>
            <a:xfrm>
              <a:off x="2188743" y="3657659"/>
              <a:ext cx="1040509" cy="132585"/>
            </a:xfrm>
            <a:prstGeom prst="rect">
              <a:avLst/>
            </a:prstGeom>
            <a:noFill/>
          </p:spPr>
          <p:txBody>
            <a:bodyPr wrap="none" lIns="91440" tIns="45720" rIns="91440" rtlCol="0" anchor="t">
              <a:noAutofit/>
            </a:bodyPr>
            <a:lstStyle/>
            <a:p>
              <a:r>
                <a:rPr lang="en-US" sz="800" dirty="0">
                  <a:solidFill>
                    <a:srgbClr val="00B050"/>
                  </a:solidFill>
                </a:rPr>
                <a:t>Non-colocated AP MLD</a:t>
              </a:r>
            </a:p>
          </p:txBody>
        </p:sp>
        <p:sp>
          <p:nvSpPr>
            <p:cNvPr id="35" name="TextBox 125">
              <a:extLst>
                <a:ext uri="{FF2B5EF4-FFF2-40B4-BE49-F238E27FC236}">
                  <a16:creationId xmlns:a16="http://schemas.microsoft.com/office/drawing/2014/main" id="{54E0AF49-434D-482A-8D21-6C7E3F292AA6}"/>
                </a:ext>
              </a:extLst>
            </p:cNvPr>
            <p:cNvSpPr txBox="1"/>
            <p:nvPr/>
          </p:nvSpPr>
          <p:spPr>
            <a:xfrm>
              <a:off x="2343206" y="3874320"/>
              <a:ext cx="969816" cy="268210"/>
            </a:xfrm>
            <a:prstGeom prst="rect">
              <a:avLst/>
            </a:prstGeom>
            <a:noFill/>
          </p:spPr>
          <p:txBody>
            <a:bodyPr wrap="none" lIns="91440" tIns="45720" rIns="91440" rtlCol="0" anchor="t">
              <a:noAutofit/>
            </a:bodyPr>
            <a:lstStyle/>
            <a:p>
              <a:r>
                <a:rPr lang="en-US" sz="800" dirty="0"/>
                <a:t>Non-colocated AP</a:t>
              </a:r>
            </a:p>
            <a:p>
              <a:r>
                <a:rPr lang="en-US" sz="800" dirty="0"/>
                <a:t>MLD common MAC</a:t>
              </a:r>
              <a:endParaRPr lang="en-US" sz="800" dirty="0">
                <a:solidFill>
                  <a:schemeClr val="tx1"/>
                </a:solidFill>
              </a:endParaRPr>
            </a:p>
          </p:txBody>
        </p:sp>
        <p:sp>
          <p:nvSpPr>
            <p:cNvPr id="36" name="Oval 128">
              <a:extLst>
                <a:ext uri="{FF2B5EF4-FFF2-40B4-BE49-F238E27FC236}">
                  <a16:creationId xmlns:a16="http://schemas.microsoft.com/office/drawing/2014/main" id="{EC1B5A97-CC31-48FF-AC07-E60892564A36}"/>
                </a:ext>
              </a:extLst>
            </p:cNvPr>
            <p:cNvSpPr/>
            <p:nvPr/>
          </p:nvSpPr>
          <p:spPr>
            <a:xfrm>
              <a:off x="2819235" y="4241683"/>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110">
              <a:extLst>
                <a:ext uri="{FF2B5EF4-FFF2-40B4-BE49-F238E27FC236}">
                  <a16:creationId xmlns:a16="http://schemas.microsoft.com/office/drawing/2014/main" id="{B29E00B3-2721-425F-9621-F632A361C552}"/>
                </a:ext>
              </a:extLst>
            </p:cNvPr>
            <p:cNvSpPr/>
            <p:nvPr/>
          </p:nvSpPr>
          <p:spPr>
            <a:xfrm>
              <a:off x="1788244" y="4602605"/>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42463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426EB0C-F8DE-4090-96B9-4D5B2EDE3382}"/>
              </a:ext>
            </a:extLst>
          </p:cNvPr>
          <p:cNvSpPr>
            <a:spLocks noGrp="1"/>
          </p:cNvSpPr>
          <p:nvPr>
            <p:ph type="title"/>
          </p:nvPr>
        </p:nvSpPr>
        <p:spPr/>
        <p:txBody>
          <a:bodyPr/>
          <a:lstStyle/>
          <a:p>
            <a:r>
              <a:rPr lang="en-US" altLang="zh-CN" dirty="0"/>
              <a:t>How to identify a link</a:t>
            </a:r>
            <a:endParaRPr lang="zh-CN" altLang="en-US" dirty="0"/>
          </a:p>
        </p:txBody>
      </p:sp>
      <p:sp>
        <p:nvSpPr>
          <p:cNvPr id="3" name="内容占位符 2">
            <a:extLst>
              <a:ext uri="{FF2B5EF4-FFF2-40B4-BE49-F238E27FC236}">
                <a16:creationId xmlns:a16="http://schemas.microsoft.com/office/drawing/2014/main" id="{59F146BA-DD37-4132-829E-90785D5429E5}"/>
              </a:ext>
            </a:extLst>
          </p:cNvPr>
          <p:cNvSpPr>
            <a:spLocks noGrp="1"/>
          </p:cNvSpPr>
          <p:nvPr>
            <p:ph idx="1"/>
          </p:nvPr>
        </p:nvSpPr>
        <p:spPr/>
        <p:txBody>
          <a:bodyPr/>
          <a:lstStyle/>
          <a:p>
            <a:r>
              <a:rPr lang="en-US" altLang="zh-CN" sz="1800" dirty="0"/>
              <a:t>Generally, the link of the non-colocated AP MLD can be identified by using the following options</a:t>
            </a:r>
          </a:p>
          <a:p>
            <a:pPr lvl="1"/>
            <a:r>
              <a:rPr lang="en-US" altLang="zh-CN" sz="1600" dirty="0"/>
              <a:t>Option 1. AP MLD MAC Address + Link ID</a:t>
            </a:r>
          </a:p>
          <a:p>
            <a:pPr lvl="1"/>
            <a:r>
              <a:rPr lang="en-US" altLang="zh-CN" sz="1600" dirty="0"/>
              <a:t>Option 2. AP MLD ID + Link ID, wherein the AP MLD ID is assigned by the AP MLD.</a:t>
            </a:r>
          </a:p>
          <a:p>
            <a:pPr lvl="1"/>
            <a:r>
              <a:rPr lang="en-US" altLang="zh-CN" sz="1600" dirty="0"/>
              <a:t>Option 3. Colocated set ID + Link ID, wherein the colocated ID is assigned by the non-colocated AP MLD. [1-2]</a:t>
            </a:r>
          </a:p>
          <a:p>
            <a:r>
              <a:rPr lang="en-US" altLang="zh-CN" sz="1800" dirty="0"/>
              <a:t>Comments</a:t>
            </a:r>
          </a:p>
          <a:p>
            <a:pPr lvl="1"/>
            <a:r>
              <a:rPr lang="en-US" altLang="zh-CN" sz="1600" dirty="0"/>
              <a:t>Considering the AP MLD MAC Address is always present in the Basic Multi-link element and the Reconfiguration Multi-link element, option 1 can work very well. </a:t>
            </a:r>
            <a:endParaRPr lang="zh-CN" altLang="en-US" sz="1600" dirty="0"/>
          </a:p>
          <a:p>
            <a:pPr lvl="1"/>
            <a:r>
              <a:rPr lang="en-US" altLang="zh-CN" sz="1600" dirty="0"/>
              <a:t>For option 2, since the AP MLD ID is assigned by the AP MLD, it shall be parsed from the corresponding AP MLD’s perspective.</a:t>
            </a:r>
          </a:p>
          <a:p>
            <a:pPr lvl="1"/>
            <a:r>
              <a:rPr lang="en-US" altLang="zh-CN" sz="1600" dirty="0"/>
              <a:t>For option 3, considering we already had defined the AP MLD ID, there is no much need to define a colocated set ID which has a similar function. </a:t>
            </a:r>
          </a:p>
        </p:txBody>
      </p:sp>
      <p:sp>
        <p:nvSpPr>
          <p:cNvPr id="4" name="页脚占位符 3">
            <a:extLst>
              <a:ext uri="{FF2B5EF4-FFF2-40B4-BE49-F238E27FC236}">
                <a16:creationId xmlns:a16="http://schemas.microsoft.com/office/drawing/2014/main" id="{CF7EED78-639F-497B-9758-9AA6181A8151}"/>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539E64CE-0640-4F70-8EF8-DCE14B32B0B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2035846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EE8B7D-FD8F-454F-9CE2-7C4457CE777D}"/>
              </a:ext>
            </a:extLst>
          </p:cNvPr>
          <p:cNvSpPr>
            <a:spLocks noGrp="1"/>
          </p:cNvSpPr>
          <p:nvPr>
            <p:ph type="title"/>
          </p:nvPr>
        </p:nvSpPr>
        <p:spPr/>
        <p:txBody>
          <a:bodyPr/>
          <a:lstStyle/>
          <a:p>
            <a:r>
              <a:rPr lang="en-US" altLang="zh-CN" dirty="0"/>
              <a:t>Discovery of non-colocated AP MLD</a:t>
            </a:r>
            <a:endParaRPr lang="zh-CN" altLang="en-US" dirty="0"/>
          </a:p>
        </p:txBody>
      </p:sp>
      <p:sp>
        <p:nvSpPr>
          <p:cNvPr id="3" name="内容占位符 2">
            <a:extLst>
              <a:ext uri="{FF2B5EF4-FFF2-40B4-BE49-F238E27FC236}">
                <a16:creationId xmlns:a16="http://schemas.microsoft.com/office/drawing/2014/main" id="{8945DC8A-0840-460F-A145-E8F94A184958}"/>
              </a:ext>
            </a:extLst>
          </p:cNvPr>
          <p:cNvSpPr>
            <a:spLocks noGrp="1"/>
          </p:cNvSpPr>
          <p:nvPr>
            <p:ph idx="1"/>
          </p:nvPr>
        </p:nvSpPr>
        <p:spPr/>
        <p:txBody>
          <a:bodyPr/>
          <a:lstStyle/>
          <a:p>
            <a:pPr algn="just"/>
            <a:r>
              <a:rPr lang="en-US" altLang="zh-CN" sz="1600" dirty="0"/>
              <a:t>Considering an AP MLD affiliated with a non-colocated AP MLD shall be visible for both the EHT non-AP MLD and the UHR non-AP MLD, the simplest way is to include a Non-colocated AP MLD MAC Address field and corresponding present bit within the Basic Multi-link element, as shown in the below Fig. 1.</a:t>
            </a:r>
          </a:p>
          <a:p>
            <a:pPr lvl="1" algn="just"/>
            <a:r>
              <a:rPr lang="en-US" altLang="zh-CN" sz="1400" dirty="0"/>
              <a:t>For the Beacon and Probe Response frames, if the AP MLD is affiliated with a non-colocated AP MLD, then the corresponding Non-colocated AP MLD MAC Address field is present. Otherwise, the Non-colocated AP MLD MAC Address field is not present.</a:t>
            </a:r>
          </a:p>
          <a:p>
            <a:pPr lvl="1" algn="just"/>
            <a:r>
              <a:rPr lang="en-US" altLang="zh-CN" sz="1400" dirty="0"/>
              <a:t>If the Non-colocated AP MLD MAC Address field is present in the Basic Multi-link element of Authentication and (Re)Association Request frames, it means the UHR non-AP MLD requests to associate with the indicated non-colocated AP MLD. Otherwise, the UHR non-AP MLD requests to associate with the current AP MLD.</a:t>
            </a:r>
          </a:p>
          <a:p>
            <a:pPr lvl="2" algn="just"/>
            <a:r>
              <a:rPr lang="en-US" altLang="zh-CN" sz="1200" dirty="0"/>
              <a:t>Meanwhile, the AP MLD ID is present to indicate which AP MLD of corresponding links are be requested. </a:t>
            </a:r>
          </a:p>
          <a:p>
            <a:pPr lvl="1" algn="just"/>
            <a:endParaRPr lang="en-US" altLang="zh-CN" sz="1400" dirty="0"/>
          </a:p>
        </p:txBody>
      </p:sp>
      <p:sp>
        <p:nvSpPr>
          <p:cNvPr id="4" name="页脚占位符 3">
            <a:extLst>
              <a:ext uri="{FF2B5EF4-FFF2-40B4-BE49-F238E27FC236}">
                <a16:creationId xmlns:a16="http://schemas.microsoft.com/office/drawing/2014/main" id="{5148D056-56C3-454A-82EF-94AE2481F5FC}"/>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5AA6D120-A097-4EB6-B00A-5DFE8D2D2E2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pSp>
        <p:nvGrpSpPr>
          <p:cNvPr id="6" name="组合 5">
            <a:extLst>
              <a:ext uri="{FF2B5EF4-FFF2-40B4-BE49-F238E27FC236}">
                <a16:creationId xmlns:a16="http://schemas.microsoft.com/office/drawing/2014/main" id="{9F5C3A55-5781-4D4C-BA37-0AA3808D99E4}"/>
              </a:ext>
            </a:extLst>
          </p:cNvPr>
          <p:cNvGrpSpPr/>
          <p:nvPr/>
        </p:nvGrpSpPr>
        <p:grpSpPr>
          <a:xfrm>
            <a:off x="665163" y="5038725"/>
            <a:ext cx="7791450" cy="1133475"/>
            <a:chOff x="665163" y="5038725"/>
            <a:chExt cx="7791450" cy="1133475"/>
          </a:xfrm>
        </p:grpSpPr>
        <p:pic>
          <p:nvPicPr>
            <p:cNvPr id="9" name="图片 8">
              <a:extLst>
                <a:ext uri="{FF2B5EF4-FFF2-40B4-BE49-F238E27FC236}">
                  <a16:creationId xmlns:a16="http://schemas.microsoft.com/office/drawing/2014/main" id="{A94433A8-C280-4A41-B5BA-41C74BD434DF}"/>
                </a:ext>
              </a:extLst>
            </p:cNvPr>
            <p:cNvPicPr>
              <a:picLocks noChangeAspect="1"/>
            </p:cNvPicPr>
            <p:nvPr/>
          </p:nvPicPr>
          <p:blipFill>
            <a:blip r:embed="rId2"/>
            <a:stretch>
              <a:fillRect/>
            </a:stretch>
          </p:blipFill>
          <p:spPr>
            <a:xfrm>
              <a:off x="665163" y="5038725"/>
              <a:ext cx="7791450" cy="1133475"/>
            </a:xfrm>
            <a:prstGeom prst="rect">
              <a:avLst/>
            </a:prstGeom>
          </p:spPr>
        </p:pic>
        <p:sp>
          <p:nvSpPr>
            <p:cNvPr id="7" name="矩形: 圆角 6">
              <a:extLst>
                <a:ext uri="{FF2B5EF4-FFF2-40B4-BE49-F238E27FC236}">
                  <a16:creationId xmlns:a16="http://schemas.microsoft.com/office/drawing/2014/main" id="{81205132-A4FB-4910-8743-B9857AFF9F60}"/>
                </a:ext>
              </a:extLst>
            </p:cNvPr>
            <p:cNvSpPr/>
            <p:nvPr/>
          </p:nvSpPr>
          <p:spPr bwMode="auto">
            <a:xfrm>
              <a:off x="4916736" y="5181546"/>
              <a:ext cx="792088" cy="451195"/>
            </a:xfrm>
            <a:prstGeom prst="roundRect">
              <a:avLst/>
            </a:prstGeom>
            <a:noFill/>
            <a:ln w="12700" cap="flat" cmpd="sng" algn="ctr">
              <a:solidFill>
                <a:srgbClr val="0000FF"/>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grpSp>
      <p:sp>
        <p:nvSpPr>
          <p:cNvPr id="10" name="文本框 9">
            <a:extLst>
              <a:ext uri="{FF2B5EF4-FFF2-40B4-BE49-F238E27FC236}">
                <a16:creationId xmlns:a16="http://schemas.microsoft.com/office/drawing/2014/main" id="{6759D1D6-864B-414E-984D-462BE5F07AB4}"/>
              </a:ext>
            </a:extLst>
          </p:cNvPr>
          <p:cNvSpPr txBox="1"/>
          <p:nvPr/>
        </p:nvSpPr>
        <p:spPr>
          <a:xfrm>
            <a:off x="3516203" y="6097885"/>
            <a:ext cx="2127505" cy="276999"/>
          </a:xfrm>
          <a:prstGeom prst="rect">
            <a:avLst/>
          </a:prstGeom>
          <a:noFill/>
        </p:spPr>
        <p:txBody>
          <a:bodyPr wrap="none" rtlCol="0">
            <a:spAutoFit/>
          </a:bodyPr>
          <a:lstStyle/>
          <a:p>
            <a:r>
              <a:rPr lang="en-US" altLang="zh-CN" dirty="0"/>
              <a:t>Fig. 1 Basic Multi-link element</a:t>
            </a:r>
            <a:endParaRPr lang="zh-CN" altLang="en-US" dirty="0"/>
          </a:p>
        </p:txBody>
      </p:sp>
    </p:spTree>
    <p:extLst>
      <p:ext uri="{BB962C8B-B14F-4D97-AF65-F5344CB8AC3E}">
        <p14:creationId xmlns:p14="http://schemas.microsoft.com/office/powerpoint/2010/main" val="2728823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a:extLst>
              <a:ext uri="{FF2B5EF4-FFF2-40B4-BE49-F238E27FC236}">
                <a16:creationId xmlns:a16="http://schemas.microsoft.com/office/drawing/2014/main" id="{836CA00F-A90C-4916-A18F-69EEDFAC0DC2}"/>
              </a:ext>
            </a:extLst>
          </p:cNvPr>
          <p:cNvPicPr>
            <a:picLocks noChangeAspect="1"/>
          </p:cNvPicPr>
          <p:nvPr/>
        </p:nvPicPr>
        <p:blipFill>
          <a:blip r:embed="rId2"/>
          <a:stretch>
            <a:fillRect/>
          </a:stretch>
        </p:blipFill>
        <p:spPr>
          <a:xfrm>
            <a:off x="1668463" y="3549366"/>
            <a:ext cx="5353050" cy="1066800"/>
          </a:xfrm>
          <a:prstGeom prst="rect">
            <a:avLst/>
          </a:prstGeom>
        </p:spPr>
      </p:pic>
      <p:pic>
        <p:nvPicPr>
          <p:cNvPr id="15" name="图片 14">
            <a:extLst>
              <a:ext uri="{FF2B5EF4-FFF2-40B4-BE49-F238E27FC236}">
                <a16:creationId xmlns:a16="http://schemas.microsoft.com/office/drawing/2014/main" id="{3694E5A9-8295-4405-AA28-3526DFF1DDB4}"/>
              </a:ext>
            </a:extLst>
          </p:cNvPr>
          <p:cNvPicPr>
            <a:picLocks noChangeAspect="1"/>
          </p:cNvPicPr>
          <p:nvPr/>
        </p:nvPicPr>
        <p:blipFill>
          <a:blip r:embed="rId3"/>
          <a:stretch>
            <a:fillRect/>
          </a:stretch>
        </p:blipFill>
        <p:spPr>
          <a:xfrm>
            <a:off x="820612" y="4939236"/>
            <a:ext cx="7791450" cy="1133475"/>
          </a:xfrm>
          <a:prstGeom prst="rect">
            <a:avLst/>
          </a:prstGeom>
        </p:spPr>
      </p:pic>
      <p:sp>
        <p:nvSpPr>
          <p:cNvPr id="2" name="标题 1">
            <a:extLst>
              <a:ext uri="{FF2B5EF4-FFF2-40B4-BE49-F238E27FC236}">
                <a16:creationId xmlns:a16="http://schemas.microsoft.com/office/drawing/2014/main" id="{FB2788EB-2312-4BE7-BB36-86F5AD544F16}"/>
              </a:ext>
            </a:extLst>
          </p:cNvPr>
          <p:cNvSpPr>
            <a:spLocks noGrp="1"/>
          </p:cNvSpPr>
          <p:nvPr>
            <p:ph type="title"/>
          </p:nvPr>
        </p:nvSpPr>
        <p:spPr/>
        <p:txBody>
          <a:bodyPr/>
          <a:lstStyle/>
          <a:p>
            <a:r>
              <a:rPr lang="en-US" altLang="zh-CN" dirty="0"/>
              <a:t>Discovery of non-colocated AP MLD (Cont.)</a:t>
            </a:r>
            <a:endParaRPr lang="zh-CN" altLang="en-US" dirty="0"/>
          </a:p>
        </p:txBody>
      </p:sp>
      <p:sp>
        <p:nvSpPr>
          <p:cNvPr id="3" name="内容占位符 2">
            <a:extLst>
              <a:ext uri="{FF2B5EF4-FFF2-40B4-BE49-F238E27FC236}">
                <a16:creationId xmlns:a16="http://schemas.microsoft.com/office/drawing/2014/main" id="{44E4FE20-E0BC-492E-A165-4AFDE361916B}"/>
              </a:ext>
            </a:extLst>
          </p:cNvPr>
          <p:cNvSpPr>
            <a:spLocks noGrp="1"/>
          </p:cNvSpPr>
          <p:nvPr>
            <p:ph idx="1"/>
          </p:nvPr>
        </p:nvSpPr>
        <p:spPr>
          <a:xfrm>
            <a:off x="684212" y="1989138"/>
            <a:ext cx="8208268" cy="4114800"/>
          </a:xfrm>
        </p:spPr>
        <p:txBody>
          <a:bodyPr/>
          <a:lstStyle/>
          <a:p>
            <a:r>
              <a:rPr lang="en-US" altLang="zh-CN" sz="1600" dirty="0"/>
              <a:t>Since maybe there are multiple non-colocated AP MLDs with different SSIDs, a non-colocated AP MLD ID is defined to indicate which non-colocated AP MLD the corresponding AP MLD is affiliated with. Specifically, </a:t>
            </a:r>
          </a:p>
          <a:p>
            <a:pPr lvl="1"/>
            <a:r>
              <a:rPr lang="en-US" altLang="zh-CN" sz="1600" dirty="0"/>
              <a:t>Define an Extend MLD Parameters subfield for the RNR element, as shown Fig. 2. </a:t>
            </a:r>
          </a:p>
          <a:p>
            <a:pPr lvl="1"/>
            <a:r>
              <a:rPr lang="en-US" altLang="zh-CN" sz="1600" dirty="0"/>
              <a:t>A Non-colocated AP MLD ID subfield and the corresponding present bit is included within the Basic Multi-link element, as shown in Fig. 3. </a:t>
            </a:r>
          </a:p>
          <a:p>
            <a:endParaRPr lang="zh-CN" altLang="en-US" dirty="0"/>
          </a:p>
        </p:txBody>
      </p:sp>
      <p:sp>
        <p:nvSpPr>
          <p:cNvPr id="4" name="页脚占位符 3">
            <a:extLst>
              <a:ext uri="{FF2B5EF4-FFF2-40B4-BE49-F238E27FC236}">
                <a16:creationId xmlns:a16="http://schemas.microsoft.com/office/drawing/2014/main" id="{6948A15B-9A9B-419C-B400-794EEA4986C2}"/>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6D6E36FD-82CE-4D61-8F8D-9532B8AE15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8" name="文本框 7">
            <a:extLst>
              <a:ext uri="{FF2B5EF4-FFF2-40B4-BE49-F238E27FC236}">
                <a16:creationId xmlns:a16="http://schemas.microsoft.com/office/drawing/2014/main" id="{3E64151F-DF5D-48A6-9C4F-3A7B59F696FE}"/>
              </a:ext>
            </a:extLst>
          </p:cNvPr>
          <p:cNvSpPr txBox="1"/>
          <p:nvPr/>
        </p:nvSpPr>
        <p:spPr>
          <a:xfrm>
            <a:off x="3444194" y="4559800"/>
            <a:ext cx="2659702" cy="276999"/>
          </a:xfrm>
          <a:prstGeom prst="rect">
            <a:avLst/>
          </a:prstGeom>
          <a:noFill/>
        </p:spPr>
        <p:txBody>
          <a:bodyPr wrap="none" rtlCol="0">
            <a:spAutoFit/>
          </a:bodyPr>
          <a:lstStyle/>
          <a:p>
            <a:r>
              <a:rPr lang="en-US" altLang="zh-CN" dirty="0"/>
              <a:t>Fig. 2 Extend MLD Parameters subfield</a:t>
            </a:r>
            <a:endParaRPr lang="zh-CN" altLang="en-US" dirty="0"/>
          </a:p>
        </p:txBody>
      </p:sp>
      <p:sp>
        <p:nvSpPr>
          <p:cNvPr id="11" name="文本框 10">
            <a:extLst>
              <a:ext uri="{FF2B5EF4-FFF2-40B4-BE49-F238E27FC236}">
                <a16:creationId xmlns:a16="http://schemas.microsoft.com/office/drawing/2014/main" id="{53027E54-4EDA-4BF4-9FC3-7810EEF9991E}"/>
              </a:ext>
            </a:extLst>
          </p:cNvPr>
          <p:cNvSpPr txBox="1"/>
          <p:nvPr/>
        </p:nvSpPr>
        <p:spPr>
          <a:xfrm>
            <a:off x="3516203" y="6097885"/>
            <a:ext cx="2127505" cy="276999"/>
          </a:xfrm>
          <a:prstGeom prst="rect">
            <a:avLst/>
          </a:prstGeom>
          <a:noFill/>
        </p:spPr>
        <p:txBody>
          <a:bodyPr wrap="none" rtlCol="0">
            <a:spAutoFit/>
          </a:bodyPr>
          <a:lstStyle/>
          <a:p>
            <a:r>
              <a:rPr lang="en-US" altLang="zh-CN" dirty="0"/>
              <a:t>Fig. 3 Basic Multi-link element</a:t>
            </a:r>
            <a:endParaRPr lang="zh-CN" altLang="en-US" dirty="0"/>
          </a:p>
        </p:txBody>
      </p:sp>
      <p:sp>
        <p:nvSpPr>
          <p:cNvPr id="13" name="矩形: 圆角 12">
            <a:extLst>
              <a:ext uri="{FF2B5EF4-FFF2-40B4-BE49-F238E27FC236}">
                <a16:creationId xmlns:a16="http://schemas.microsoft.com/office/drawing/2014/main" id="{657B2327-41E8-48AA-ABB5-F0DBFA97B84A}"/>
              </a:ext>
            </a:extLst>
          </p:cNvPr>
          <p:cNvSpPr/>
          <p:nvPr/>
        </p:nvSpPr>
        <p:spPr bwMode="auto">
          <a:xfrm>
            <a:off x="5364088" y="3841900"/>
            <a:ext cx="864096" cy="451195"/>
          </a:xfrm>
          <a:prstGeom prst="roundRect">
            <a:avLst/>
          </a:prstGeom>
          <a:noFill/>
          <a:ln w="12700" cap="flat" cmpd="sng" algn="ctr">
            <a:solidFill>
              <a:srgbClr val="0000FF"/>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4" name="矩形: 圆角 13">
            <a:extLst>
              <a:ext uri="{FF2B5EF4-FFF2-40B4-BE49-F238E27FC236}">
                <a16:creationId xmlns:a16="http://schemas.microsoft.com/office/drawing/2014/main" id="{9A5CE9C1-340B-435A-B45C-238491615090}"/>
              </a:ext>
            </a:extLst>
          </p:cNvPr>
          <p:cNvSpPr/>
          <p:nvPr/>
        </p:nvSpPr>
        <p:spPr bwMode="auto">
          <a:xfrm>
            <a:off x="5868144" y="5091255"/>
            <a:ext cx="576064" cy="451195"/>
          </a:xfrm>
          <a:prstGeom prst="roundRect">
            <a:avLst/>
          </a:prstGeom>
          <a:noFill/>
          <a:ln w="12700" cap="flat" cmpd="sng" algn="ctr">
            <a:solidFill>
              <a:srgbClr val="0000FF"/>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87945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2C4E5D-7788-46DA-B518-9E8F65C66F12}"/>
              </a:ext>
            </a:extLst>
          </p:cNvPr>
          <p:cNvSpPr>
            <a:spLocks noGrp="1"/>
          </p:cNvSpPr>
          <p:nvPr>
            <p:ph type="title"/>
          </p:nvPr>
        </p:nvSpPr>
        <p:spPr/>
        <p:txBody>
          <a:bodyPr/>
          <a:lstStyle/>
          <a:p>
            <a:r>
              <a:rPr lang="en-US" altLang="zh-CN" dirty="0"/>
              <a:t>Roaming Procedure</a:t>
            </a:r>
            <a:endParaRPr lang="zh-CN" altLang="en-US" dirty="0"/>
          </a:p>
        </p:txBody>
      </p:sp>
      <p:sp>
        <p:nvSpPr>
          <p:cNvPr id="3" name="内容占位符 2">
            <a:extLst>
              <a:ext uri="{FF2B5EF4-FFF2-40B4-BE49-F238E27FC236}">
                <a16:creationId xmlns:a16="http://schemas.microsoft.com/office/drawing/2014/main" id="{77BF2D88-533C-4B86-9698-9668165012A1}"/>
              </a:ext>
            </a:extLst>
          </p:cNvPr>
          <p:cNvSpPr>
            <a:spLocks noGrp="1"/>
          </p:cNvSpPr>
          <p:nvPr>
            <p:ph idx="1"/>
          </p:nvPr>
        </p:nvSpPr>
        <p:spPr>
          <a:xfrm>
            <a:off x="684212" y="1628800"/>
            <a:ext cx="8115333" cy="4475138"/>
          </a:xfrm>
        </p:spPr>
        <p:txBody>
          <a:bodyPr/>
          <a:lstStyle/>
          <a:p>
            <a:r>
              <a:rPr lang="en-US" altLang="zh-CN" sz="1600" dirty="0"/>
              <a:t>In the non-colocated AP MLD, the non-AP MLD </a:t>
            </a:r>
            <a:r>
              <a:rPr lang="en-US" altLang="zh-CN" sz="1600" dirty="0">
                <a:solidFill>
                  <a:srgbClr val="0000FF"/>
                </a:solidFill>
              </a:rPr>
              <a:t>shall</a:t>
            </a:r>
            <a:r>
              <a:rPr lang="en-US" altLang="zh-CN" sz="1600" dirty="0"/>
              <a:t> exchange Link Reconfiguration Request/Response frames with the current AP MLD to add links with neighboring AP MLDs. </a:t>
            </a:r>
          </a:p>
          <a:p>
            <a:r>
              <a:rPr lang="en-US" altLang="zh-CN" sz="1600" dirty="0"/>
              <a:t>It’s reasonable to allow that the non-AP MLD can exchange Probe Request/Response frames with the current AP MLD to get the info on neighboring AP MLDs affiliated with the same non-colocated AP MLD.</a:t>
            </a:r>
          </a:p>
          <a:p>
            <a:r>
              <a:rPr lang="en-US" altLang="zh-CN" sz="1600" dirty="0"/>
              <a:t>The link reconfiguration procedure is shown in the below Fig. 5.</a:t>
            </a:r>
          </a:p>
          <a:p>
            <a:endParaRPr lang="zh-CN" altLang="en-US" dirty="0"/>
          </a:p>
        </p:txBody>
      </p:sp>
      <p:sp>
        <p:nvSpPr>
          <p:cNvPr id="4" name="页脚占位符 3">
            <a:extLst>
              <a:ext uri="{FF2B5EF4-FFF2-40B4-BE49-F238E27FC236}">
                <a16:creationId xmlns:a16="http://schemas.microsoft.com/office/drawing/2014/main" id="{DBF7C6C8-785F-4CB1-AE3E-299A96199B1D}"/>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A0160EFD-0C71-401A-9DDA-C4161A326E7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pic>
        <p:nvPicPr>
          <p:cNvPr id="6" name="图片 5">
            <a:extLst>
              <a:ext uri="{FF2B5EF4-FFF2-40B4-BE49-F238E27FC236}">
                <a16:creationId xmlns:a16="http://schemas.microsoft.com/office/drawing/2014/main" id="{751E496E-F1D3-4836-80AC-A48C749BF456}"/>
              </a:ext>
            </a:extLst>
          </p:cNvPr>
          <p:cNvPicPr>
            <a:picLocks noChangeAspect="1"/>
          </p:cNvPicPr>
          <p:nvPr/>
        </p:nvPicPr>
        <p:blipFill>
          <a:blip r:embed="rId2"/>
          <a:stretch>
            <a:fillRect/>
          </a:stretch>
        </p:blipFill>
        <p:spPr>
          <a:xfrm>
            <a:off x="5269577" y="3460129"/>
            <a:ext cx="3147426" cy="2824482"/>
          </a:xfrm>
          <a:prstGeom prst="rect">
            <a:avLst/>
          </a:prstGeom>
        </p:spPr>
      </p:pic>
      <p:grpSp>
        <p:nvGrpSpPr>
          <p:cNvPr id="7" name="组合 6">
            <a:extLst>
              <a:ext uri="{FF2B5EF4-FFF2-40B4-BE49-F238E27FC236}">
                <a16:creationId xmlns:a16="http://schemas.microsoft.com/office/drawing/2014/main" id="{8E0A4FFC-CCCE-4575-9CEB-9F2328A2E21B}"/>
              </a:ext>
            </a:extLst>
          </p:cNvPr>
          <p:cNvGrpSpPr/>
          <p:nvPr/>
        </p:nvGrpSpPr>
        <p:grpSpPr>
          <a:xfrm>
            <a:off x="1691680" y="3734567"/>
            <a:ext cx="2736304" cy="2518915"/>
            <a:chOff x="1331640" y="3657659"/>
            <a:chExt cx="2736304" cy="2518915"/>
          </a:xfrm>
        </p:grpSpPr>
        <p:sp>
          <p:nvSpPr>
            <p:cNvPr id="8" name="Oval 127">
              <a:extLst>
                <a:ext uri="{FF2B5EF4-FFF2-40B4-BE49-F238E27FC236}">
                  <a16:creationId xmlns:a16="http://schemas.microsoft.com/office/drawing/2014/main" id="{A49A459D-8BAA-4E16-B7CE-529406EE83BD}"/>
                </a:ext>
              </a:extLst>
            </p:cNvPr>
            <p:cNvSpPr/>
            <p:nvPr/>
          </p:nvSpPr>
          <p:spPr>
            <a:xfrm>
              <a:off x="1476401" y="4204719"/>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126">
              <a:extLst>
                <a:ext uri="{FF2B5EF4-FFF2-40B4-BE49-F238E27FC236}">
                  <a16:creationId xmlns:a16="http://schemas.microsoft.com/office/drawing/2014/main" id="{D8BD686B-B9E4-4FB8-B5DD-81D0D290C67E}"/>
                </a:ext>
              </a:extLst>
            </p:cNvPr>
            <p:cNvSpPr/>
            <p:nvPr/>
          </p:nvSpPr>
          <p:spPr>
            <a:xfrm>
              <a:off x="1467926" y="3823107"/>
              <a:ext cx="2600018" cy="116076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76">
              <a:extLst>
                <a:ext uri="{FF2B5EF4-FFF2-40B4-BE49-F238E27FC236}">
                  <a16:creationId xmlns:a16="http://schemas.microsoft.com/office/drawing/2014/main" id="{11D758F5-0750-4C74-B510-5F8B4554D670}"/>
                </a:ext>
              </a:extLst>
            </p:cNvPr>
            <p:cNvSpPr/>
            <p:nvPr/>
          </p:nvSpPr>
          <p:spPr>
            <a:xfrm>
              <a:off x="1659331" y="5701332"/>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1" name="TextBox 77">
              <a:extLst>
                <a:ext uri="{FF2B5EF4-FFF2-40B4-BE49-F238E27FC236}">
                  <a16:creationId xmlns:a16="http://schemas.microsoft.com/office/drawing/2014/main" id="{F51A9241-CC4D-4C7F-82C5-A5DE7AFD016B}"/>
                </a:ext>
              </a:extLst>
            </p:cNvPr>
            <p:cNvSpPr txBox="1"/>
            <p:nvPr/>
          </p:nvSpPr>
          <p:spPr>
            <a:xfrm>
              <a:off x="1776366" y="5967790"/>
              <a:ext cx="857320" cy="208784"/>
            </a:xfrm>
            <a:prstGeom prst="rect">
              <a:avLst/>
            </a:prstGeom>
            <a:noFill/>
          </p:spPr>
          <p:txBody>
            <a:bodyPr wrap="none" lIns="91440" tIns="45720" rIns="91440" rtlCol="0" anchor="t">
              <a:noAutofit/>
            </a:bodyPr>
            <a:lstStyle/>
            <a:p>
              <a:r>
                <a:rPr lang="en-US" sz="800" dirty="0">
                  <a:solidFill>
                    <a:schemeClr val="tx1"/>
                  </a:solidFill>
                </a:rPr>
                <a:t>Non-AP MLD </a:t>
              </a:r>
            </a:p>
          </p:txBody>
        </p:sp>
        <p:sp>
          <p:nvSpPr>
            <p:cNvPr id="12" name="TextBox 78">
              <a:extLst>
                <a:ext uri="{FF2B5EF4-FFF2-40B4-BE49-F238E27FC236}">
                  <a16:creationId xmlns:a16="http://schemas.microsoft.com/office/drawing/2014/main" id="{7B7B3C4D-4A24-44D3-8B4C-3DCD481B1A73}"/>
                </a:ext>
              </a:extLst>
            </p:cNvPr>
            <p:cNvSpPr txBox="1"/>
            <p:nvPr/>
          </p:nvSpPr>
          <p:spPr>
            <a:xfrm>
              <a:off x="1657727" y="5730048"/>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3" name="Rectangle 79">
              <a:extLst>
                <a:ext uri="{FF2B5EF4-FFF2-40B4-BE49-F238E27FC236}">
                  <a16:creationId xmlns:a16="http://schemas.microsoft.com/office/drawing/2014/main" id="{0AFE6104-B501-4286-81EC-A493B2E18C23}"/>
                </a:ext>
              </a:extLst>
            </p:cNvPr>
            <p:cNvSpPr/>
            <p:nvPr/>
          </p:nvSpPr>
          <p:spPr>
            <a:xfrm>
              <a:off x="1827522" y="5462636"/>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80">
              <a:extLst>
                <a:ext uri="{FF2B5EF4-FFF2-40B4-BE49-F238E27FC236}">
                  <a16:creationId xmlns:a16="http://schemas.microsoft.com/office/drawing/2014/main" id="{BD294AB7-996D-4C1A-85C9-DBE7FA149D3F}"/>
                </a:ext>
              </a:extLst>
            </p:cNvPr>
            <p:cNvSpPr txBox="1"/>
            <p:nvPr/>
          </p:nvSpPr>
          <p:spPr>
            <a:xfrm>
              <a:off x="1451930" y="5447068"/>
              <a:ext cx="418702" cy="305678"/>
            </a:xfrm>
            <a:prstGeom prst="rect">
              <a:avLst/>
            </a:prstGeom>
            <a:noFill/>
          </p:spPr>
          <p:txBody>
            <a:bodyPr wrap="none" lIns="91440" tIns="45720" rIns="91440" rtlCol="0" anchor="t">
              <a:noAutofit/>
            </a:bodyPr>
            <a:lstStyle/>
            <a:p>
              <a:r>
                <a:rPr lang="en-US" sz="800" dirty="0"/>
                <a:t>STA 1</a:t>
              </a:r>
              <a:endParaRPr lang="en-US" sz="800" dirty="0">
                <a:solidFill>
                  <a:schemeClr val="tx1"/>
                </a:solidFill>
              </a:endParaRPr>
            </a:p>
          </p:txBody>
        </p:sp>
        <p:sp>
          <p:nvSpPr>
            <p:cNvPr id="15" name="Rectangle 81">
              <a:extLst>
                <a:ext uri="{FF2B5EF4-FFF2-40B4-BE49-F238E27FC236}">
                  <a16:creationId xmlns:a16="http://schemas.microsoft.com/office/drawing/2014/main" id="{EE6F1816-DA85-460B-AF0A-E23F26B8C9B8}"/>
                </a:ext>
              </a:extLst>
            </p:cNvPr>
            <p:cNvSpPr/>
            <p:nvPr/>
          </p:nvSpPr>
          <p:spPr>
            <a:xfrm>
              <a:off x="2211419" y="546390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82">
              <a:extLst>
                <a:ext uri="{FF2B5EF4-FFF2-40B4-BE49-F238E27FC236}">
                  <a16:creationId xmlns:a16="http://schemas.microsoft.com/office/drawing/2014/main" id="{D432DEFE-4859-41DB-A7F5-710D11949CB7}"/>
                </a:ext>
              </a:extLst>
            </p:cNvPr>
            <p:cNvSpPr txBox="1"/>
            <p:nvPr/>
          </p:nvSpPr>
          <p:spPr>
            <a:xfrm>
              <a:off x="2349234" y="5434616"/>
              <a:ext cx="418702" cy="305678"/>
            </a:xfrm>
            <a:prstGeom prst="rect">
              <a:avLst/>
            </a:prstGeom>
            <a:noFill/>
          </p:spPr>
          <p:txBody>
            <a:bodyPr wrap="none" lIns="91440" tIns="45720" rIns="91440" rtlCol="0" anchor="t">
              <a:noAutofit/>
            </a:bodyPr>
            <a:lstStyle/>
            <a:p>
              <a:r>
                <a:rPr lang="en-US" sz="800" dirty="0"/>
                <a:t>STA 2</a:t>
              </a:r>
              <a:endParaRPr lang="en-US" sz="800" dirty="0">
                <a:solidFill>
                  <a:schemeClr val="tx1"/>
                </a:solidFill>
              </a:endParaRPr>
            </a:p>
          </p:txBody>
        </p:sp>
        <p:cxnSp>
          <p:nvCxnSpPr>
            <p:cNvPr id="17" name="Straight Connector 83">
              <a:extLst>
                <a:ext uri="{FF2B5EF4-FFF2-40B4-BE49-F238E27FC236}">
                  <a16:creationId xmlns:a16="http://schemas.microsoft.com/office/drawing/2014/main" id="{8A41568D-E58D-422E-894D-751DB81B56E2}"/>
                </a:ext>
              </a:extLst>
            </p:cNvPr>
            <p:cNvCxnSpPr>
              <a:cxnSpLocks/>
              <a:stCxn id="38" idx="2"/>
              <a:endCxn id="13" idx="0"/>
            </p:cNvCxnSpPr>
            <p:nvPr/>
          </p:nvCxnSpPr>
          <p:spPr>
            <a:xfrm>
              <a:off x="1878747" y="4840105"/>
              <a:ext cx="39278" cy="6225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84">
              <a:extLst>
                <a:ext uri="{FF2B5EF4-FFF2-40B4-BE49-F238E27FC236}">
                  <a16:creationId xmlns:a16="http://schemas.microsoft.com/office/drawing/2014/main" id="{65DEA4C9-50ED-4172-A68C-AC10B13BC5DF}"/>
                </a:ext>
              </a:extLst>
            </p:cNvPr>
            <p:cNvCxnSpPr>
              <a:cxnSpLocks/>
              <a:stCxn id="23" idx="2"/>
              <a:endCxn id="15" idx="0"/>
            </p:cNvCxnSpPr>
            <p:nvPr/>
          </p:nvCxnSpPr>
          <p:spPr>
            <a:xfrm>
              <a:off x="2223199" y="4840105"/>
              <a:ext cx="78723" cy="623803"/>
            </a:xfrm>
            <a:prstGeom prst="line">
              <a:avLst/>
            </a:prstGeom>
          </p:spPr>
          <p:style>
            <a:lnRef idx="1">
              <a:schemeClr val="accent1"/>
            </a:lnRef>
            <a:fillRef idx="0">
              <a:schemeClr val="accent1"/>
            </a:fillRef>
            <a:effectRef idx="0">
              <a:schemeClr val="accent1"/>
            </a:effectRef>
            <a:fontRef idx="minor">
              <a:schemeClr val="tx1"/>
            </a:fontRef>
          </p:style>
        </p:cxnSp>
        <p:sp>
          <p:nvSpPr>
            <p:cNvPr id="19" name="Rectangle 107">
              <a:extLst>
                <a:ext uri="{FF2B5EF4-FFF2-40B4-BE49-F238E27FC236}">
                  <a16:creationId xmlns:a16="http://schemas.microsoft.com/office/drawing/2014/main" id="{FB94AAD9-151C-44D7-9F51-47BE20D0DC40}"/>
                </a:ext>
              </a:extLst>
            </p:cNvPr>
            <p:cNvSpPr/>
            <p:nvPr/>
          </p:nvSpPr>
          <p:spPr>
            <a:xfrm>
              <a:off x="1571525" y="4365105"/>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0" name="TextBox 108">
              <a:extLst>
                <a:ext uri="{FF2B5EF4-FFF2-40B4-BE49-F238E27FC236}">
                  <a16:creationId xmlns:a16="http://schemas.microsoft.com/office/drawing/2014/main" id="{5F5404BF-ACA8-4DBA-9A24-3BFEA63A2D33}"/>
                </a:ext>
              </a:extLst>
            </p:cNvPr>
            <p:cNvSpPr txBox="1"/>
            <p:nvPr/>
          </p:nvSpPr>
          <p:spPr>
            <a:xfrm>
              <a:off x="1331640" y="4916232"/>
              <a:ext cx="553143" cy="133361"/>
            </a:xfrm>
            <a:prstGeom prst="rect">
              <a:avLst/>
            </a:prstGeom>
            <a:noFill/>
          </p:spPr>
          <p:txBody>
            <a:bodyPr wrap="none" lIns="91440" tIns="45720" rIns="91440" rtlCol="0" anchor="t">
              <a:noAutofit/>
            </a:bodyPr>
            <a:lstStyle/>
            <a:p>
              <a:r>
                <a:rPr lang="en-US" sz="800" dirty="0">
                  <a:solidFill>
                    <a:srgbClr val="FF0000"/>
                  </a:solidFill>
                </a:rPr>
                <a:t>Current AP MLD</a:t>
              </a:r>
            </a:p>
          </p:txBody>
        </p:sp>
        <p:sp>
          <p:nvSpPr>
            <p:cNvPr id="21" name="TextBox 109">
              <a:extLst>
                <a:ext uri="{FF2B5EF4-FFF2-40B4-BE49-F238E27FC236}">
                  <a16:creationId xmlns:a16="http://schemas.microsoft.com/office/drawing/2014/main" id="{2E99DE25-8951-4C8E-B14E-E7DC3E714714}"/>
                </a:ext>
              </a:extLst>
            </p:cNvPr>
            <p:cNvSpPr txBox="1"/>
            <p:nvPr/>
          </p:nvSpPr>
          <p:spPr>
            <a:xfrm>
              <a:off x="1552730" y="4393821"/>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2" name="TextBox 111">
              <a:extLst>
                <a:ext uri="{FF2B5EF4-FFF2-40B4-BE49-F238E27FC236}">
                  <a16:creationId xmlns:a16="http://schemas.microsoft.com/office/drawing/2014/main" id="{8524840B-F58D-4D8D-B6E5-000A1D508EFB}"/>
                </a:ext>
              </a:extLst>
            </p:cNvPr>
            <p:cNvSpPr txBox="1"/>
            <p:nvPr/>
          </p:nvSpPr>
          <p:spPr>
            <a:xfrm>
              <a:off x="1491774" y="4642623"/>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23" name="Rectangle 112">
              <a:extLst>
                <a:ext uri="{FF2B5EF4-FFF2-40B4-BE49-F238E27FC236}">
                  <a16:creationId xmlns:a16="http://schemas.microsoft.com/office/drawing/2014/main" id="{C309FB28-E2E1-43B4-BF85-C7DE8DDB9204}"/>
                </a:ext>
              </a:extLst>
            </p:cNvPr>
            <p:cNvSpPr/>
            <p:nvPr/>
          </p:nvSpPr>
          <p:spPr>
            <a:xfrm>
              <a:off x="2132696" y="4602605"/>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113">
              <a:extLst>
                <a:ext uri="{FF2B5EF4-FFF2-40B4-BE49-F238E27FC236}">
                  <a16:creationId xmlns:a16="http://schemas.microsoft.com/office/drawing/2014/main" id="{935F7BDF-2FBA-433C-9697-5329E59C0B75}"/>
                </a:ext>
              </a:extLst>
            </p:cNvPr>
            <p:cNvSpPr txBox="1"/>
            <p:nvPr/>
          </p:nvSpPr>
          <p:spPr>
            <a:xfrm>
              <a:off x="2273708" y="4656198"/>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sp>
          <p:nvSpPr>
            <p:cNvPr id="25" name="Rectangle 114">
              <a:extLst>
                <a:ext uri="{FF2B5EF4-FFF2-40B4-BE49-F238E27FC236}">
                  <a16:creationId xmlns:a16="http://schemas.microsoft.com/office/drawing/2014/main" id="{777D2121-2EC5-4B82-8B43-A2D890EEB479}"/>
                </a:ext>
              </a:extLst>
            </p:cNvPr>
            <p:cNvSpPr/>
            <p:nvPr/>
          </p:nvSpPr>
          <p:spPr>
            <a:xfrm>
              <a:off x="2922031" y="4336388"/>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6" name="TextBox 115">
              <a:extLst>
                <a:ext uri="{FF2B5EF4-FFF2-40B4-BE49-F238E27FC236}">
                  <a16:creationId xmlns:a16="http://schemas.microsoft.com/office/drawing/2014/main" id="{F4999A10-6ADC-4E8D-AE46-E294501AAA61}"/>
                </a:ext>
              </a:extLst>
            </p:cNvPr>
            <p:cNvSpPr txBox="1"/>
            <p:nvPr/>
          </p:nvSpPr>
          <p:spPr>
            <a:xfrm>
              <a:off x="2866612" y="4916231"/>
              <a:ext cx="553143" cy="133361"/>
            </a:xfrm>
            <a:prstGeom prst="rect">
              <a:avLst/>
            </a:prstGeom>
            <a:noFill/>
          </p:spPr>
          <p:txBody>
            <a:bodyPr wrap="none" lIns="91440" tIns="45720" rIns="91440" rtlCol="0" anchor="t">
              <a:noAutofit/>
            </a:bodyPr>
            <a:lstStyle/>
            <a:p>
              <a:r>
                <a:rPr lang="en-US" sz="800" dirty="0">
                  <a:solidFill>
                    <a:srgbClr val="FF0000"/>
                  </a:solidFill>
                </a:rPr>
                <a:t>Neighboring AP MLD</a:t>
              </a:r>
            </a:p>
          </p:txBody>
        </p:sp>
        <p:sp>
          <p:nvSpPr>
            <p:cNvPr id="27" name="TextBox 116">
              <a:extLst>
                <a:ext uri="{FF2B5EF4-FFF2-40B4-BE49-F238E27FC236}">
                  <a16:creationId xmlns:a16="http://schemas.microsoft.com/office/drawing/2014/main" id="{AB9A72CD-82EF-4707-BD49-B6953F1F6CC5}"/>
                </a:ext>
              </a:extLst>
            </p:cNvPr>
            <p:cNvSpPr txBox="1"/>
            <p:nvPr/>
          </p:nvSpPr>
          <p:spPr>
            <a:xfrm>
              <a:off x="2903236" y="4365105"/>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8" name="Rectangle 117">
              <a:extLst>
                <a:ext uri="{FF2B5EF4-FFF2-40B4-BE49-F238E27FC236}">
                  <a16:creationId xmlns:a16="http://schemas.microsoft.com/office/drawing/2014/main" id="{BA15D6C0-F261-4CC1-A8F9-C229F60BD9E7}"/>
                </a:ext>
              </a:extLst>
            </p:cNvPr>
            <p:cNvSpPr/>
            <p:nvPr/>
          </p:nvSpPr>
          <p:spPr>
            <a:xfrm>
              <a:off x="3138750" y="457388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118">
              <a:extLst>
                <a:ext uri="{FF2B5EF4-FFF2-40B4-BE49-F238E27FC236}">
                  <a16:creationId xmlns:a16="http://schemas.microsoft.com/office/drawing/2014/main" id="{6E6B1F40-2668-45F7-B693-CAE9A157038D}"/>
                </a:ext>
              </a:extLst>
            </p:cNvPr>
            <p:cNvSpPr txBox="1"/>
            <p:nvPr/>
          </p:nvSpPr>
          <p:spPr>
            <a:xfrm>
              <a:off x="2819015" y="4571202"/>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30" name="Rectangle 119">
              <a:extLst>
                <a:ext uri="{FF2B5EF4-FFF2-40B4-BE49-F238E27FC236}">
                  <a16:creationId xmlns:a16="http://schemas.microsoft.com/office/drawing/2014/main" id="{36AC7485-3191-4D46-BD5B-9F79A28D708F}"/>
                </a:ext>
              </a:extLst>
            </p:cNvPr>
            <p:cNvSpPr/>
            <p:nvPr/>
          </p:nvSpPr>
          <p:spPr>
            <a:xfrm>
              <a:off x="3483202" y="457388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120">
              <a:extLst>
                <a:ext uri="{FF2B5EF4-FFF2-40B4-BE49-F238E27FC236}">
                  <a16:creationId xmlns:a16="http://schemas.microsoft.com/office/drawing/2014/main" id="{7C5C92D3-56AB-47A3-8F1D-1B515351FE0A}"/>
                </a:ext>
              </a:extLst>
            </p:cNvPr>
            <p:cNvSpPr txBox="1"/>
            <p:nvPr/>
          </p:nvSpPr>
          <p:spPr>
            <a:xfrm>
              <a:off x="3602463" y="4568516"/>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cxnSp>
          <p:nvCxnSpPr>
            <p:cNvPr id="32" name="Straight Connector 121">
              <a:extLst>
                <a:ext uri="{FF2B5EF4-FFF2-40B4-BE49-F238E27FC236}">
                  <a16:creationId xmlns:a16="http://schemas.microsoft.com/office/drawing/2014/main" id="{51754B2A-1723-4CE1-93A2-420BABFDB40F}"/>
                </a:ext>
              </a:extLst>
            </p:cNvPr>
            <p:cNvCxnSpPr>
              <a:cxnSpLocks/>
              <a:endCxn id="36" idx="2"/>
            </p:cNvCxnSpPr>
            <p:nvPr/>
          </p:nvCxnSpPr>
          <p:spPr>
            <a:xfrm flipV="1">
              <a:off x="2252911" y="4142530"/>
              <a:ext cx="575204" cy="2151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122">
              <a:extLst>
                <a:ext uri="{FF2B5EF4-FFF2-40B4-BE49-F238E27FC236}">
                  <a16:creationId xmlns:a16="http://schemas.microsoft.com/office/drawing/2014/main" id="{D66E4147-5B81-4894-AFE5-628387F9CD38}"/>
                </a:ext>
              </a:extLst>
            </p:cNvPr>
            <p:cNvCxnSpPr>
              <a:cxnSpLocks/>
              <a:stCxn id="25" idx="0"/>
              <a:endCxn id="36" idx="2"/>
            </p:cNvCxnSpPr>
            <p:nvPr/>
          </p:nvCxnSpPr>
          <p:spPr>
            <a:xfrm flipH="1" flipV="1">
              <a:off x="2828115" y="4142530"/>
              <a:ext cx="569427" cy="193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Rectangle 123">
              <a:extLst>
                <a:ext uri="{FF2B5EF4-FFF2-40B4-BE49-F238E27FC236}">
                  <a16:creationId xmlns:a16="http://schemas.microsoft.com/office/drawing/2014/main" id="{55DCFC58-31BF-460A-8063-45D247B0F832}"/>
                </a:ext>
              </a:extLst>
            </p:cNvPr>
            <p:cNvSpPr/>
            <p:nvPr/>
          </p:nvSpPr>
          <p:spPr>
            <a:xfrm>
              <a:off x="2362002" y="3905030"/>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5" name="TextBox 124">
              <a:extLst>
                <a:ext uri="{FF2B5EF4-FFF2-40B4-BE49-F238E27FC236}">
                  <a16:creationId xmlns:a16="http://schemas.microsoft.com/office/drawing/2014/main" id="{F99DB47F-429E-4077-A3C3-65C73CB6255B}"/>
                </a:ext>
              </a:extLst>
            </p:cNvPr>
            <p:cNvSpPr txBox="1"/>
            <p:nvPr/>
          </p:nvSpPr>
          <p:spPr>
            <a:xfrm>
              <a:off x="2188743" y="3657659"/>
              <a:ext cx="1040509" cy="132585"/>
            </a:xfrm>
            <a:prstGeom prst="rect">
              <a:avLst/>
            </a:prstGeom>
            <a:noFill/>
          </p:spPr>
          <p:txBody>
            <a:bodyPr wrap="none" lIns="91440" tIns="45720" rIns="91440" rtlCol="0" anchor="t">
              <a:noAutofit/>
            </a:bodyPr>
            <a:lstStyle/>
            <a:p>
              <a:r>
                <a:rPr lang="en-US" sz="800" dirty="0">
                  <a:solidFill>
                    <a:srgbClr val="00B050"/>
                  </a:solidFill>
                </a:rPr>
                <a:t>Non-colocated AP MLD</a:t>
              </a:r>
            </a:p>
          </p:txBody>
        </p:sp>
        <p:sp>
          <p:nvSpPr>
            <p:cNvPr id="36" name="TextBox 125">
              <a:extLst>
                <a:ext uri="{FF2B5EF4-FFF2-40B4-BE49-F238E27FC236}">
                  <a16:creationId xmlns:a16="http://schemas.microsoft.com/office/drawing/2014/main" id="{4534D013-D880-470F-9EFB-C20EAC03F169}"/>
                </a:ext>
              </a:extLst>
            </p:cNvPr>
            <p:cNvSpPr txBox="1"/>
            <p:nvPr/>
          </p:nvSpPr>
          <p:spPr>
            <a:xfrm>
              <a:off x="2343206" y="3874320"/>
              <a:ext cx="969816" cy="268210"/>
            </a:xfrm>
            <a:prstGeom prst="rect">
              <a:avLst/>
            </a:prstGeom>
            <a:noFill/>
          </p:spPr>
          <p:txBody>
            <a:bodyPr wrap="none" lIns="91440" tIns="45720" rIns="91440" rtlCol="0" anchor="t">
              <a:noAutofit/>
            </a:bodyPr>
            <a:lstStyle/>
            <a:p>
              <a:r>
                <a:rPr lang="en-US" sz="800" dirty="0"/>
                <a:t>Non-colocated AP</a:t>
              </a:r>
            </a:p>
            <a:p>
              <a:r>
                <a:rPr lang="en-US" sz="800" dirty="0"/>
                <a:t>MLD common MAC</a:t>
              </a:r>
              <a:endParaRPr lang="en-US" sz="800" dirty="0">
                <a:solidFill>
                  <a:schemeClr val="tx1"/>
                </a:solidFill>
              </a:endParaRPr>
            </a:p>
          </p:txBody>
        </p:sp>
        <p:sp>
          <p:nvSpPr>
            <p:cNvPr id="37" name="Oval 128">
              <a:extLst>
                <a:ext uri="{FF2B5EF4-FFF2-40B4-BE49-F238E27FC236}">
                  <a16:creationId xmlns:a16="http://schemas.microsoft.com/office/drawing/2014/main" id="{63C31872-CBB4-4257-83ED-257DDA20D7AA}"/>
                </a:ext>
              </a:extLst>
            </p:cNvPr>
            <p:cNvSpPr/>
            <p:nvPr/>
          </p:nvSpPr>
          <p:spPr>
            <a:xfrm>
              <a:off x="2819235" y="4241683"/>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110">
              <a:extLst>
                <a:ext uri="{FF2B5EF4-FFF2-40B4-BE49-F238E27FC236}">
                  <a16:creationId xmlns:a16="http://schemas.microsoft.com/office/drawing/2014/main" id="{E94BB071-5D2B-4F75-95C8-9967EE452A3C}"/>
                </a:ext>
              </a:extLst>
            </p:cNvPr>
            <p:cNvSpPr/>
            <p:nvPr/>
          </p:nvSpPr>
          <p:spPr>
            <a:xfrm>
              <a:off x="1788244" y="4602605"/>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文本框 38">
            <a:extLst>
              <a:ext uri="{FF2B5EF4-FFF2-40B4-BE49-F238E27FC236}">
                <a16:creationId xmlns:a16="http://schemas.microsoft.com/office/drawing/2014/main" id="{659013C9-1EC9-4756-BCE6-0A34BA4662FE}"/>
              </a:ext>
            </a:extLst>
          </p:cNvPr>
          <p:cNvSpPr txBox="1"/>
          <p:nvPr/>
        </p:nvSpPr>
        <p:spPr>
          <a:xfrm>
            <a:off x="1470385" y="6208551"/>
            <a:ext cx="2860335" cy="276999"/>
          </a:xfrm>
          <a:prstGeom prst="rect">
            <a:avLst/>
          </a:prstGeom>
          <a:noFill/>
        </p:spPr>
        <p:txBody>
          <a:bodyPr wrap="none" rtlCol="0">
            <a:spAutoFit/>
          </a:bodyPr>
          <a:lstStyle/>
          <a:p>
            <a:r>
              <a:rPr lang="en-US" altLang="zh-CN" dirty="0"/>
              <a:t>Fig. 4 Non-colocated AP MLD architecture</a:t>
            </a:r>
            <a:endParaRPr lang="zh-CN" altLang="en-US" dirty="0"/>
          </a:p>
        </p:txBody>
      </p:sp>
      <p:sp>
        <p:nvSpPr>
          <p:cNvPr id="40" name="文本框 39">
            <a:extLst>
              <a:ext uri="{FF2B5EF4-FFF2-40B4-BE49-F238E27FC236}">
                <a16:creationId xmlns:a16="http://schemas.microsoft.com/office/drawing/2014/main" id="{836B60EE-45A2-4D1D-9689-B84D39B817BA}"/>
              </a:ext>
            </a:extLst>
          </p:cNvPr>
          <p:cNvSpPr txBox="1"/>
          <p:nvPr/>
        </p:nvSpPr>
        <p:spPr>
          <a:xfrm>
            <a:off x="5601341" y="6178492"/>
            <a:ext cx="2520242" cy="276999"/>
          </a:xfrm>
          <a:prstGeom prst="rect">
            <a:avLst/>
          </a:prstGeom>
          <a:noFill/>
        </p:spPr>
        <p:txBody>
          <a:bodyPr wrap="none" rtlCol="0">
            <a:spAutoFit/>
          </a:bodyPr>
          <a:lstStyle/>
          <a:p>
            <a:r>
              <a:rPr lang="en-US" altLang="zh-CN" dirty="0"/>
              <a:t>Fig. 5 Link reconfiguration procedure</a:t>
            </a:r>
            <a:endParaRPr lang="zh-CN" altLang="en-US" dirty="0"/>
          </a:p>
        </p:txBody>
      </p:sp>
    </p:spTree>
    <p:extLst>
      <p:ext uri="{BB962C8B-B14F-4D97-AF65-F5344CB8AC3E}">
        <p14:creationId xmlns:p14="http://schemas.microsoft.com/office/powerpoint/2010/main" val="3751740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A838C6-79B3-40EB-A03C-0AA4F781CBF1}"/>
              </a:ext>
            </a:extLst>
          </p:cNvPr>
          <p:cNvSpPr>
            <a:spLocks noGrp="1"/>
          </p:cNvSpPr>
          <p:nvPr>
            <p:ph type="title"/>
          </p:nvPr>
        </p:nvSpPr>
        <p:spPr/>
        <p:txBody>
          <a:bodyPr/>
          <a:lstStyle/>
          <a:p>
            <a:r>
              <a:rPr lang="en-US" altLang="zh-CN" dirty="0"/>
              <a:t>Link Reconfiguration</a:t>
            </a:r>
            <a:endParaRPr lang="zh-CN" altLang="en-US" dirty="0"/>
          </a:p>
        </p:txBody>
      </p:sp>
      <p:sp>
        <p:nvSpPr>
          <p:cNvPr id="3" name="内容占位符 2">
            <a:extLst>
              <a:ext uri="{FF2B5EF4-FFF2-40B4-BE49-F238E27FC236}">
                <a16:creationId xmlns:a16="http://schemas.microsoft.com/office/drawing/2014/main" id="{2934B61D-5102-4D6B-A8CA-A6CC606943AA}"/>
              </a:ext>
            </a:extLst>
          </p:cNvPr>
          <p:cNvSpPr>
            <a:spLocks noGrp="1"/>
          </p:cNvSpPr>
          <p:nvPr>
            <p:ph idx="1"/>
          </p:nvPr>
        </p:nvSpPr>
        <p:spPr/>
        <p:txBody>
          <a:bodyPr/>
          <a:lstStyle/>
          <a:p>
            <a:pPr algn="just"/>
            <a:r>
              <a:rPr lang="en-US" altLang="zh-CN" sz="1600" dirty="0"/>
              <a:t>Since the AID space is at the AP MLD level [4], a new AID will be assigned when adding links with an AP MLD which is affiliated with the same non-colocated AP MLD. Hence, an AID subfield and a corresponding present bit are included within the Basic Multi-link element.  </a:t>
            </a:r>
          </a:p>
          <a:p>
            <a:pPr algn="just"/>
            <a:r>
              <a:rPr lang="en-US" altLang="zh-CN" sz="1600" dirty="0"/>
              <a:t>If multiple serving AP MLD mode [4] is considered, the info on each AP MLD is signaled through a separate Basic Multi-link element. In other words, one or more Basic Multi-link elements are included within Link Reconfiguration Request/Response frames.   </a:t>
            </a:r>
            <a:endParaRPr lang="zh-CN" altLang="en-US" sz="1600" dirty="0"/>
          </a:p>
        </p:txBody>
      </p:sp>
      <p:sp>
        <p:nvSpPr>
          <p:cNvPr id="4" name="页脚占位符 3">
            <a:extLst>
              <a:ext uri="{FF2B5EF4-FFF2-40B4-BE49-F238E27FC236}">
                <a16:creationId xmlns:a16="http://schemas.microsoft.com/office/drawing/2014/main" id="{EED5B2A1-95F1-40BD-A8B0-FBE3C3836ED1}"/>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6AFF4CE0-AF41-40D9-9785-E2F6D37E6D1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grpSp>
        <p:nvGrpSpPr>
          <p:cNvPr id="9" name="组合 8">
            <a:extLst>
              <a:ext uri="{FF2B5EF4-FFF2-40B4-BE49-F238E27FC236}">
                <a16:creationId xmlns:a16="http://schemas.microsoft.com/office/drawing/2014/main" id="{9EC0DBFE-DAF6-42B5-9152-D7824B881858}"/>
              </a:ext>
            </a:extLst>
          </p:cNvPr>
          <p:cNvGrpSpPr/>
          <p:nvPr/>
        </p:nvGrpSpPr>
        <p:grpSpPr>
          <a:xfrm>
            <a:off x="539551" y="4660217"/>
            <a:ext cx="8477250" cy="1133475"/>
            <a:chOff x="539552" y="4221088"/>
            <a:chExt cx="8477250" cy="1133475"/>
          </a:xfrm>
        </p:grpSpPr>
        <p:pic>
          <p:nvPicPr>
            <p:cNvPr id="6" name="图片 5">
              <a:extLst>
                <a:ext uri="{FF2B5EF4-FFF2-40B4-BE49-F238E27FC236}">
                  <a16:creationId xmlns:a16="http://schemas.microsoft.com/office/drawing/2014/main" id="{741094E6-695E-4924-856A-D2EC0B6E4F17}"/>
                </a:ext>
              </a:extLst>
            </p:cNvPr>
            <p:cNvPicPr>
              <a:picLocks noChangeAspect="1"/>
            </p:cNvPicPr>
            <p:nvPr/>
          </p:nvPicPr>
          <p:blipFill>
            <a:blip r:embed="rId2"/>
            <a:stretch>
              <a:fillRect/>
            </a:stretch>
          </p:blipFill>
          <p:spPr>
            <a:xfrm>
              <a:off x="539552" y="4221088"/>
              <a:ext cx="8477250" cy="1133475"/>
            </a:xfrm>
            <a:prstGeom prst="rect">
              <a:avLst/>
            </a:prstGeom>
          </p:spPr>
        </p:pic>
        <p:sp>
          <p:nvSpPr>
            <p:cNvPr id="7" name="矩形: 圆角 6">
              <a:extLst>
                <a:ext uri="{FF2B5EF4-FFF2-40B4-BE49-F238E27FC236}">
                  <a16:creationId xmlns:a16="http://schemas.microsoft.com/office/drawing/2014/main" id="{BC143D40-4F31-452D-8AD0-8C3ADA309282}"/>
                </a:ext>
              </a:extLst>
            </p:cNvPr>
            <p:cNvSpPr/>
            <p:nvPr/>
          </p:nvSpPr>
          <p:spPr bwMode="auto">
            <a:xfrm>
              <a:off x="6136482" y="4418223"/>
              <a:ext cx="504056" cy="369603"/>
            </a:xfrm>
            <a:prstGeom prst="roundRect">
              <a:avLst/>
            </a:prstGeom>
            <a:noFill/>
            <a:ln w="12700" cap="flat" cmpd="sng" algn="ctr">
              <a:solidFill>
                <a:srgbClr val="0000FF"/>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grpSp>
      <p:sp>
        <p:nvSpPr>
          <p:cNvPr id="8" name="文本框 7">
            <a:extLst>
              <a:ext uri="{FF2B5EF4-FFF2-40B4-BE49-F238E27FC236}">
                <a16:creationId xmlns:a16="http://schemas.microsoft.com/office/drawing/2014/main" id="{F139BDAC-13D3-45D4-89DD-4095E0188567}"/>
              </a:ext>
            </a:extLst>
          </p:cNvPr>
          <p:cNvSpPr txBox="1"/>
          <p:nvPr/>
        </p:nvSpPr>
        <p:spPr>
          <a:xfrm>
            <a:off x="3714424" y="6033700"/>
            <a:ext cx="2127505" cy="276999"/>
          </a:xfrm>
          <a:prstGeom prst="rect">
            <a:avLst/>
          </a:prstGeom>
          <a:noFill/>
        </p:spPr>
        <p:txBody>
          <a:bodyPr wrap="none" rtlCol="0">
            <a:spAutoFit/>
          </a:bodyPr>
          <a:lstStyle/>
          <a:p>
            <a:r>
              <a:rPr lang="en-US" altLang="zh-CN" dirty="0"/>
              <a:t>Fig. 6 Basic Multi-link element</a:t>
            </a:r>
            <a:endParaRPr lang="zh-CN" altLang="en-US" dirty="0"/>
          </a:p>
        </p:txBody>
      </p:sp>
    </p:spTree>
    <p:extLst>
      <p:ext uri="{BB962C8B-B14F-4D97-AF65-F5344CB8AC3E}">
        <p14:creationId xmlns:p14="http://schemas.microsoft.com/office/powerpoint/2010/main" val="2375560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2679B0-C5DA-427B-91CE-6F7494356DCD}"/>
              </a:ext>
            </a:extLst>
          </p:cNvPr>
          <p:cNvSpPr>
            <a:spLocks noGrp="1"/>
          </p:cNvSpPr>
          <p:nvPr>
            <p:ph type="title"/>
          </p:nvPr>
        </p:nvSpPr>
        <p:spPr/>
        <p:txBody>
          <a:bodyPr/>
          <a:lstStyle/>
          <a:p>
            <a:r>
              <a:rPr lang="en-US" altLang="zh-CN" dirty="0"/>
              <a:t>Enhanced security</a:t>
            </a:r>
            <a:endParaRPr lang="zh-CN" altLang="en-US" dirty="0"/>
          </a:p>
        </p:txBody>
      </p:sp>
      <p:sp>
        <p:nvSpPr>
          <p:cNvPr id="3" name="内容占位符 2">
            <a:extLst>
              <a:ext uri="{FF2B5EF4-FFF2-40B4-BE49-F238E27FC236}">
                <a16:creationId xmlns:a16="http://schemas.microsoft.com/office/drawing/2014/main" id="{E5945723-4FF8-4DF9-AAB0-1C6830654500}"/>
              </a:ext>
            </a:extLst>
          </p:cNvPr>
          <p:cNvSpPr>
            <a:spLocks noGrp="1"/>
          </p:cNvSpPr>
          <p:nvPr>
            <p:ph idx="1"/>
          </p:nvPr>
        </p:nvSpPr>
        <p:spPr>
          <a:xfrm>
            <a:off x="684213" y="1989138"/>
            <a:ext cx="7772400" cy="4392190"/>
          </a:xfrm>
        </p:spPr>
        <p:txBody>
          <a:bodyPr/>
          <a:lstStyle/>
          <a:p>
            <a:pPr algn="just"/>
            <a:r>
              <a:rPr lang="en-US" altLang="zh-CN" sz="1800" dirty="0"/>
              <a:t>For the AAD construction of the individually addressed MMPDU in 11be, A1, A2 and A3 are the corresponding STA MAC address of the link on which the corresponding MMPDU is sent, respectively. </a:t>
            </a:r>
          </a:p>
          <a:p>
            <a:pPr lvl="1" algn="just"/>
            <a:r>
              <a:rPr lang="en-US" altLang="zh-CN" sz="1600" dirty="0"/>
              <a:t>This manner requires the re-encryption of the individually addressed MMPDU when it is retransmitted through another link. This will increase the retransmission delay especially under the non-collocated MLD architecture. </a:t>
            </a:r>
            <a:endParaRPr lang="en-US" altLang="zh-CN" sz="1800" dirty="0"/>
          </a:p>
          <a:p>
            <a:pPr algn="just"/>
            <a:r>
              <a:rPr lang="en-US" altLang="zh-CN" sz="1800" dirty="0"/>
              <a:t>Hence, we propose to define a new mode for the AAD construction of the individually addressed MMPDU, i.e. A1, A2 and A3 are the corresponding MLD MAC address, respectively. Furthermore, for a link-specific individually addressed MMPDU, an MLO Link Information element shall be included within the frame body. </a:t>
            </a:r>
          </a:p>
          <a:p>
            <a:pPr lvl="1" algn="just"/>
            <a:r>
              <a:rPr lang="en-US" altLang="zh-CN" sz="1600" dirty="0"/>
              <a:t>This new mode can be enabled during the (Re)association Request/Response frame exchange. For example, an Management Frame Protection Enhanced Mode Enabled bit within the RSN Capabilities field of the RSNE or within the Extended RSN Capabilities field of the RSNXE.</a:t>
            </a:r>
          </a:p>
          <a:p>
            <a:pPr marL="457200" lvl="1" indent="0" algn="just">
              <a:buNone/>
            </a:pPr>
            <a:endParaRPr lang="en-US" altLang="zh-CN" sz="1600" dirty="0"/>
          </a:p>
          <a:p>
            <a:endParaRPr lang="zh-CN" altLang="en-US" sz="1600" dirty="0"/>
          </a:p>
        </p:txBody>
      </p:sp>
      <p:sp>
        <p:nvSpPr>
          <p:cNvPr id="4" name="页脚占位符 3">
            <a:extLst>
              <a:ext uri="{FF2B5EF4-FFF2-40B4-BE49-F238E27FC236}">
                <a16:creationId xmlns:a16="http://schemas.microsoft.com/office/drawing/2014/main" id="{46384F33-3E9A-42BE-AD06-0A67B55FA3C8}"/>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F43EC2C1-7AA6-4C72-86A3-21B28CA4FF6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8221117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74692</TotalTime>
  <Words>1334</Words>
  <Application>Microsoft Office PowerPoint</Application>
  <PresentationFormat>全屏显示(4:3)</PresentationFormat>
  <Paragraphs>143</Paragraphs>
  <Slides>10</Slides>
  <Notes>1</Notes>
  <HiddenSlides>0</HiddenSlides>
  <MMClips>0</MMClips>
  <ScaleCrop>false</ScaleCrop>
  <HeadingPairs>
    <vt:vector size="6" baseType="variant">
      <vt:variant>
        <vt:lpstr>已用的字体</vt:lpstr>
      </vt:variant>
      <vt:variant>
        <vt:i4>1</vt:i4>
      </vt:variant>
      <vt:variant>
        <vt:lpstr>主题</vt:lpstr>
      </vt:variant>
      <vt:variant>
        <vt:i4>1</vt:i4>
      </vt:variant>
      <vt:variant>
        <vt:lpstr>幻灯片标题</vt:lpstr>
      </vt:variant>
      <vt:variant>
        <vt:i4>10</vt:i4>
      </vt:variant>
    </vt:vector>
  </HeadingPairs>
  <TitlesOfParts>
    <vt:vector size="12" baseType="lpstr">
      <vt:lpstr>Times New Roman</vt:lpstr>
      <vt:lpstr>802-11-Submission</vt:lpstr>
      <vt:lpstr>Signaling Details for Non-colocated AP MLD</vt:lpstr>
      <vt:lpstr>Introduction</vt:lpstr>
      <vt:lpstr>Recap Non-colocated AP MLD</vt:lpstr>
      <vt:lpstr>How to identify a link</vt:lpstr>
      <vt:lpstr>Discovery of non-colocated AP MLD</vt:lpstr>
      <vt:lpstr>Discovery of non-colocated AP MLD (Cont.)</vt:lpstr>
      <vt:lpstr>Roaming Procedure</vt:lpstr>
      <vt:lpstr>Link Reconfiguration</vt:lpstr>
      <vt:lpstr>Enhanced security</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cp:lastModifiedBy>
  <cp:revision>2121</cp:revision>
  <cp:lastPrinted>1998-02-10T13:28:06Z</cp:lastPrinted>
  <dcterms:created xsi:type="dcterms:W3CDTF">2004-12-02T14:01:45Z</dcterms:created>
  <dcterms:modified xsi:type="dcterms:W3CDTF">2024-01-15T19:00:15Z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383dad52-0e35-4f0a-b546-4bbd7ad1483b</vt:lpwstr>
  </property>
  <property fmtid="{D5CDD505-2E9C-101B-9397-08002B2CF9AE}" pid="4" name="CTP_TimeStamp">
    <vt:lpwstr>2019-09-18 16:15:58Z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(3)xkFHJqqr4WU3TStE5WnvHUhM4h1Ryqt0gV7x1bEGfY9ojCByPdxX1yGDctVNxlQkNF5Wd22J
AP8CivO4kr8f03UwMHqYyJ4blA2mX+5RL1zAgScudT+TpKxa0ZdD9ONi8jHRI8l7jkRoCVsV
H/XZAgK8LdOcLXBt3+scSN/m9DLnXCk/uYfkuPqaPsjbchyiw5h2cyv4P5TLz/uvLViyGIa7
TSRqPWr5y1t14yOiaG</vt:lpwstr>
  </property>
  <property fmtid="{D5CDD505-2E9C-101B-9397-08002B2CF9AE}" pid="10" name="_2015_ms_pID_7253431">
    <vt:lpwstr>wYTQYRSuA+a9G3kZRXQyJKZay4qLzdTuxb3De8I8comzLNrausYoOt
3t3dhd1RwUpjg9Ndcn18zrZ5i1br6ZdGCXJsDKIymYdjxV+hlcSsz4gZ0SGd7lk/Ktu4OJaM
HrGluBdVhwUAup0lD4m81SljkTZny1YDKDSw0ATGal8uMAmo+TNVaTgQl2cog/vq1e7RsIHC
Fp/iQ13fahwNn2m2YKgRtLVFT162obpi8TIU</vt:lpwstr>
  </property>
  <property fmtid="{D5CDD505-2E9C-101B-9397-08002B2CF9AE}" pid="11" name="_2015_ms_pID_7253432">
    <vt:lpwstr>3NUfEppuoPnWO1hjse5uhcI=</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1704797169</vt:lpwstr>
  </property>
</Properties>
</file>