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3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E9FF"/>
    <a:srgbClr val="FFFF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5CA4D-6588-4BCD-B399-B883362C9F79}" v="5" dt="2023-11-03T00:12:49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6" autoAdjust="0"/>
    <p:restoredTop sz="69613" autoAdjust="0"/>
  </p:normalViewPr>
  <p:slideViewPr>
    <p:cSldViewPr snapToGrid="0">
      <p:cViewPr varScale="1">
        <p:scale>
          <a:sx n="77" d="100"/>
          <a:sy n="77" d="100"/>
        </p:scale>
        <p:origin x="352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583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Mahmoud Kamel,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Mahmoud Kamel, InterDigital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Mahmoud Kamel, InterDigital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20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02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29E8A65-E9B3-4E37-82BA-4AA08C9E0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7782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100965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Support of  Sensing using Legacy STAs in 11bf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24278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2023-10-31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Mahmoud Kamel,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8538" y="30387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032E1B2F-4551-FAB8-C605-4B0B3A1C48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568780"/>
              </p:ext>
            </p:extLst>
          </p:nvPr>
        </p:nvGraphicFramePr>
        <p:xfrm>
          <a:off x="985838" y="3551238"/>
          <a:ext cx="10010775" cy="268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5091" imgH="2809142" progId="Word.Document.8">
                  <p:embed/>
                </p:oleObj>
              </mc:Choice>
              <mc:Fallback>
                <p:oleObj name="Document" r:id="rId3" imgW="10425091" imgH="280914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032E1B2F-4551-FAB8-C605-4B0B3A1C48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551238"/>
                        <a:ext cx="10010775" cy="2682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BC05B-EB63-67F7-E497-5B504D88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C171-8A6A-75B8-7996-5DBE895BB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of sensing using legacy STAs would set the ground for wider and faster adoption of Wi-Fi sensing in the market.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several challenges to support sensing using legacy STAs this includes manageability, controllability, predictability, and privacy.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CTS/RTS mechanism provides potential solutions to these challenges and enables the sensing functionality using legacy STAs.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121255-641B-61B4-4CE1-4C80F7AC25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064E4-F93D-E500-2CF2-70126D9E90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BC5387-F223-DB13-0184-5BDF779AA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009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806C0-8B35-A1C7-2968-3A4C48AD4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B48B9-12C7-C656-B6B5-35D05FBCE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11-21/1047r1, Legacy Support in 11bf</a:t>
            </a:r>
          </a:p>
          <a:p>
            <a:r>
              <a:rPr lang="en-US" dirty="0"/>
              <a:t>[2] 11-21/1754r2, Legacy Support in 11bf - Next Steps</a:t>
            </a:r>
          </a:p>
          <a:p>
            <a:r>
              <a:rPr lang="en-US" dirty="0"/>
              <a:t>[3] 11-21/1218r0, </a:t>
            </a:r>
            <a:r>
              <a:rPr lang="it-IT" dirty="0"/>
              <a:t>LB 272 CID 1673 Utilizing Legacy STA</a:t>
            </a:r>
          </a:p>
          <a:p>
            <a:r>
              <a:rPr lang="en-US" dirty="0"/>
              <a:t>[4] 11-19/1164r0, </a:t>
            </a:r>
            <a:r>
              <a:rPr lang="it-IT" dirty="0"/>
              <a:t>Wi-Fi Sensing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DD80A-0105-F633-60FF-FC5CB5AE82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DFA7C-7070-C6DC-E553-DD34B95593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C48519-4737-06D2-5EC9-CCCF62740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90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94117-CC08-62FF-7341-EC34E6A64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CID 3523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D87A-EC77-5B5F-2137-95E7473CA2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6345F-B4CE-B826-D14C-B3F7589444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90F45-960A-D9EC-6EE6-62C5801BD7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39BA621-2942-B9FC-E535-7530BEBDA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417141"/>
              </p:ext>
            </p:extLst>
          </p:nvPr>
        </p:nvGraphicFramePr>
        <p:xfrm>
          <a:off x="1072360" y="1627320"/>
          <a:ext cx="10047279" cy="4544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5686">
                  <a:extLst>
                    <a:ext uri="{9D8B030D-6E8A-4147-A177-3AD203B41FA5}">
                      <a16:colId xmlns:a16="http://schemas.microsoft.com/office/drawing/2014/main" val="2426985241"/>
                    </a:ext>
                  </a:extLst>
                </a:gridCol>
                <a:gridCol w="1550261">
                  <a:extLst>
                    <a:ext uri="{9D8B030D-6E8A-4147-A177-3AD203B41FA5}">
                      <a16:colId xmlns:a16="http://schemas.microsoft.com/office/drawing/2014/main" val="4250992851"/>
                    </a:ext>
                  </a:extLst>
                </a:gridCol>
                <a:gridCol w="1163037">
                  <a:extLst>
                    <a:ext uri="{9D8B030D-6E8A-4147-A177-3AD203B41FA5}">
                      <a16:colId xmlns:a16="http://schemas.microsoft.com/office/drawing/2014/main" val="1215724845"/>
                    </a:ext>
                  </a:extLst>
                </a:gridCol>
                <a:gridCol w="3297554">
                  <a:extLst>
                    <a:ext uri="{9D8B030D-6E8A-4147-A177-3AD203B41FA5}">
                      <a16:colId xmlns:a16="http://schemas.microsoft.com/office/drawing/2014/main" val="769108109"/>
                    </a:ext>
                  </a:extLst>
                </a:gridCol>
                <a:gridCol w="3030741">
                  <a:extLst>
                    <a:ext uri="{9D8B030D-6E8A-4147-A177-3AD203B41FA5}">
                      <a16:colId xmlns:a16="http://schemas.microsoft.com/office/drawing/2014/main" val="3304743795"/>
                    </a:ext>
                  </a:extLst>
                </a:gridCol>
              </a:tblGrid>
              <a:tr h="378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CID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Clause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PP.LL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Change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745265"/>
                  </a:ext>
                </a:extLst>
              </a:tr>
              <a:tr h="41662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3523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11.55.1.2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135.16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Support of legacy STAs would set the ground for wider and faster adoption of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WiFi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 sensing.</a:t>
                      </a:r>
                      <a:b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</a:b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In fact, most of the proprietary Wi-Fi sensing solutions make use of legacy STAs.</a:t>
                      </a:r>
                      <a:b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</a:b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Add support for legacy STAs in 11bf and consider the corresponding procedures.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I will bring a contribution to add the support of legacy STAs to 11bf.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8607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90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C559-180B-60C0-D9F8-B838158E2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29C17-5DCE-14BE-0A47-15A477863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119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[1,2] , the authors provided the reasons why the support of legacy devices would provide much benefit to the market adoption of 11bf amendment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802.11ax is expected to have the dominant market share for sub-7 GHz Wi-Fi Chipsets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802.11ax has similar PHY to 11az which forms a baseline for 11bf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[3], the authors suggested to complement the TB and SBP sensing by supporting opportunistic sensing with associated legacy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Discussions have yielded several challenges to include support of sensing using legacy STAs in 11bf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fact, all proprietary Wi-Fi sensing solutions make use of legacy STAs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the challenges to include support of sensing using legacy STAs in 11bf and provide potential solutions     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037EA-B7E4-2B19-A2B0-CF8128E051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5BEE-5EDF-94CD-B861-695ADFCF0C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F2697A-C343-D45B-361C-BD5D92E973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35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BC2FF-8139-2C47-6676-B6965B3AC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78951"/>
            <a:ext cx="10361084" cy="1065213"/>
          </a:xfrm>
        </p:spPr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03626-3B61-1006-0B0C-3A02A3953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Manageability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way to negotiate the sensing parameters with the legacy STAs which are not sensing-capable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Controllability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sensing initiator has no mechanisms to control the sensing measurement exchanges with a legacy device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Predictability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not predictable when a legacy STA would send an uplink PPDU such that the sensing initiator can perform sensing measurements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Privacy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legacy STAs did not consent to provide sensing measurements or get involved in a sensing measurement exchange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91E70-7998-74E3-7B7B-0AC0EF3D04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8EE63-94FF-E26C-A57E-48F1B90C9E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C6283F-8A9D-E208-D885-6E36F0C88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27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2FC1E-8902-909B-CAC4-3AE24539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Sensing in Legacy STAs using RTS/CTS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FBB62F-2086-D3F0-D068-543C411A23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A748C-8D26-27B8-29A0-1789B8A22D2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57122" y="6476207"/>
            <a:ext cx="4246027" cy="180975"/>
          </a:xfrm>
        </p:spPr>
        <p:txBody>
          <a:bodyPr/>
          <a:lstStyle/>
          <a:p>
            <a:r>
              <a:rPr lang="en-GB" dirty="0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B66830-9D98-24CF-E575-DFF9EBECDF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A17C6A8-B05F-47CB-FE1B-88E114EA250B}"/>
              </a:ext>
            </a:extLst>
          </p:cNvPr>
          <p:cNvCxnSpPr>
            <a:cxnSpLocks/>
          </p:cNvCxnSpPr>
          <p:nvPr/>
        </p:nvCxnSpPr>
        <p:spPr bwMode="auto">
          <a:xfrm>
            <a:off x="2063397" y="2410531"/>
            <a:ext cx="934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4C75C2A-F87E-2CF2-29F0-A7258F5E7483}"/>
              </a:ext>
            </a:extLst>
          </p:cNvPr>
          <p:cNvCxnSpPr>
            <a:cxnSpLocks/>
          </p:cNvCxnSpPr>
          <p:nvPr/>
        </p:nvCxnSpPr>
        <p:spPr bwMode="auto">
          <a:xfrm>
            <a:off x="2063397" y="3330576"/>
            <a:ext cx="934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489DB0-8CB0-08C4-1755-C1FA4C5DBAED}"/>
              </a:ext>
            </a:extLst>
          </p:cNvPr>
          <p:cNvCxnSpPr>
            <a:cxnSpLocks/>
          </p:cNvCxnSpPr>
          <p:nvPr/>
        </p:nvCxnSpPr>
        <p:spPr bwMode="auto">
          <a:xfrm>
            <a:off x="2063397" y="4239332"/>
            <a:ext cx="934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D691B-9857-EAB6-81C6-D70A4874A6FA}"/>
              </a:ext>
            </a:extLst>
          </p:cNvPr>
          <p:cNvCxnSpPr>
            <a:cxnSpLocks/>
          </p:cNvCxnSpPr>
          <p:nvPr/>
        </p:nvCxnSpPr>
        <p:spPr bwMode="auto">
          <a:xfrm>
            <a:off x="2063397" y="5306132"/>
            <a:ext cx="934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A0B07EF-7B2C-9366-E71C-04D8766F6D57}"/>
              </a:ext>
            </a:extLst>
          </p:cNvPr>
          <p:cNvSpPr txBox="1"/>
          <p:nvPr/>
        </p:nvSpPr>
        <p:spPr>
          <a:xfrm>
            <a:off x="579745" y="2155251"/>
            <a:ext cx="1375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(AP)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E863C4-592E-9EBA-E1C5-F883ECB1FB0C}"/>
              </a:ext>
            </a:extLst>
          </p:cNvPr>
          <p:cNvSpPr txBox="1"/>
          <p:nvPr/>
        </p:nvSpPr>
        <p:spPr>
          <a:xfrm>
            <a:off x="483564" y="3080169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Responder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non-AP STA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F5E7CC-E2DB-8356-6099-DD018FF1C87A}"/>
              </a:ext>
            </a:extLst>
          </p:cNvPr>
          <p:cNvSpPr txBox="1"/>
          <p:nvPr/>
        </p:nvSpPr>
        <p:spPr>
          <a:xfrm>
            <a:off x="483564" y="3968096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Responder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non-AP STA 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FC5092-A884-BD79-B0F7-27F7EF610D40}"/>
              </a:ext>
            </a:extLst>
          </p:cNvPr>
          <p:cNvSpPr txBox="1"/>
          <p:nvPr/>
        </p:nvSpPr>
        <p:spPr>
          <a:xfrm>
            <a:off x="483564" y="5044522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Responder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non-AP STA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5E787A-2667-A1CC-AAB8-FB465F977BA6}"/>
              </a:ext>
            </a:extLst>
          </p:cNvPr>
          <p:cNvSpPr/>
          <p:nvPr/>
        </p:nvSpPr>
        <p:spPr bwMode="auto">
          <a:xfrm>
            <a:off x="2381250" y="2155251"/>
            <a:ext cx="962025" cy="249068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 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8885FD-26A7-797E-2F7A-874A58A1F04D}"/>
              </a:ext>
            </a:extLst>
          </p:cNvPr>
          <p:cNvSpPr/>
          <p:nvPr/>
        </p:nvSpPr>
        <p:spPr bwMode="auto">
          <a:xfrm>
            <a:off x="3509943" y="2867031"/>
            <a:ext cx="1243032" cy="452682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PPDU Carrying C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9C9B7AB-C4D9-095E-915C-9CD6CF422AA3}"/>
              </a:ext>
            </a:extLst>
          </p:cNvPr>
          <p:cNvSpPr/>
          <p:nvPr/>
        </p:nvSpPr>
        <p:spPr bwMode="auto">
          <a:xfrm>
            <a:off x="3509943" y="2301883"/>
            <a:ext cx="1243032" cy="452682"/>
          </a:xfrm>
          <a:prstGeom prst="rect">
            <a:avLst/>
          </a:prstGeom>
          <a:ln w="12700">
            <a:prstDash val="lg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Measure Channel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82F6D3-8CC4-3F05-484C-DC2B1B0E02C3}"/>
              </a:ext>
            </a:extLst>
          </p:cNvPr>
          <p:cNvSpPr/>
          <p:nvPr/>
        </p:nvSpPr>
        <p:spPr bwMode="auto">
          <a:xfrm>
            <a:off x="5391157" y="2155251"/>
            <a:ext cx="962025" cy="249068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 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22FFF15-E46D-C749-5CD1-026FCD6B1866}"/>
              </a:ext>
            </a:extLst>
          </p:cNvPr>
          <p:cNvSpPr/>
          <p:nvPr/>
        </p:nvSpPr>
        <p:spPr bwMode="auto">
          <a:xfrm>
            <a:off x="6519850" y="3771906"/>
            <a:ext cx="1243032" cy="452682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PPDU Carrying C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 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53444D-6876-E0E0-95B7-E976D756D8E3}"/>
              </a:ext>
            </a:extLst>
          </p:cNvPr>
          <p:cNvSpPr/>
          <p:nvPr/>
        </p:nvSpPr>
        <p:spPr bwMode="auto">
          <a:xfrm>
            <a:off x="6519850" y="2301883"/>
            <a:ext cx="1243032" cy="452682"/>
          </a:xfrm>
          <a:prstGeom prst="rect">
            <a:avLst/>
          </a:prstGeom>
          <a:ln w="12700">
            <a:prstDash val="lg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Measure Channel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EAE1DD1-43BC-37BA-5044-B767215BFA5E}"/>
              </a:ext>
            </a:extLst>
          </p:cNvPr>
          <p:cNvSpPr/>
          <p:nvPr/>
        </p:nvSpPr>
        <p:spPr bwMode="auto">
          <a:xfrm>
            <a:off x="8239125" y="2165358"/>
            <a:ext cx="962025" cy="249068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 - RTS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986D8AB-6601-CDAC-32B0-F4A671C59AE2}"/>
              </a:ext>
            </a:extLst>
          </p:cNvPr>
          <p:cNvSpPr/>
          <p:nvPr/>
        </p:nvSpPr>
        <p:spPr bwMode="auto">
          <a:xfrm>
            <a:off x="9367818" y="4851814"/>
            <a:ext cx="1243032" cy="452682"/>
          </a:xfrm>
          <a:prstGeom prst="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TB-PPDU Carrying C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 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05975E7-E760-78E9-48FC-5F87C586FDE9}"/>
              </a:ext>
            </a:extLst>
          </p:cNvPr>
          <p:cNvSpPr/>
          <p:nvPr/>
        </p:nvSpPr>
        <p:spPr bwMode="auto">
          <a:xfrm>
            <a:off x="9367818" y="2311990"/>
            <a:ext cx="1243032" cy="452682"/>
          </a:xfrm>
          <a:prstGeom prst="rect">
            <a:avLst/>
          </a:prstGeom>
          <a:ln w="12700">
            <a:prstDash val="lg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Measure Channel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758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BC2FF-8139-2C47-6676-B6965B3AC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RTS/CTS Mechanism Helps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03626-3B61-1006-0B0C-3A02A3953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Controllability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Sensing initiator (AP) controls when the RTS/CTS exchanges may take place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may take place during the sensing availability window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Sensing initiator (AP) identifies the non-AP STAs involved in the exchange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Allowing the sensing initiator to control who are the responders participating in the sensing measurement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Predictability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Sensing initiator (AP) have full predictability of the responses since it controls when they are 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RTS/CTS exchange is initiated by the AP and the non-AP STA sending the PPDU carrying the CTS is predictable as a response to receiving the RTS.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91E70-7998-74E3-7B7B-0AC0EF3D04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8EE63-94FF-E26C-A57E-48F1B90C9E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C6283F-8A9D-E208-D885-6E36F0C88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22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BC2FF-8139-2C47-6676-B6965B3AC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RTS/CTS Mechanism Helps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03626-3B61-1006-0B0C-3A02A3953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06195"/>
            <a:ext cx="10361084" cy="43364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Manageability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negotiation for the sensing parameters in RTS/CTS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RTS an be used to control the bandwidth of the CTS by using different bandwidth of non-HT duplicated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MU-RTS allows for using the primary channel to send the CTS using TB-PPDU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MU-RTS can be used to trigger one non-AP STA to send the CTS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bandwidth used to send the CTS can be configured in the MU-RTS allowing for larger sensing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Privacy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STAs must transmit CTS when receiving RTS during normal operations; any device can use the frames for channel measurement and no privacy loss is expected compared to legacy operations.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restrictions or limitations for what can be done by the PPDU carrying the CTS including measuring the channel for any purpose, sensing included.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91E70-7998-74E3-7B7B-0AC0EF3D04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8EE63-94FF-E26C-A57E-48F1B90C9E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C6283F-8A9D-E208-D885-6E36F0C88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26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BD879-D515-6300-10B8-F763DC16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Measurement Report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5737FB-9368-A2A2-F234-60FC051820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There is no need to send sensing measurement reports since the AP will receive the PPDU carrying the CTS and prepare the sensing measurement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For CTS carried in non-HT PPDU, the L-LTF is in the old numerology and the sensing measurement can be considered equivalent to sensing measurement on the new numerology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4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Sensing measurement with larger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can be generated from the sensing measurement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= 4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For CTS carried in TB-PPDU, the HE-LTF is sent in the new numerology already.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The AP may generate the sensing measurement report with 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5737FB-9368-A2A2-F234-60FC051820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 r="-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1F4A3-D70F-048E-A447-968F560D15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0A435-6044-BCB8-D608-294531B37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1B74E7-AB9C-0917-65E0-CB70A03A31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26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F7433-28F5-0DD3-A6F8-1B184864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the specs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EA05A-1395-CB6A-CEE5-D12988A2D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enable the support of sensing using the legacy STAs, the changes required to the 11bf specs are minimal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sensing initiator needs to set the Duration field in the MAC header of the RTS frame or the MU-RTS frame to the time needed to receive the CTS back.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410ED-1C20-E0D5-3B6C-A8D6F07D83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2DC5B-FE81-87FC-F3C0-58B127C5D9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EC0E2E-7F86-6BA4-3A75-AE41C61E96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28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xxxxrx Disregard Bits in TB-PPDU</Template>
  <TotalTime>0</TotalTime>
  <Words>1000</Words>
  <Application>Microsoft Office PowerPoint</Application>
  <PresentationFormat>Widescreen</PresentationFormat>
  <Paragraphs>133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Times New Roman</vt:lpstr>
      <vt:lpstr>Office Theme</vt:lpstr>
      <vt:lpstr>Document</vt:lpstr>
      <vt:lpstr>Support of  Sensing using Legacy STAs in 11bf</vt:lpstr>
      <vt:lpstr>CID 3523</vt:lpstr>
      <vt:lpstr>Background</vt:lpstr>
      <vt:lpstr>Challenges</vt:lpstr>
      <vt:lpstr>Support of Sensing in Legacy STAs using RTS/CTS</vt:lpstr>
      <vt:lpstr>How RTS/CTS Mechanism Helps </vt:lpstr>
      <vt:lpstr>How RTS/CTS Mechanism Helps </vt:lpstr>
      <vt:lpstr>Sensing Measurement Report</vt:lpstr>
      <vt:lpstr>Changes to the specs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2023-10-31T19:42:01Z</dcterms:created>
  <dcterms:modified xsi:type="dcterms:W3CDTF">2023-11-03T00:25:51Z</dcterms:modified>
</cp:coreProperties>
</file>