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8" r:id="rId6"/>
    <p:sldId id="259" r:id="rId7"/>
    <p:sldId id="274" r:id="rId8"/>
    <p:sldId id="260" r:id="rId9"/>
    <p:sldId id="278" r:id="rId10"/>
    <p:sldId id="263" r:id="rId11"/>
    <p:sldId id="268" r:id="rId12"/>
    <p:sldId id="282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18ABBB4-5C5D-9821-4C17-83656CC7D11E}" name="Gaurang Naik" initials="GN" userId="S::gnaik@qti.qualcomm.com::095fd180-9166-4a3e-8ca1-a5959fa5cd4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858486-C072-4EA1-A53C-67C1ADD76F22}" v="4" dt="2024-01-09T21:04:39.4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99" autoAdjust="0"/>
    <p:restoredTop sz="94660"/>
  </p:normalViewPr>
  <p:slideViewPr>
    <p:cSldViewPr>
      <p:cViewPr varScale="1">
        <p:scale>
          <a:sx n="114" d="100"/>
          <a:sy n="114" d="100"/>
        </p:scale>
        <p:origin x="324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urang Naik" userId="095fd180-9166-4a3e-8ca1-a5959fa5cd48" providerId="ADAL" clId="{96858486-C072-4EA1-A53C-67C1ADD76F22}"/>
    <pc:docChg chg="undo redo custSel delSld modSld">
      <pc:chgData name="Gaurang Naik" userId="095fd180-9166-4a3e-8ca1-a5959fa5cd48" providerId="ADAL" clId="{96858486-C072-4EA1-A53C-67C1ADD76F22}" dt="2024-01-10T00:05:25.398" v="130" actId="47"/>
      <pc:docMkLst>
        <pc:docMk/>
      </pc:docMkLst>
      <pc:sldChg chg="modSp mod">
        <pc:chgData name="Gaurang Naik" userId="095fd180-9166-4a3e-8ca1-a5959fa5cd48" providerId="ADAL" clId="{96858486-C072-4EA1-A53C-67C1ADD76F22}" dt="2024-01-09T21:07:44.791" v="126" actId="20577"/>
        <pc:sldMkLst>
          <pc:docMk/>
          <pc:sldMk cId="0" sldId="256"/>
        </pc:sldMkLst>
        <pc:spChg chg="mod">
          <ac:chgData name="Gaurang Naik" userId="095fd180-9166-4a3e-8ca1-a5959fa5cd48" providerId="ADAL" clId="{96858486-C072-4EA1-A53C-67C1ADD76F22}" dt="2024-01-09T21:07:43.352" v="123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Gaurang Naik" userId="095fd180-9166-4a3e-8ca1-a5959fa5cd48" providerId="ADAL" clId="{96858486-C072-4EA1-A53C-67C1ADD76F22}" dt="2024-01-09T21:07:44.791" v="126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Gaurang Naik" userId="095fd180-9166-4a3e-8ca1-a5959fa5cd48" providerId="ADAL" clId="{96858486-C072-4EA1-A53C-67C1ADD76F22}" dt="2024-01-09T21:07:46.867" v="128" actId="20577"/>
        <pc:sldMkLst>
          <pc:docMk/>
          <pc:sldMk cId="1525759070" sldId="278"/>
        </pc:sldMkLst>
        <pc:spChg chg="add mod">
          <ac:chgData name="Gaurang Naik" userId="095fd180-9166-4a3e-8ca1-a5959fa5cd48" providerId="ADAL" clId="{96858486-C072-4EA1-A53C-67C1ADD76F22}" dt="2024-01-09T21:07:46.867" v="128" actId="20577"/>
          <ac:spMkLst>
            <pc:docMk/>
            <pc:sldMk cId="1525759070" sldId="278"/>
            <ac:spMk id="3" creationId="{5A241131-863F-B9D5-F87E-E56614B65F53}"/>
          </ac:spMkLst>
        </pc:spChg>
        <pc:spChg chg="add mod">
          <ac:chgData name="Gaurang Naik" userId="095fd180-9166-4a3e-8ca1-a5959fa5cd48" providerId="ADAL" clId="{96858486-C072-4EA1-A53C-67C1ADD76F22}" dt="2024-01-09T21:05:29.374" v="75" actId="20577"/>
          <ac:spMkLst>
            <pc:docMk/>
            <pc:sldMk cId="1525759070" sldId="278"/>
            <ac:spMk id="8" creationId="{A1198FB8-B7C3-3720-CA68-CA47572B84E5}"/>
          </ac:spMkLst>
        </pc:spChg>
        <pc:spChg chg="add del mod">
          <ac:chgData name="Gaurang Naik" userId="095fd180-9166-4a3e-8ca1-a5959fa5cd48" providerId="ADAL" clId="{96858486-C072-4EA1-A53C-67C1ADD76F22}" dt="2024-01-09T21:04:05.293" v="17" actId="478"/>
          <ac:spMkLst>
            <pc:docMk/>
            <pc:sldMk cId="1525759070" sldId="278"/>
            <ac:spMk id="10" creationId="{33AA7299-BCEA-E28C-BD30-AB91654B5342}"/>
          </ac:spMkLst>
        </pc:spChg>
        <pc:spChg chg="add mod">
          <ac:chgData name="Gaurang Naik" userId="095fd180-9166-4a3e-8ca1-a5959fa5cd48" providerId="ADAL" clId="{96858486-C072-4EA1-A53C-67C1ADD76F22}" dt="2024-01-09T21:05:33.940" v="81" actId="20577"/>
          <ac:spMkLst>
            <pc:docMk/>
            <pc:sldMk cId="1525759070" sldId="278"/>
            <ac:spMk id="11" creationId="{88084E05-737E-5014-1178-E33710F3ABCA}"/>
          </ac:spMkLst>
        </pc:spChg>
        <pc:spChg chg="add mod">
          <ac:chgData name="Gaurang Naik" userId="095fd180-9166-4a3e-8ca1-a5959fa5cd48" providerId="ADAL" clId="{96858486-C072-4EA1-A53C-67C1ADD76F22}" dt="2024-01-09T21:04:46.982" v="29" actId="14100"/>
          <ac:spMkLst>
            <pc:docMk/>
            <pc:sldMk cId="1525759070" sldId="278"/>
            <ac:spMk id="12" creationId="{B87D5DFD-07A9-0150-5C2C-F9F5D689F98D}"/>
          </ac:spMkLst>
        </pc:spChg>
        <pc:spChg chg="del">
          <ac:chgData name="Gaurang Naik" userId="095fd180-9166-4a3e-8ca1-a5959fa5cd48" providerId="ADAL" clId="{96858486-C072-4EA1-A53C-67C1ADD76F22}" dt="2024-01-09T21:03:09.986" v="3" actId="478"/>
          <ac:spMkLst>
            <pc:docMk/>
            <pc:sldMk cId="1525759070" sldId="278"/>
            <ac:spMk id="19" creationId="{14F94DDA-754E-6B38-133F-9D2E8ED01822}"/>
          </ac:spMkLst>
        </pc:spChg>
        <pc:spChg chg="mod">
          <ac:chgData name="Gaurang Naik" userId="095fd180-9166-4a3e-8ca1-a5959fa5cd48" providerId="ADAL" clId="{96858486-C072-4EA1-A53C-67C1ADD76F22}" dt="2024-01-09T21:05:57.760" v="84" actId="1076"/>
          <ac:spMkLst>
            <pc:docMk/>
            <pc:sldMk cId="1525759070" sldId="278"/>
            <ac:spMk id="29" creationId="{B666E628-29A9-25EF-9052-6D0054865E62}"/>
          </ac:spMkLst>
        </pc:spChg>
        <pc:cxnChg chg="mod">
          <ac:chgData name="Gaurang Naik" userId="095fd180-9166-4a3e-8ca1-a5959fa5cd48" providerId="ADAL" clId="{96858486-C072-4EA1-A53C-67C1ADD76F22}" dt="2024-01-09T21:05:57.760" v="84" actId="1076"/>
          <ac:cxnSpMkLst>
            <pc:docMk/>
            <pc:sldMk cId="1525759070" sldId="278"/>
            <ac:cxnSpMk id="28" creationId="{47EAC6BF-8813-99E9-06CE-43763BB6A40C}"/>
          </ac:cxnSpMkLst>
        </pc:cxnChg>
      </pc:sldChg>
      <pc:sldChg chg="addSp modSp del mod">
        <pc:chgData name="Gaurang Naik" userId="095fd180-9166-4a3e-8ca1-a5959fa5cd48" providerId="ADAL" clId="{96858486-C072-4EA1-A53C-67C1ADD76F22}" dt="2024-01-10T00:05:25.398" v="130" actId="47"/>
        <pc:sldMkLst>
          <pc:docMk/>
          <pc:sldMk cId="3883515440" sldId="281"/>
        </pc:sldMkLst>
        <pc:cxnChg chg="add mod">
          <ac:chgData name="Gaurang Naik" userId="095fd180-9166-4a3e-8ca1-a5959fa5cd48" providerId="ADAL" clId="{96858486-C072-4EA1-A53C-67C1ADD76F22}" dt="2024-01-09T23:37:10.596" v="129" actId="1076"/>
          <ac:cxnSpMkLst>
            <pc:docMk/>
            <pc:sldMk cId="3883515440" sldId="281"/>
            <ac:cxnSpMk id="22" creationId="{416A53D4-47CE-42AE-E9AB-95FE63B58238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Gaurang Naik et al., Qualcomm Technologies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Gaurang Naik et al., Qualcomm Technologies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2023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Gaurang Naik et al., Qualcomm Technologies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802.11-23/1892r0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Thoughts on Dynamic </a:t>
            </a:r>
            <a:r>
              <a:rPr lang="en-GB" dirty="0"/>
              <a:t>Subchannel Operation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2023-12-12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Gaurang Naik et al., Qualcomm Technologies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9677907"/>
              </p:ext>
            </p:extLst>
          </p:nvPr>
        </p:nvGraphicFramePr>
        <p:xfrm>
          <a:off x="993775" y="2408238"/>
          <a:ext cx="10126663" cy="333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2994" imgH="3447567" progId="Word.Document.8">
                  <p:embed/>
                </p:oleObj>
              </mc:Choice>
              <mc:Fallback>
                <p:oleObj name="Document" r:id="rId3" imgW="10442994" imgH="344756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08238"/>
                        <a:ext cx="10126663" cy="3333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E67D9-3742-786A-0058-6000CFD17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BDF54-7A2C-C935-F27A-0173B79FD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47538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Many Wi-Fi clients do not support the full bandwidth option supported by the AP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While APs may support up to 320 MHz, client may support only 80 MHz, or 160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When the AP has traffic for multiple STAs, if at least one client is wideband, Multi-User OFDMA can be used to schedule Resource Units (RUs) to the wideband STA in S80 or S160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If no such client exists, large portions of the operational bandwidth go underutilized, leading to poor spectral efficiency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802.11bn must address such underutilization by allowing narrowband devices to use different portions of the operational bandwidth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DD1F63-F565-5F6C-C5EF-ED7502B853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80A858-1B0E-A2C6-FCF6-E0C5EBB88A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Gaurang Naik et al., Qualcomm Technologies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EA93CB-593C-B60C-9AA0-C6AF3240918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2023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A8DA776-1EEC-C73B-CAAE-DC7D8FC85C08}"/>
              </a:ext>
            </a:extLst>
          </p:cNvPr>
          <p:cNvGrpSpPr/>
          <p:nvPr/>
        </p:nvGrpSpPr>
        <p:grpSpPr>
          <a:xfrm>
            <a:off x="2179099" y="3717083"/>
            <a:ext cx="8963558" cy="2789868"/>
            <a:chOff x="2119732" y="3235377"/>
            <a:chExt cx="8963558" cy="2789868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19FF01AA-E233-A187-FFA5-8FF59BEE695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768090" y="5703278"/>
              <a:ext cx="6934200" cy="29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E70B0CE-0906-DB3B-9F1D-4117A0F6332D}"/>
                </a:ext>
              </a:extLst>
            </p:cNvPr>
            <p:cNvSpPr/>
            <p:nvPr/>
          </p:nvSpPr>
          <p:spPr bwMode="auto">
            <a:xfrm>
              <a:off x="2701290" y="5474976"/>
              <a:ext cx="692664" cy="2285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P20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23B11A2-61DB-D672-FBFD-E49F8DA56906}"/>
                </a:ext>
              </a:extLst>
            </p:cNvPr>
            <p:cNvSpPr/>
            <p:nvPr/>
          </p:nvSpPr>
          <p:spPr bwMode="auto">
            <a:xfrm>
              <a:off x="2701290" y="5246389"/>
              <a:ext cx="692664" cy="2285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>
                  <a:solidFill>
                    <a:schemeClr val="tx1"/>
                  </a:solidFill>
                </a:rPr>
                <a:t>S</a:t>
              </a: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20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04A0825-44E9-CC3C-D1CF-3893E46EA680}"/>
                </a:ext>
              </a:extLst>
            </p:cNvPr>
            <p:cNvSpPr/>
            <p:nvPr/>
          </p:nvSpPr>
          <p:spPr bwMode="auto">
            <a:xfrm>
              <a:off x="2701290" y="4789168"/>
              <a:ext cx="692664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>
                  <a:solidFill>
                    <a:schemeClr val="tx1"/>
                  </a:solidFill>
                </a:rPr>
                <a:t>S4</a:t>
              </a: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CE3D9B8-CB3D-2183-0566-283000CE9356}"/>
                </a:ext>
              </a:extLst>
            </p:cNvPr>
            <p:cNvSpPr/>
            <p:nvPr/>
          </p:nvSpPr>
          <p:spPr bwMode="auto">
            <a:xfrm>
              <a:off x="2701290" y="3874768"/>
              <a:ext cx="692664" cy="914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>
                  <a:solidFill>
                    <a:schemeClr val="tx1"/>
                  </a:solidFill>
                </a:rPr>
                <a:t>S8</a:t>
              </a: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FD061EB-1660-2BE6-CF15-BC8ED2A270E3}"/>
                </a:ext>
              </a:extLst>
            </p:cNvPr>
            <p:cNvSpPr txBox="1"/>
            <p:nvPr/>
          </p:nvSpPr>
          <p:spPr>
            <a:xfrm>
              <a:off x="2522425" y="5668314"/>
              <a:ext cx="12001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subchannels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6B60167-6189-CEA1-9AA8-84C62C403998}"/>
                </a:ext>
              </a:extLst>
            </p:cNvPr>
            <p:cNvSpPr/>
            <p:nvPr/>
          </p:nvSpPr>
          <p:spPr bwMode="auto">
            <a:xfrm>
              <a:off x="4523226" y="5246368"/>
              <a:ext cx="2597664" cy="45691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8" charset="0"/>
                </a:rPr>
                <a:t>In-BSS Transmission to 40 MHz STA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10780DC-8C2B-7359-8E0E-0E147BA38063}"/>
                </a:ext>
              </a:extLst>
            </p:cNvPr>
            <p:cNvSpPr/>
            <p:nvPr/>
          </p:nvSpPr>
          <p:spPr bwMode="auto">
            <a:xfrm>
              <a:off x="7388022" y="3798568"/>
              <a:ext cx="2597664" cy="190471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In-BSS Transmission to 160 MHz STA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CAE6E11-E736-CA26-E427-5327667C3B07}"/>
                </a:ext>
              </a:extLst>
            </p:cNvPr>
            <p:cNvSpPr/>
            <p:nvPr/>
          </p:nvSpPr>
          <p:spPr bwMode="auto">
            <a:xfrm>
              <a:off x="4511160" y="3798568"/>
              <a:ext cx="2609729" cy="1447220"/>
            </a:xfrm>
            <a:prstGeom prst="rect">
              <a:avLst/>
            </a:prstGeom>
            <a:solidFill>
              <a:srgbClr val="FC3728">
                <a:alpha val="45098"/>
              </a:srgbClr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>
                  <a:solidFill>
                    <a:schemeClr val="tx1"/>
                  </a:solidFill>
                </a:rPr>
                <a:t>Unutilized resource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5D7C738-D064-8004-B1A9-B9E6A1D42F4F}"/>
                </a:ext>
              </a:extLst>
            </p:cNvPr>
            <p:cNvSpPr txBox="1"/>
            <p:nvPr/>
          </p:nvSpPr>
          <p:spPr>
            <a:xfrm>
              <a:off x="10321290" y="5717468"/>
              <a:ext cx="76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>
                  <a:solidFill>
                    <a:schemeClr val="tx1"/>
                  </a:solidFill>
                </a:rPr>
                <a:t>Time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5F6D8608-8A16-3B58-3D15-EB71533E97FF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920490" y="3493768"/>
              <a:ext cx="0" cy="2362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7798691-6BD7-53ED-0301-5563DA4DBDA4}"/>
                </a:ext>
              </a:extLst>
            </p:cNvPr>
            <p:cNvSpPr txBox="1"/>
            <p:nvPr/>
          </p:nvSpPr>
          <p:spPr>
            <a:xfrm>
              <a:off x="3440214" y="3235377"/>
              <a:ext cx="10830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Frequency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89A679D-BCE6-865A-AB7C-26EE47F4C83E}"/>
                </a:ext>
              </a:extLst>
            </p:cNvPr>
            <p:cNvSpPr txBox="1"/>
            <p:nvPr/>
          </p:nvSpPr>
          <p:spPr>
            <a:xfrm rot="16200000">
              <a:off x="1808346" y="4490202"/>
              <a:ext cx="9921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</a:rPr>
                <a:t>WIFI 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70317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4329B-6C8F-0F3F-3FFC-84F027BC0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&amp; 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6A40C-DA23-E984-393C-76D8E4E9F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Communicating with narrowband STAs on a nonprimary subchannel is possible in 802.11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Using the Subchannel Selective Transmission (SST) feature defined in 802.11ah and 802.11ax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However, SST uses individual TWT to negotiate semi-static Service Periods during which narrowband STAs switch to nonprimary subchannels. </a:t>
            </a: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Objective of Dynamic Subchannel Operation: Maximize spectral efficiency by allowing dynamic switching to secondary subchannels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2847E9-AE37-1EE0-F745-5E68C060C8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82E93-A4E3-4AEF-636C-AD222A78AD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Gaurang Naik et al., Qualcomm Technologies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9ACA3F-61FC-6EA3-6ACF-6C583EDA37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2023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DC650E1-D4E4-09AB-DA43-EF58334B9F93}"/>
              </a:ext>
            </a:extLst>
          </p:cNvPr>
          <p:cNvGrpSpPr/>
          <p:nvPr/>
        </p:nvGrpSpPr>
        <p:grpSpPr>
          <a:xfrm>
            <a:off x="2144088" y="3626596"/>
            <a:ext cx="8963558" cy="2848818"/>
            <a:chOff x="2124626" y="3551982"/>
            <a:chExt cx="8963558" cy="2848818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9BBC0ABF-8782-987D-54C9-F8A155EAE61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772984" y="6019883"/>
              <a:ext cx="6934200" cy="29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A4679BA-D76E-93F4-2D77-0916596097CD}"/>
                </a:ext>
              </a:extLst>
            </p:cNvPr>
            <p:cNvSpPr/>
            <p:nvPr/>
          </p:nvSpPr>
          <p:spPr bwMode="auto">
            <a:xfrm>
              <a:off x="2706184" y="5791581"/>
              <a:ext cx="692664" cy="2285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P20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995AAC1-14A0-3493-936C-3ACA71C47C69}"/>
                </a:ext>
              </a:extLst>
            </p:cNvPr>
            <p:cNvSpPr/>
            <p:nvPr/>
          </p:nvSpPr>
          <p:spPr bwMode="auto">
            <a:xfrm>
              <a:off x="2706184" y="5562994"/>
              <a:ext cx="692664" cy="2285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>
                  <a:solidFill>
                    <a:schemeClr val="tx1"/>
                  </a:solidFill>
                </a:rPr>
                <a:t>S</a:t>
              </a: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20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2D8B3D7-54E0-6B30-739E-BA49FAC495B9}"/>
                </a:ext>
              </a:extLst>
            </p:cNvPr>
            <p:cNvSpPr/>
            <p:nvPr/>
          </p:nvSpPr>
          <p:spPr bwMode="auto">
            <a:xfrm>
              <a:off x="2706184" y="5105773"/>
              <a:ext cx="692664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>
                  <a:solidFill>
                    <a:schemeClr val="tx1"/>
                  </a:solidFill>
                </a:rPr>
                <a:t>S4</a:t>
              </a: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EAA975E-0640-73F1-3BED-29E00E4B6A27}"/>
                </a:ext>
              </a:extLst>
            </p:cNvPr>
            <p:cNvSpPr/>
            <p:nvPr/>
          </p:nvSpPr>
          <p:spPr bwMode="auto">
            <a:xfrm>
              <a:off x="2706184" y="4191373"/>
              <a:ext cx="692664" cy="914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>
                  <a:solidFill>
                    <a:schemeClr val="tx1"/>
                  </a:solidFill>
                </a:rPr>
                <a:t>S8</a:t>
              </a: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695E752-7D92-449D-147A-B56239A5E536}"/>
                </a:ext>
              </a:extLst>
            </p:cNvPr>
            <p:cNvSpPr txBox="1"/>
            <p:nvPr/>
          </p:nvSpPr>
          <p:spPr>
            <a:xfrm>
              <a:off x="2420495" y="6093023"/>
              <a:ext cx="12001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>
                  <a:solidFill>
                    <a:schemeClr val="tx1"/>
                  </a:solidFill>
                </a:rPr>
                <a:t>subchannels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A389A0B-836E-C420-FB2B-B0C3F9546D63}"/>
                </a:ext>
              </a:extLst>
            </p:cNvPr>
            <p:cNvSpPr/>
            <p:nvPr/>
          </p:nvSpPr>
          <p:spPr bwMode="auto">
            <a:xfrm>
              <a:off x="4528120" y="5562973"/>
              <a:ext cx="2597664" cy="45691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chemeClr val="tx1"/>
                  </a:solidFill>
                  <a:latin typeface="Times New Roman" pitchFamily="18" charset="0"/>
                </a:rPr>
                <a:t>In-BSS Transmission to 40 MHz STA1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F9DA80C-F20D-971F-21C2-74EC9F9ED8E6}"/>
                </a:ext>
              </a:extLst>
            </p:cNvPr>
            <p:cNvSpPr/>
            <p:nvPr/>
          </p:nvSpPr>
          <p:spPr bwMode="auto">
            <a:xfrm>
              <a:off x="7392916" y="4115173"/>
              <a:ext cx="2597664" cy="190471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In-BSS Transmission to 160 MHz STA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3A35E02-0C16-6099-594D-99C4D6E6B7A3}"/>
                </a:ext>
              </a:extLst>
            </p:cNvPr>
            <p:cNvSpPr/>
            <p:nvPr/>
          </p:nvSpPr>
          <p:spPr bwMode="auto">
            <a:xfrm>
              <a:off x="4526631" y="4115173"/>
              <a:ext cx="2597664" cy="99031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chemeClr val="tx1"/>
                  </a:solidFill>
                  <a:latin typeface="Times New Roman" pitchFamily="18" charset="0"/>
                </a:rPr>
                <a:t>In-BSS Transmission to 80 MHz STA3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4DC5CE6-876D-7294-6E2F-D29255E74F1F}"/>
                </a:ext>
              </a:extLst>
            </p:cNvPr>
            <p:cNvSpPr txBox="1"/>
            <p:nvPr/>
          </p:nvSpPr>
          <p:spPr>
            <a:xfrm>
              <a:off x="10326184" y="6034073"/>
              <a:ext cx="76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>
                  <a:solidFill>
                    <a:schemeClr val="tx1"/>
                  </a:solidFill>
                </a:rPr>
                <a:t>Time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F2E8993E-E012-1BF1-1D3F-12F9BA81252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925384" y="3810373"/>
              <a:ext cx="0" cy="2362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30FD99E-1F54-CA01-0489-D600AD22CFFA}"/>
                </a:ext>
              </a:extLst>
            </p:cNvPr>
            <p:cNvSpPr txBox="1"/>
            <p:nvPr/>
          </p:nvSpPr>
          <p:spPr>
            <a:xfrm>
              <a:off x="3445108" y="3551982"/>
              <a:ext cx="10830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>
                  <a:solidFill>
                    <a:schemeClr val="tx1"/>
                  </a:solidFill>
                </a:rPr>
                <a:t>Frequency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06BA4DE-AA76-E148-B0B0-8AE118CA712C}"/>
                </a:ext>
              </a:extLst>
            </p:cNvPr>
            <p:cNvSpPr txBox="1"/>
            <p:nvPr/>
          </p:nvSpPr>
          <p:spPr>
            <a:xfrm rot="16200000">
              <a:off x="1813240" y="4806807"/>
              <a:ext cx="9921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</a:rPr>
                <a:t>WIFI 8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D2D8EE0-B10D-1B1C-0782-AF35E465E8BC}"/>
                </a:ext>
              </a:extLst>
            </p:cNvPr>
            <p:cNvSpPr/>
            <p:nvPr/>
          </p:nvSpPr>
          <p:spPr bwMode="auto">
            <a:xfrm>
              <a:off x="4528120" y="5105773"/>
              <a:ext cx="2597664" cy="45691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chemeClr val="tx1"/>
                  </a:solidFill>
                  <a:latin typeface="Times New Roman" pitchFamily="18" charset="0"/>
                </a:rPr>
                <a:t>In-BSS Transmission to 40 MHz STA2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4103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D90F9-574F-03A5-D2EF-8C374CF1C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Theoretical Gains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DD8AD-9E97-43BC-EEF3-5F18AB2FC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24001"/>
            <a:ext cx="4878916" cy="45704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Single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 + N associated STAs, where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 = # of STAs that support entire BW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 = # of narrowband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BW configuration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Total BW = W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BW of narrowband STAs = W</a:t>
            </a:r>
            <a:r>
              <a:rPr lang="en-US" baseline="-25000" dirty="0"/>
              <a:t>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/>
              <a:t>BandwidthRatio</a:t>
            </a:r>
            <a:r>
              <a:rPr lang="en-US" dirty="0"/>
              <a:t> = W/W</a:t>
            </a:r>
            <a:r>
              <a:rPr lang="en-US" baseline="-25000" dirty="0"/>
              <a:t>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6501B2-84D2-20D8-B767-DD92446B8F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FD54A-FAD3-89E3-E57E-86846E2136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Gaurang Naik et al., Qualcomm Technologies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0D3958-F5C1-B153-930D-B00F032FC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2023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774BF43-E175-8F83-13E6-09C026BF2F38}"/>
              </a:ext>
            </a:extLst>
          </p:cNvPr>
          <p:cNvGrpSpPr/>
          <p:nvPr/>
        </p:nvGrpSpPr>
        <p:grpSpPr>
          <a:xfrm>
            <a:off x="792429" y="4518062"/>
            <a:ext cx="5962251" cy="1957352"/>
            <a:chOff x="825499" y="669450"/>
            <a:chExt cx="7208158" cy="3047987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DC7C756F-2005-F23D-D05D-F43571018BC6}"/>
                </a:ext>
              </a:extLst>
            </p:cNvPr>
            <p:cNvGrpSpPr/>
            <p:nvPr/>
          </p:nvGrpSpPr>
          <p:grpSpPr>
            <a:xfrm>
              <a:off x="825499" y="669450"/>
              <a:ext cx="7148274" cy="3047987"/>
              <a:chOff x="1079837" y="1079821"/>
              <a:chExt cx="7148274" cy="3047987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27BBCB88-4877-9766-33E2-716E1277367D}"/>
                  </a:ext>
                </a:extLst>
              </p:cNvPr>
              <p:cNvGrpSpPr/>
              <p:nvPr/>
            </p:nvGrpSpPr>
            <p:grpSpPr>
              <a:xfrm>
                <a:off x="1079837" y="1079821"/>
                <a:ext cx="7148274" cy="3047987"/>
                <a:chOff x="1876086" y="2274964"/>
                <a:chExt cx="7148274" cy="3047987"/>
              </a:xfrm>
            </p:grpSpPr>
            <p:cxnSp>
              <p:nvCxnSpPr>
                <p:cNvPr id="17" name="Straight Arrow Connector 16">
                  <a:extLst>
                    <a:ext uri="{FF2B5EF4-FFF2-40B4-BE49-F238E27FC236}">
                      <a16:creationId xmlns:a16="http://schemas.microsoft.com/office/drawing/2014/main" id="{A9F9E498-F8CD-D193-957F-671D2CAE5B91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1905000" y="4881824"/>
                  <a:ext cx="6934200" cy="29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4828FEE5-0E93-9DEE-C9FC-7EEE32055D15}"/>
                    </a:ext>
                  </a:extLst>
                </p:cNvPr>
                <p:cNvSpPr/>
                <p:nvPr/>
              </p:nvSpPr>
              <p:spPr bwMode="auto">
                <a:xfrm>
                  <a:off x="3794254" y="3888779"/>
                  <a:ext cx="1288245" cy="993046"/>
                </a:xfrm>
                <a:prstGeom prst="rect">
                  <a:avLst/>
                </a:prstGeom>
                <a:solidFill>
                  <a:srgbClr val="FFFF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Narrowband TX</a:t>
                  </a:r>
                  <a:r>
                    <a:rPr lang="en-US" sz="1100">
                      <a:solidFill>
                        <a:schemeClr val="tx1"/>
                      </a:solidFill>
                    </a:rPr>
                    <a:t> </a:t>
                  </a:r>
                  <a:endParaRPr kumimoji="0" 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8ED0A7D4-405D-7871-2532-DDDD8338D375}"/>
                    </a:ext>
                  </a:extLst>
                </p:cNvPr>
                <p:cNvSpPr/>
                <p:nvPr/>
              </p:nvSpPr>
              <p:spPr bwMode="auto">
                <a:xfrm>
                  <a:off x="5242518" y="2977114"/>
                  <a:ext cx="1299592" cy="1904710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Wideband TX</a:t>
                  </a:r>
                </a:p>
              </p:txBody>
            </p:sp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DA7B259E-CBAA-0A5A-4CE9-C9AE980063C5}"/>
                    </a:ext>
                  </a:extLst>
                </p:cNvPr>
                <p:cNvSpPr/>
                <p:nvPr/>
              </p:nvSpPr>
              <p:spPr bwMode="auto">
                <a:xfrm>
                  <a:off x="3794254" y="2977114"/>
                  <a:ext cx="1299592" cy="903499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  <a:alpha val="45098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Narrowband TX enabled by DSO</a:t>
                  </a:r>
                </a:p>
              </p:txBody>
            </p:sp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5E39D621-A9DD-9534-1D80-A2F4CC892D60}"/>
                    </a:ext>
                  </a:extLst>
                </p:cNvPr>
                <p:cNvSpPr txBox="1"/>
                <p:nvPr/>
              </p:nvSpPr>
              <p:spPr>
                <a:xfrm>
                  <a:off x="8262360" y="4843681"/>
                  <a:ext cx="762000" cy="4792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</a:rPr>
                    <a:t>Time</a:t>
                  </a:r>
                </a:p>
              </p:txBody>
            </p:sp>
            <p:cxnSp>
              <p:nvCxnSpPr>
                <p:cNvPr id="22" name="Straight Arrow Connector 21">
                  <a:extLst>
                    <a:ext uri="{FF2B5EF4-FFF2-40B4-BE49-F238E27FC236}">
                      <a16:creationId xmlns:a16="http://schemas.microsoft.com/office/drawing/2014/main" id="{FA8148E9-8DF5-1BCC-51A9-64F9B2FDFA5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2057400" y="2672314"/>
                  <a:ext cx="0" cy="236220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6B21A73B-A10A-F102-8D83-FC5932C9240B}"/>
                    </a:ext>
                  </a:extLst>
                </p:cNvPr>
                <p:cNvSpPr txBox="1"/>
                <p:nvPr/>
              </p:nvSpPr>
              <p:spPr>
                <a:xfrm>
                  <a:off x="1876086" y="2274964"/>
                  <a:ext cx="1435781" cy="4792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>
                      <a:solidFill>
                        <a:schemeClr val="tx1"/>
                      </a:solidFill>
                    </a:rPr>
                    <a:t>Frequency</a:t>
                  </a:r>
                </a:p>
              </p:txBody>
            </p:sp>
          </p:grp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9FA49EC-C8CD-B589-F2CA-B1E68CC99570}"/>
                  </a:ext>
                </a:extLst>
              </p:cNvPr>
              <p:cNvSpPr/>
              <p:nvPr/>
            </p:nvSpPr>
            <p:spPr bwMode="auto">
              <a:xfrm>
                <a:off x="1413552" y="1781971"/>
                <a:ext cx="1435781" cy="190471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Wideband TX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1CF4F6B0-D1CB-F989-A6C3-320A9449F4BB}"/>
                  </a:ext>
                </a:extLst>
              </p:cNvPr>
              <p:cNvSpPr/>
              <p:nvPr/>
            </p:nvSpPr>
            <p:spPr bwMode="auto">
              <a:xfrm>
                <a:off x="5923923" y="2693636"/>
                <a:ext cx="1288245" cy="993046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Narrowband TX</a:t>
                </a:r>
                <a:r>
                  <a:rPr lang="en-US" sz="1100">
                    <a:solidFill>
                      <a:schemeClr val="tx1"/>
                    </a:solidFill>
                  </a:rPr>
                  <a:t> </a:t>
                </a: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AF24FF4-B496-5614-B8F4-4360D16AFE3A}"/>
                  </a:ext>
                </a:extLst>
              </p:cNvPr>
              <p:cNvSpPr/>
              <p:nvPr/>
            </p:nvSpPr>
            <p:spPr bwMode="auto">
              <a:xfrm>
                <a:off x="5923922" y="1781971"/>
                <a:ext cx="1288244" cy="90349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  <a:alpha val="45098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Narrowband TX enabled by </a:t>
                </a:r>
                <a:r>
                  <a:rPr lang="en-US" sz="1100" b="1" dirty="0">
                    <a:solidFill>
                      <a:schemeClr val="tx1"/>
                    </a:solidFill>
                  </a:rPr>
                  <a:t>DSO</a:t>
                </a:r>
                <a:endParaRPr kumimoji="0" lang="en-US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BFA28038-FE53-7118-6FCA-E3832926952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176407" y="1340448"/>
              <a:ext cx="0" cy="193586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974F3A2-2504-4A5B-B304-0EEE816D854D}"/>
                </a:ext>
              </a:extLst>
            </p:cNvPr>
            <p:cNvSpPr txBox="1"/>
            <p:nvPr/>
          </p:nvSpPr>
          <p:spPr>
            <a:xfrm>
              <a:off x="7145381" y="1741196"/>
              <a:ext cx="762000" cy="527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</a:rPr>
                <a:t>W</a:t>
              </a:r>
              <a:endParaRPr lang="en-US" sz="1600" baseline="-25000">
                <a:solidFill>
                  <a:schemeClr val="tx1"/>
                </a:solidFill>
              </a:endParaRP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B0835256-B804-2C7A-B903-BBBD44C1D21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271657" y="2386399"/>
              <a:ext cx="0" cy="88174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FF5CB71-A81A-6169-3069-71819114EE91}"/>
                </a:ext>
              </a:extLst>
            </p:cNvPr>
            <p:cNvSpPr txBox="1"/>
            <p:nvPr/>
          </p:nvSpPr>
          <p:spPr>
            <a:xfrm>
              <a:off x="7271657" y="2609499"/>
              <a:ext cx="762000" cy="527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W</a:t>
              </a:r>
              <a:r>
                <a:rPr lang="en-US" sz="1600" baseline="-250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pic>
        <p:nvPicPr>
          <p:cNvPr id="24" name="Picture 23" descr="A graph of different types of lines&#10;&#10;Description automatically generated">
            <a:extLst>
              <a:ext uri="{FF2B5EF4-FFF2-40B4-BE49-F238E27FC236}">
                <a16:creationId xmlns:a16="http://schemas.microsoft.com/office/drawing/2014/main" id="{10DB10C1-C257-42FC-75CD-56650CDBA5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8163" y="1770303"/>
            <a:ext cx="5339205" cy="4004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378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94E98-9A38-FB07-F567-600049024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4C583-CC77-6B6A-3371-48516F909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76400"/>
            <a:ext cx="11277600" cy="441801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Capabilities and requirements for enabling Dynamic Subchannel Operation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The narrowband STAs must be capable of switching their radios dynamically from primary subchannel to a secondary subchannel and vice versa. These switches may incur delays.</a:t>
            </a: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The narrowband STA must be capable of receiving frames on secondary subchannels that are sent in a single PPDU that spans the primary and secondary subchannels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Set of secondary subchannels is determined based on the STA’s BW and “</a:t>
            </a:r>
            <a:r>
              <a:rPr lang="en-US" sz="1600" i="1" dirty="0"/>
              <a:t>anchor</a:t>
            </a:r>
            <a:r>
              <a:rPr lang="en-US" sz="1600" dirty="0"/>
              <a:t>” channels announced by the AP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The narrowband STA must be able to select the anchor channels it is willing to switch to for DSO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Switching back &amp; forth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The non-AP STA keeps its radio </a:t>
            </a:r>
            <a:r>
              <a:rPr lang="en-US" sz="1600" i="1" dirty="0"/>
              <a:t>parked</a:t>
            </a:r>
            <a:r>
              <a:rPr lang="en-US" sz="1600" dirty="0"/>
              <a:t> on the primary (e.g., P20)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non-AP STA switches to the secondary subchannel when the AP instructs it to do so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The AP performs an initial frame exchange to signal the secondary subchannel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Uplink transmissions on the secondary subchannels are Trigger-based only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non-AP STA switches back to the primary subchannel when it detects no frame addressed to it within a timeout interval that starts at the trailing edge of the last PPDU sent/received by the STA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Similar to EMLSR frame exchange sequence rules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D9EDDF-F6D6-CEF2-E7D8-C2D6D8C4D3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AD428-2EEC-CC86-F80D-4DBD6FB1DB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Gaurang Naik et al., Qualcomm Technologies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2D45C9-548C-EE53-2EB5-0513957124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8105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695F7-6C55-B389-8D55-13B7126E1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Frame Exchange Sequence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A4C495-FAAB-32DC-9042-286C863F91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60D0F-EA13-2C77-FFFE-815FA5C599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Gaurang Naik et al., Qualcomm Technologies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9E2BC0-4822-E657-B4A4-9CFD098ED2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103" name="Content Placeholder 2">
            <a:extLst>
              <a:ext uri="{FF2B5EF4-FFF2-40B4-BE49-F238E27FC236}">
                <a16:creationId xmlns:a16="http://schemas.microsoft.com/office/drawing/2014/main" id="{87244FB9-136F-F1D6-2521-CDC6EE4AC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07154"/>
            <a:ext cx="10361084" cy="12495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AP announces two anchor channels (A-1 and A-2)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STA1 (80 MHz) may be legacy and need not support DSO; STA2 (80 MHz) supports DSO and picks A-2 as the anchor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In the initial frame exchange, the AP assigns RUs to STA2 only in the 80 MHz subchannel associated with A-2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b="0" dirty="0"/>
              <a:t>STA2 may only monitor A-2 (e.g., for preambles of incoming PPDUs)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5B91F69-19BA-EF5D-3F58-179CAC102718}"/>
              </a:ext>
            </a:extLst>
          </p:cNvPr>
          <p:cNvGrpSpPr/>
          <p:nvPr/>
        </p:nvGrpSpPr>
        <p:grpSpPr>
          <a:xfrm>
            <a:off x="339206" y="2756681"/>
            <a:ext cx="11613071" cy="3419694"/>
            <a:chOff x="339206" y="2898172"/>
            <a:chExt cx="11613071" cy="3419694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736AF4DB-3894-F3B7-AA70-7DFBB768174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619840" y="5366363"/>
              <a:ext cx="8819909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DCBBCC5-EC1B-8B32-98BA-709AB2F90DBD}"/>
                </a:ext>
              </a:extLst>
            </p:cNvPr>
            <p:cNvSpPr/>
            <p:nvPr/>
          </p:nvSpPr>
          <p:spPr bwMode="auto">
            <a:xfrm>
              <a:off x="3532381" y="4396334"/>
              <a:ext cx="4423709" cy="91516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/>
                  </a:solidFill>
                  <a:latin typeface="Times New Roman" pitchFamily="18" charset="0"/>
                </a:rPr>
                <a:t>In-BSS Transmission to 80 MHz STA1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chemeClr val="tx1"/>
                </a:solidFill>
                <a:latin typeface="Times New Roman" pitchFamily="18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/>
                  </a:solidFill>
                  <a:latin typeface="Times New Roman" pitchFamily="18" charset="0"/>
                </a:rPr>
                <a:t>(DL)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60244C8-B8DA-F559-28D5-99812E331DCC}"/>
                </a:ext>
              </a:extLst>
            </p:cNvPr>
            <p:cNvSpPr/>
            <p:nvPr/>
          </p:nvSpPr>
          <p:spPr bwMode="auto">
            <a:xfrm>
              <a:off x="3532382" y="3396359"/>
              <a:ext cx="4423709" cy="9889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/>
                  </a:solidFill>
                  <a:latin typeface="Times New Roman" pitchFamily="18" charset="0"/>
                </a:rPr>
                <a:t>In-BSS Transmission to 80 MHz STA2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chemeClr val="tx1"/>
                </a:solidFill>
                <a:latin typeface="Times New Roman" pitchFamily="18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/>
                  </a:solidFill>
                  <a:latin typeface="Times New Roman" pitchFamily="18" charset="0"/>
                </a:rPr>
                <a:t>(DL)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E3E1AF8-E698-25AB-82AC-F027367929E8}"/>
                </a:ext>
              </a:extLst>
            </p:cNvPr>
            <p:cNvSpPr txBox="1"/>
            <p:nvPr/>
          </p:nvSpPr>
          <p:spPr>
            <a:xfrm>
              <a:off x="10161002" y="5389663"/>
              <a:ext cx="76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>
                  <a:solidFill>
                    <a:schemeClr val="tx1"/>
                  </a:solidFill>
                </a:rPr>
                <a:t>Time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E871D359-F6B3-0F74-B3F7-E4B46FEC872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806601" y="3156563"/>
              <a:ext cx="0" cy="2362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491B1DB-D3ED-2A3B-4CCD-554A05594EFF}"/>
                </a:ext>
              </a:extLst>
            </p:cNvPr>
            <p:cNvSpPr txBox="1"/>
            <p:nvPr/>
          </p:nvSpPr>
          <p:spPr>
            <a:xfrm>
              <a:off x="1326325" y="2898172"/>
              <a:ext cx="10830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>
                  <a:solidFill>
                    <a:schemeClr val="tx1"/>
                  </a:solidFill>
                </a:rPr>
                <a:t>Frequency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41A54CD-28EB-26FC-7620-48C6BA1723DD}"/>
                </a:ext>
              </a:extLst>
            </p:cNvPr>
            <p:cNvSpPr/>
            <p:nvPr/>
          </p:nvSpPr>
          <p:spPr bwMode="auto">
            <a:xfrm>
              <a:off x="8221038" y="4403720"/>
              <a:ext cx="576345" cy="96988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/>
                  </a:solidFill>
                  <a:latin typeface="Times New Roman" pitchFamily="18" charset="0"/>
                </a:rPr>
                <a:t>Ack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chemeClr val="tx1"/>
                </a:solidFill>
                <a:latin typeface="Times New Roman" pitchFamily="18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/>
                  </a:solidFill>
                  <a:latin typeface="Times New Roman" pitchFamily="18" charset="0"/>
                </a:rPr>
                <a:t>(UL)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06F6669-C31D-27B1-A798-B0AF2E1DF6D9}"/>
                </a:ext>
              </a:extLst>
            </p:cNvPr>
            <p:cNvSpPr/>
            <p:nvPr/>
          </p:nvSpPr>
          <p:spPr bwMode="auto">
            <a:xfrm>
              <a:off x="8217535" y="3363275"/>
              <a:ext cx="575368" cy="103291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/>
                  </a:solidFill>
                  <a:latin typeface="Times New Roman" pitchFamily="18" charset="0"/>
                </a:rPr>
                <a:t>Ack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chemeClr val="tx1"/>
                </a:solidFill>
                <a:latin typeface="Times New Roman" pitchFamily="18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/>
                  </a:solidFill>
                  <a:latin typeface="Times New Roman" pitchFamily="18" charset="0"/>
                </a:rPr>
                <a:t>(UL)</a:t>
              </a:r>
            </a:p>
          </p:txBody>
        </p:sp>
        <p:cxnSp>
          <p:nvCxnSpPr>
            <p:cNvPr id="26" name="Connector: Curved 25">
              <a:extLst>
                <a:ext uri="{FF2B5EF4-FFF2-40B4-BE49-F238E27FC236}">
                  <a16:creationId xmlns:a16="http://schemas.microsoft.com/office/drawing/2014/main" id="{EAEF9F2E-E84E-EEF8-C1F6-E1C215A81BD6}"/>
                </a:ext>
              </a:extLst>
            </p:cNvPr>
            <p:cNvCxnSpPr>
              <a:cxnSpLocks/>
              <a:stCxn id="27" idx="3"/>
            </p:cNvCxnSpPr>
            <p:nvPr/>
          </p:nvCxnSpPr>
          <p:spPr>
            <a:xfrm flipV="1">
              <a:off x="1692826" y="5389663"/>
              <a:ext cx="212027" cy="343676"/>
            </a:xfrm>
            <a:prstGeom prst="curvedConnector2">
              <a:avLst/>
            </a:prstGeom>
            <a:ln>
              <a:headEnd type="none" w="med" len="sm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9555FFD-1CCD-4386-ADDF-D5C73C37FC70}"/>
                </a:ext>
              </a:extLst>
            </p:cNvPr>
            <p:cNvSpPr txBox="1"/>
            <p:nvPr/>
          </p:nvSpPr>
          <p:spPr>
            <a:xfrm>
              <a:off x="841179" y="5578232"/>
              <a:ext cx="851647" cy="310213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96000"/>
                </a:lnSpc>
              </a:pPr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STA1 parked on P20</a:t>
              </a:r>
            </a:p>
          </p:txBody>
        </p:sp>
        <p:cxnSp>
          <p:nvCxnSpPr>
            <p:cNvPr id="28" name="Connector: Curved 27">
              <a:extLst>
                <a:ext uri="{FF2B5EF4-FFF2-40B4-BE49-F238E27FC236}">
                  <a16:creationId xmlns:a16="http://schemas.microsoft.com/office/drawing/2014/main" id="{47EAC6BF-8813-99E9-06CE-43763BB6A40C}"/>
                </a:ext>
              </a:extLst>
            </p:cNvPr>
            <p:cNvCxnSpPr>
              <a:cxnSpLocks/>
              <a:stCxn id="29" idx="0"/>
              <a:endCxn id="12" idx="2"/>
            </p:cNvCxnSpPr>
            <p:nvPr/>
          </p:nvCxnSpPr>
          <p:spPr>
            <a:xfrm rot="16200000" flipV="1">
              <a:off x="2682920" y="5356937"/>
              <a:ext cx="276716" cy="338234"/>
            </a:xfrm>
            <a:prstGeom prst="curvedConnector3">
              <a:avLst>
                <a:gd name="adj1" fmla="val 50000"/>
              </a:avLst>
            </a:prstGeom>
            <a:ln>
              <a:headEnd type="none" w="med" len="sm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666E628-29A9-25EF-9052-6D0054865E62}"/>
                </a:ext>
              </a:extLst>
            </p:cNvPr>
            <p:cNvSpPr txBox="1"/>
            <p:nvPr/>
          </p:nvSpPr>
          <p:spPr>
            <a:xfrm>
              <a:off x="2122944" y="5664412"/>
              <a:ext cx="1734902" cy="465320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96000"/>
                </a:lnSpc>
              </a:pPr>
              <a:r>
                <a:rPr lang="en-US" sz="105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Communicate with STA2 to indicate the start of DSO frame exchange</a:t>
              </a:r>
            </a:p>
          </p:txBody>
        </p:sp>
        <p:cxnSp>
          <p:nvCxnSpPr>
            <p:cNvPr id="32" name="Connector: Curved 31">
              <a:extLst>
                <a:ext uri="{FF2B5EF4-FFF2-40B4-BE49-F238E27FC236}">
                  <a16:creationId xmlns:a16="http://schemas.microsoft.com/office/drawing/2014/main" id="{8A43EB5F-41A2-150A-B122-DDB389DBA2C2}"/>
                </a:ext>
              </a:extLst>
            </p:cNvPr>
            <p:cNvCxnSpPr>
              <a:cxnSpLocks/>
              <a:stCxn id="33" idx="0"/>
              <a:endCxn id="13" idx="2"/>
            </p:cNvCxnSpPr>
            <p:nvPr/>
          </p:nvCxnSpPr>
          <p:spPr>
            <a:xfrm rot="16200000" flipV="1">
              <a:off x="5674267" y="5381469"/>
              <a:ext cx="385940" cy="246001"/>
            </a:xfrm>
            <a:prstGeom prst="curvedConnector3">
              <a:avLst>
                <a:gd name="adj1" fmla="val 50000"/>
              </a:avLst>
            </a:prstGeom>
            <a:ln>
              <a:headEnd type="none" w="med" len="sm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6B3505B-6B01-7C23-7871-FD26A2ACCF63}"/>
                </a:ext>
              </a:extLst>
            </p:cNvPr>
            <p:cNvSpPr txBox="1"/>
            <p:nvPr/>
          </p:nvSpPr>
          <p:spPr>
            <a:xfrm>
              <a:off x="4796050" y="5697440"/>
              <a:ext cx="2388373" cy="620426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96000"/>
                </a:lnSpc>
              </a:pPr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 and STAs exchange frames on the designated subchannels in an OFDMA PPDU. More than one SIFS-separated PPDUs may be exchanged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04DAED61-4BDE-ABD2-6567-B5E0AE839A08}"/>
                </a:ext>
              </a:extLst>
            </p:cNvPr>
            <p:cNvSpPr/>
            <p:nvPr/>
          </p:nvSpPr>
          <p:spPr>
            <a:xfrm>
              <a:off x="3503101" y="3363275"/>
              <a:ext cx="4501385" cy="1992025"/>
            </a:xfrm>
            <a:prstGeom prst="rect">
              <a:avLst/>
            </a:prstGeom>
            <a:noFill/>
            <a:ln>
              <a:solidFill>
                <a:schemeClr val="dk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6000"/>
                </a:lnSpc>
              </a:pPr>
              <a:endParaRPr lang="en-US" err="1">
                <a:solidFill>
                  <a:schemeClr val="tx1"/>
                </a:solidFill>
                <a:latin typeface="Microsoft Sans Serif"/>
                <a:cs typeface="Microsoft Sans Serif" panose="020B0604020202020204" pitchFamily="34" charset="0"/>
              </a:endParaRPr>
            </a:p>
          </p:txBody>
        </p: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44F4EBB6-B693-EF09-BD1A-E2CAFB72D22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792903" y="3273418"/>
              <a:ext cx="0" cy="203808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2ECECA30-B26F-DF1A-8DE5-8293409AC8B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342968" y="3273418"/>
              <a:ext cx="0" cy="235924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141C643D-0A09-3618-2E14-5405DC0F98B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792903" y="3409605"/>
              <a:ext cx="550065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BE86400C-63D4-888F-4F01-C3C18308BAF9}"/>
                </a:ext>
              </a:extLst>
            </p:cNvPr>
            <p:cNvSpPr txBox="1"/>
            <p:nvPr/>
          </p:nvSpPr>
          <p:spPr>
            <a:xfrm>
              <a:off x="7199663" y="2924720"/>
              <a:ext cx="3576312" cy="310213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96000"/>
                </a:lnSpc>
              </a:pPr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After STA2 sends the ACK, it waits on S80 for an additional timeout interval of </a:t>
              </a:r>
              <a:r>
                <a:rPr lang="en-US" sz="105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aSIFSTime</a:t>
              </a:r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+ </a:t>
              </a:r>
              <a:r>
                <a:rPr lang="en-US" sz="105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aSlotTime</a:t>
              </a:r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+ </a:t>
              </a:r>
              <a:r>
                <a:rPr lang="en-US" sz="105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aRxPhyStartDelay</a:t>
              </a:r>
              <a:endParaRPr lang="en-US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2" name="Connector: Curved 81">
              <a:extLst>
                <a:ext uri="{FF2B5EF4-FFF2-40B4-BE49-F238E27FC236}">
                  <a16:creationId xmlns:a16="http://schemas.microsoft.com/office/drawing/2014/main" id="{86EA8CFC-4E96-F659-E851-92FEA83CD14D}"/>
                </a:ext>
              </a:extLst>
            </p:cNvPr>
            <p:cNvCxnSpPr>
              <a:cxnSpLocks/>
              <a:stCxn id="83" idx="1"/>
            </p:cNvCxnSpPr>
            <p:nvPr/>
          </p:nvCxnSpPr>
          <p:spPr>
            <a:xfrm rot="10800000" flipV="1">
              <a:off x="9354416" y="3804160"/>
              <a:ext cx="714640" cy="565036"/>
            </a:xfrm>
            <a:prstGeom prst="curvedConnector3">
              <a:avLst>
                <a:gd name="adj1" fmla="val 50000"/>
              </a:avLst>
            </a:prstGeom>
            <a:ln>
              <a:headEnd type="none" w="med" len="sm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6345B965-A6EA-B59A-9C63-F1A9B946BE31}"/>
                </a:ext>
              </a:extLst>
            </p:cNvPr>
            <p:cNvSpPr txBox="1"/>
            <p:nvPr/>
          </p:nvSpPr>
          <p:spPr>
            <a:xfrm>
              <a:off x="10069056" y="3493947"/>
              <a:ext cx="1724526" cy="620426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96000"/>
                </a:lnSpc>
              </a:pPr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When no frame is addressed to STA2 during the timeout interval, it initiates switch back to P20</a:t>
              </a:r>
            </a:p>
          </p:txBody>
        </p: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2AA4CC75-7289-D5C2-D9A8-1A4F5EDC8F9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876368" y="3537563"/>
              <a:ext cx="0" cy="209509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9C94F50E-D7A0-160E-2799-E7A252AFC8F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342968" y="5475171"/>
              <a:ext cx="5334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29E44E16-78B1-1432-FA0F-AF7078DFCF85}"/>
                </a:ext>
              </a:extLst>
            </p:cNvPr>
            <p:cNvSpPr txBox="1"/>
            <p:nvPr/>
          </p:nvSpPr>
          <p:spPr>
            <a:xfrm>
              <a:off x="9261468" y="5572910"/>
              <a:ext cx="807588" cy="465320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96000"/>
                </a:lnSpc>
              </a:pPr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DSO Transition Delay</a:t>
              </a:r>
            </a:p>
          </p:txBody>
        </p:sp>
        <p:cxnSp>
          <p:nvCxnSpPr>
            <p:cNvPr id="87" name="Connector: Curved 86">
              <a:extLst>
                <a:ext uri="{FF2B5EF4-FFF2-40B4-BE49-F238E27FC236}">
                  <a16:creationId xmlns:a16="http://schemas.microsoft.com/office/drawing/2014/main" id="{109176DB-1E72-E685-8F9C-3475EBBAAA3C}"/>
                </a:ext>
              </a:extLst>
            </p:cNvPr>
            <p:cNvCxnSpPr>
              <a:cxnSpLocks/>
              <a:stCxn id="88" idx="1"/>
            </p:cNvCxnSpPr>
            <p:nvPr/>
          </p:nvCxnSpPr>
          <p:spPr>
            <a:xfrm rot="10800000" flipV="1">
              <a:off x="9870255" y="4690499"/>
              <a:ext cx="297053" cy="304517"/>
            </a:xfrm>
            <a:prstGeom prst="curvedConnector2">
              <a:avLst/>
            </a:prstGeom>
            <a:ln>
              <a:headEnd type="none" w="med" len="sm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AADD4014-33DA-938A-81A4-46B1B9866920}"/>
                </a:ext>
              </a:extLst>
            </p:cNvPr>
            <p:cNvSpPr txBox="1"/>
            <p:nvPr/>
          </p:nvSpPr>
          <p:spPr>
            <a:xfrm>
              <a:off x="10167307" y="4457840"/>
              <a:ext cx="1784970" cy="465320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96000"/>
                </a:lnSpc>
              </a:pPr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At the end of the DSO transition delay, STA2 has parked its radio back on P20</a:t>
              </a: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FD32B773-7F1C-83C7-A2D3-51291671BCCE}"/>
                </a:ext>
              </a:extLst>
            </p:cNvPr>
            <p:cNvSpPr/>
            <p:nvPr/>
          </p:nvSpPr>
          <p:spPr bwMode="auto">
            <a:xfrm>
              <a:off x="822998" y="5116229"/>
              <a:ext cx="692664" cy="24581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>
                  <a:solidFill>
                    <a:schemeClr val="tx1"/>
                  </a:solidFill>
                </a:rPr>
                <a:t>P20</a:t>
              </a: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1EDC0A2D-373C-B5D3-49FC-5BC47F46574A}"/>
                </a:ext>
              </a:extLst>
            </p:cNvPr>
            <p:cNvSpPr/>
            <p:nvPr/>
          </p:nvSpPr>
          <p:spPr bwMode="auto">
            <a:xfrm>
              <a:off x="822997" y="4872110"/>
              <a:ext cx="692664" cy="24581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A1CDA6F4-084E-D45E-FC4B-E46DC220800C}"/>
                </a:ext>
              </a:extLst>
            </p:cNvPr>
            <p:cNvSpPr/>
            <p:nvPr/>
          </p:nvSpPr>
          <p:spPr bwMode="auto">
            <a:xfrm>
              <a:off x="821874" y="4627023"/>
              <a:ext cx="692664" cy="24581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A-1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E760F4F8-BA77-FF7B-B349-449A323D1FB0}"/>
                </a:ext>
              </a:extLst>
            </p:cNvPr>
            <p:cNvSpPr/>
            <p:nvPr/>
          </p:nvSpPr>
          <p:spPr bwMode="auto">
            <a:xfrm>
              <a:off x="822997" y="4132871"/>
              <a:ext cx="692664" cy="24581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>
                  <a:solidFill>
                    <a:schemeClr val="tx1"/>
                  </a:solidFill>
                </a:rPr>
                <a:t>A-2</a:t>
              </a: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81A2F3DF-7B2E-B485-46AB-B85861602EC3}"/>
                </a:ext>
              </a:extLst>
            </p:cNvPr>
            <p:cNvSpPr/>
            <p:nvPr/>
          </p:nvSpPr>
          <p:spPr bwMode="auto">
            <a:xfrm>
              <a:off x="822996" y="3888752"/>
              <a:ext cx="692664" cy="24581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D3367C55-75F7-F977-5DA5-C24FE1C912A9}"/>
                </a:ext>
              </a:extLst>
            </p:cNvPr>
            <p:cNvSpPr/>
            <p:nvPr/>
          </p:nvSpPr>
          <p:spPr bwMode="auto">
            <a:xfrm>
              <a:off x="821873" y="3643665"/>
              <a:ext cx="692664" cy="24581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EC6FCECE-F8CB-A5C5-2D6F-D3CCADAFD254}"/>
                </a:ext>
              </a:extLst>
            </p:cNvPr>
            <p:cNvSpPr/>
            <p:nvPr/>
          </p:nvSpPr>
          <p:spPr bwMode="auto">
            <a:xfrm>
              <a:off x="821873" y="3399546"/>
              <a:ext cx="692664" cy="24581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0E5B7746-D602-E1D8-4290-9C37E43E53E4}"/>
                </a:ext>
              </a:extLst>
            </p:cNvPr>
            <p:cNvSpPr/>
            <p:nvPr/>
          </p:nvSpPr>
          <p:spPr bwMode="auto">
            <a:xfrm>
              <a:off x="821873" y="4381936"/>
              <a:ext cx="692664" cy="24581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1" name="Right Brace 110">
              <a:extLst>
                <a:ext uri="{FF2B5EF4-FFF2-40B4-BE49-F238E27FC236}">
                  <a16:creationId xmlns:a16="http://schemas.microsoft.com/office/drawing/2014/main" id="{30D9B630-70DF-A5B6-A91F-68CEEF961699}"/>
                </a:ext>
              </a:extLst>
            </p:cNvPr>
            <p:cNvSpPr/>
            <p:nvPr/>
          </p:nvSpPr>
          <p:spPr>
            <a:xfrm rot="10800000">
              <a:off x="616431" y="3396359"/>
              <a:ext cx="136525" cy="1965684"/>
            </a:xfrm>
            <a:prstGeom prst="rightBrace">
              <a:avLst/>
            </a:prstGeom>
            <a:ln>
              <a:solidFill>
                <a:schemeClr val="tx1"/>
              </a:solidFill>
              <a:headEnd w="lg" len="lg"/>
              <a:tailEnd type="non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0CB4DC3D-EC56-AB37-84DB-BFF4F5DCE187}"/>
                </a:ext>
              </a:extLst>
            </p:cNvPr>
            <p:cNvSpPr txBox="1"/>
            <p:nvPr/>
          </p:nvSpPr>
          <p:spPr>
            <a:xfrm rot="16200000">
              <a:off x="-30895" y="4170885"/>
              <a:ext cx="1100301" cy="3600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algn="l">
                <a:lnSpc>
                  <a:spcPct val="95000"/>
                </a:lnSpc>
                <a:spcBef>
                  <a:spcPts val="1200"/>
                </a:spcBef>
              </a:pPr>
              <a:r>
                <a:rPr lang="en-US" sz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BSS bandwidth</a:t>
              </a:r>
            </a:p>
          </p:txBody>
        </p:sp>
        <p:cxnSp>
          <p:nvCxnSpPr>
            <p:cNvPr id="9" name="Connector: Curved 8">
              <a:extLst>
                <a:ext uri="{FF2B5EF4-FFF2-40B4-BE49-F238E27FC236}">
                  <a16:creationId xmlns:a16="http://schemas.microsoft.com/office/drawing/2014/main" id="{79DB2E41-A26B-9DB9-E405-5884F6996A7C}"/>
                </a:ext>
              </a:extLst>
            </p:cNvPr>
            <p:cNvCxnSpPr>
              <a:cxnSpLocks/>
              <a:stCxn id="33" idx="0"/>
              <a:endCxn id="23" idx="2"/>
            </p:cNvCxnSpPr>
            <p:nvPr/>
          </p:nvCxnSpPr>
          <p:spPr>
            <a:xfrm rot="5400000" flipH="1" flipV="1">
              <a:off x="7087807" y="4276036"/>
              <a:ext cx="323834" cy="2518974"/>
            </a:xfrm>
            <a:prstGeom prst="curvedConnector3">
              <a:avLst>
                <a:gd name="adj1" fmla="val 50000"/>
              </a:avLst>
            </a:prstGeom>
            <a:ln>
              <a:headEnd type="none" w="med" len="sm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5A241131-863F-B9D5-F87E-E56614B65F53}"/>
              </a:ext>
            </a:extLst>
          </p:cNvPr>
          <p:cNvSpPr/>
          <p:nvPr/>
        </p:nvSpPr>
        <p:spPr bwMode="auto">
          <a:xfrm>
            <a:off x="1993391" y="3268114"/>
            <a:ext cx="597409" cy="194929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BSRP Trigger frame</a:t>
            </a:r>
          </a:p>
          <a:p>
            <a:pPr algn="ctr"/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non-HT dup PPDU</a:t>
            </a:r>
          </a:p>
          <a:p>
            <a:pPr algn="ctr"/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(DL)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1198FB8-B7C3-3720-CA68-CA47572B84E5}"/>
              </a:ext>
            </a:extLst>
          </p:cNvPr>
          <p:cNvSpPr/>
          <p:nvPr/>
        </p:nvSpPr>
        <p:spPr bwMode="auto">
          <a:xfrm>
            <a:off x="2791856" y="3249216"/>
            <a:ext cx="523584" cy="9889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BSR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STA1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(UL)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084E05-737E-5014-1178-E33710F3ABCA}"/>
              </a:ext>
            </a:extLst>
          </p:cNvPr>
          <p:cNvSpPr/>
          <p:nvPr/>
        </p:nvSpPr>
        <p:spPr bwMode="auto">
          <a:xfrm>
            <a:off x="2793011" y="4238715"/>
            <a:ext cx="523584" cy="988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BSR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STA2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(UL)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7D5DFD-07A9-0150-5C2C-F9F5D689F98D}"/>
              </a:ext>
            </a:extLst>
          </p:cNvPr>
          <p:cNvSpPr/>
          <p:nvPr/>
        </p:nvSpPr>
        <p:spPr>
          <a:xfrm>
            <a:off x="1964627" y="3254180"/>
            <a:ext cx="1375068" cy="1992025"/>
          </a:xfrm>
          <a:prstGeom prst="rect">
            <a:avLst/>
          </a:prstGeom>
          <a:noFill/>
          <a:ln>
            <a:solidFill>
              <a:schemeClr val="dk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err="1">
              <a:solidFill>
                <a:schemeClr val="tx1"/>
              </a:solidFill>
              <a:latin typeface="Microsoft Sans Serif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759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34369-E322-94B0-4746-31B56504F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F5BCA-2500-ED23-9331-5CED5D59F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AP must indicate the following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Whether it supports DSO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Location of anchor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STA must indicate the following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Whether it supports DSO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Delays associated with switching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Anchor channels it is willing to use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Signaling is also required to enable/disable the DSO mode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9EDC6F-3707-C059-9D02-4FF4EB1118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6752A-A095-AE9A-ACA7-55DCEFEFDDD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Gaurang Naik et al., Qualcomm Technologies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4E3995-332F-6E15-FDC9-3B4C73C3311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7393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6E6A4-3844-3561-F10C-11476D1A2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A1C54-42DC-0B06-5CB0-433A8A7D2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presentation, we present our views on Dynamic Subchannel Operation with focus 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Capabilities and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Mechanism for switching across subchannels and frame exchange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Signaling considerations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B48740-0127-586D-AF60-9A48E44572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C07EF-6B48-B3D5-8A09-E514CED722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Gaurang Naik et al., Qualcomm Technologies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2CEFAB-16E6-B7C1-C1A3-C44593A521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1130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75F57-B465-3DD5-9301-1DB4654F9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3282A-A55B-63A8-7803-A1E0D409A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Do you agree that </a:t>
            </a:r>
            <a:r>
              <a:rPr lang="en-US" b="0" dirty="0" err="1"/>
              <a:t>TGbn</a:t>
            </a:r>
            <a:r>
              <a:rPr lang="en-US" b="0" dirty="0"/>
              <a:t> will define a Dynamic Subchannel Operation (DSO) mode of operation where non-AP STAs can be allocated resources dynamically (i.e., on a per-TXOP basis) outside of their current operating bandwidth within the associated AP’s operating bandwidth?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0197D6-B090-8CDF-7095-21DF60CA3F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944A9-9FF0-136A-C43C-FC1348F904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Gaurang Naik et al., Qualcomm Technologies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F8298A6-43BB-291D-0E6D-54645D9488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5940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2E57CD-F7CB-4677-A975-C76CD0D4FA80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4cb1c834-fb5e-4db1-b5fe-b760d2c58fa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68A6BC0-0A1A-477C-81E5-8197E261A5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b1c834-fb5e-4db1-b5fe-b760d2c58f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BD6BF8D-D9C0-40F9-9AC9-9D4E683DC082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3475</TotalTime>
  <Words>1001</Words>
  <Application>Microsoft Office PowerPoint</Application>
  <PresentationFormat>Widescreen</PresentationFormat>
  <Paragraphs>162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Microsoft Sans Serif</vt:lpstr>
      <vt:lpstr>Times New Roman</vt:lpstr>
      <vt:lpstr>Office Theme</vt:lpstr>
      <vt:lpstr>Document</vt:lpstr>
      <vt:lpstr>Thoughts on Dynamic Subchannel Operation</vt:lpstr>
      <vt:lpstr>Introduction</vt:lpstr>
      <vt:lpstr>Background &amp; Objective</vt:lpstr>
      <vt:lpstr>Theoretical Gains Analysis</vt:lpstr>
      <vt:lpstr>Design Considerations</vt:lpstr>
      <vt:lpstr>Basic Frame Exchange Sequence</vt:lpstr>
      <vt:lpstr>Signaling Considerations</vt:lpstr>
      <vt:lpstr>Conclusions</vt:lpstr>
      <vt:lpstr>SP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Subchannel Operation</dc:title>
  <dc:creator>Gaurang Naik</dc:creator>
  <cp:keywords/>
  <cp:lastModifiedBy>Gaurang Naik</cp:lastModifiedBy>
  <cp:revision>8</cp:revision>
  <cp:lastPrinted>1601-01-01T00:00:00Z</cp:lastPrinted>
  <dcterms:created xsi:type="dcterms:W3CDTF">2023-09-28T17:53:07Z</dcterms:created>
  <dcterms:modified xsi:type="dcterms:W3CDTF">2024-01-10T00:05:28Z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</Properties>
</file>