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70" r:id="rId5"/>
    <p:sldId id="391" r:id="rId6"/>
    <p:sldId id="141170088" r:id="rId7"/>
    <p:sldId id="141170081" r:id="rId8"/>
    <p:sldId id="141170082" r:id="rId9"/>
    <p:sldId id="141170077" r:id="rId10"/>
    <p:sldId id="141170090" r:id="rId11"/>
    <p:sldId id="141170092" r:id="rId12"/>
    <p:sldId id="141170078" r:id="rId13"/>
    <p:sldId id="141170079" r:id="rId14"/>
    <p:sldId id="141170080" r:id="rId15"/>
    <p:sldId id="141170089" r:id="rId16"/>
    <p:sldId id="141170093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7A3D13D-5DB4-1CDE-6627-6D2DBF8DD2C8}" name="Abhishek Patil" initials="AP" userId="S::appatil@qti.qualcomm.com::4a57f103-40b4-4474-a113-d3340a5396d8" providerId="AD"/>
  <p188:author id="{C6154C81-C790-C50A-D394-05139FB9BC3E}" name="r2" initials="r2" userId="r2" providerId="None"/>
  <p188:author id="{118ABBB4-5C5D-9821-4C17-83656CC7D11E}" name="Gaurang Naik" initials="GN" userId="S::gnaik@qti.qualcomm.com::095fd180-9166-4a3e-8ca1-a5959fa5cd48" providerId="AD"/>
  <p188:author id="{6A23C2B9-0C50-A134-54C3-FD051D555190}" name="Yanjun Sun" initials="YS" userId="S::yanjuns@qti.qualcomm.com::b36047ec-8c33-4551-bc74-961d47fe2da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jun Sun" initials="YS" lastIdx="3" clrIdx="0">
    <p:extLst>
      <p:ext uri="{19B8F6BF-5375-455C-9EA6-DF929625EA0E}">
        <p15:presenceInfo xmlns:p15="http://schemas.microsoft.com/office/powerpoint/2012/main" userId="S::yanjuns@qti.qualcomm.com::b36047ec-8c33-4551-bc74-961d47fe2da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3728"/>
    <a:srgbClr val="FFC000"/>
    <a:srgbClr val="C498FE"/>
    <a:srgbClr val="FEC8C4"/>
    <a:srgbClr val="C9D0F1"/>
    <a:srgbClr val="CCEED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605" autoAdjust="0"/>
    <p:restoredTop sz="96357" autoAdjust="0"/>
  </p:normalViewPr>
  <p:slideViewPr>
    <p:cSldViewPr snapToGrid="0">
      <p:cViewPr varScale="1">
        <p:scale>
          <a:sx n="114" d="100"/>
          <a:sy n="114" d="100"/>
        </p:scale>
        <p:origin x="221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7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urang Naik" userId="095fd180-9166-4a3e-8ca1-a5959fa5cd48" providerId="ADAL" clId="{C30418B3-2373-4118-A227-C4CF6DE702DF}"/>
    <pc:docChg chg="undo custSel addSld delSld modSld modMainMaster">
      <pc:chgData name="Gaurang Naik" userId="095fd180-9166-4a3e-8ca1-a5959fa5cd48" providerId="ADAL" clId="{C30418B3-2373-4118-A227-C4CF6DE702DF}" dt="2023-12-12T21:34:19.291" v="186"/>
      <pc:docMkLst>
        <pc:docMk/>
      </pc:docMkLst>
      <pc:sldChg chg="modSp mod">
        <pc:chgData name="Gaurang Naik" userId="095fd180-9166-4a3e-8ca1-a5959fa5cd48" providerId="ADAL" clId="{C30418B3-2373-4118-A227-C4CF6DE702DF}" dt="2023-12-12T21:33:31.600" v="172" actId="20577"/>
        <pc:sldMkLst>
          <pc:docMk/>
          <pc:sldMk cId="1089148663" sldId="270"/>
        </pc:sldMkLst>
        <pc:spChg chg="mod">
          <ac:chgData name="Gaurang Naik" userId="095fd180-9166-4a3e-8ca1-a5959fa5cd48" providerId="ADAL" clId="{C30418B3-2373-4118-A227-C4CF6DE702DF}" dt="2023-11-28T19:11:47.980" v="8" actId="20577"/>
          <ac:spMkLst>
            <pc:docMk/>
            <pc:sldMk cId="1089148663" sldId="270"/>
            <ac:spMk id="2" creationId="{00000000-0000-0000-0000-000000000000}"/>
          </ac:spMkLst>
        </pc:spChg>
        <pc:spChg chg="mod">
          <ac:chgData name="Gaurang Naik" userId="095fd180-9166-4a3e-8ca1-a5959fa5cd48" providerId="ADAL" clId="{C30418B3-2373-4118-A227-C4CF6DE702DF}" dt="2023-12-12T21:33:31.600" v="172" actId="20577"/>
          <ac:spMkLst>
            <pc:docMk/>
            <pc:sldMk cId="1089148663" sldId="270"/>
            <ac:spMk id="4" creationId="{00000000-0000-0000-0000-000000000000}"/>
          </ac:spMkLst>
        </pc:spChg>
        <pc:spChg chg="mod">
          <ac:chgData name="Gaurang Naik" userId="095fd180-9166-4a3e-8ca1-a5959fa5cd48" providerId="ADAL" clId="{C30418B3-2373-4118-A227-C4CF6DE702DF}" dt="2023-12-12T21:24:00.313" v="161" actId="20577"/>
          <ac:spMkLst>
            <pc:docMk/>
            <pc:sldMk cId="1089148663" sldId="270"/>
            <ac:spMk id="7" creationId="{00000000-0000-0000-0000-000000000000}"/>
          </ac:spMkLst>
        </pc:spChg>
        <pc:graphicFrameChg chg="modGraphic">
          <ac:chgData name="Gaurang Naik" userId="095fd180-9166-4a3e-8ca1-a5959fa5cd48" providerId="ADAL" clId="{C30418B3-2373-4118-A227-C4CF6DE702DF}" dt="2023-11-28T19:16:13.325" v="126" actId="20577"/>
          <ac:graphicFrameMkLst>
            <pc:docMk/>
            <pc:sldMk cId="1089148663" sldId="270"/>
            <ac:graphicFrameMk id="9" creationId="{71496AAA-2D19-46D7-A60C-3C3E1D5316C1}"/>
          </ac:graphicFrameMkLst>
        </pc:graphicFrameChg>
      </pc:sldChg>
      <pc:sldChg chg="modSp mod">
        <pc:chgData name="Gaurang Naik" userId="095fd180-9166-4a3e-8ca1-a5959fa5cd48" providerId="ADAL" clId="{C30418B3-2373-4118-A227-C4CF6DE702DF}" dt="2023-12-12T21:33:36.303" v="173"/>
        <pc:sldMkLst>
          <pc:docMk/>
          <pc:sldMk cId="2582367145" sldId="391"/>
        </pc:sldMkLst>
        <pc:spChg chg="mod">
          <ac:chgData name="Gaurang Naik" userId="095fd180-9166-4a3e-8ca1-a5959fa5cd48" providerId="ADAL" clId="{C30418B3-2373-4118-A227-C4CF6DE702DF}" dt="2023-12-12T21:33:36.303" v="173"/>
          <ac:spMkLst>
            <pc:docMk/>
            <pc:sldMk cId="2582367145" sldId="391"/>
            <ac:spMk id="4" creationId="{66C2123A-98B4-A668-F1CB-D5424406FD17}"/>
          </ac:spMkLst>
        </pc:spChg>
      </pc:sldChg>
      <pc:sldChg chg="modSp mod">
        <pc:chgData name="Gaurang Naik" userId="095fd180-9166-4a3e-8ca1-a5959fa5cd48" providerId="ADAL" clId="{C30418B3-2373-4118-A227-C4CF6DE702DF}" dt="2023-12-12T21:33:48.815" v="178"/>
        <pc:sldMkLst>
          <pc:docMk/>
          <pc:sldMk cId="4153826398" sldId="141170077"/>
        </pc:sldMkLst>
        <pc:spChg chg="mod">
          <ac:chgData name="Gaurang Naik" userId="095fd180-9166-4a3e-8ca1-a5959fa5cd48" providerId="ADAL" clId="{C30418B3-2373-4118-A227-C4CF6DE702DF}" dt="2023-12-12T21:33:48.815" v="178"/>
          <ac:spMkLst>
            <pc:docMk/>
            <pc:sldMk cId="4153826398" sldId="141170077"/>
            <ac:spMk id="4" creationId="{BCB6EC53-998A-1D48-9968-74179C6193A6}"/>
          </ac:spMkLst>
        </pc:spChg>
      </pc:sldChg>
      <pc:sldChg chg="modSp mod">
        <pc:chgData name="Gaurang Naik" userId="095fd180-9166-4a3e-8ca1-a5959fa5cd48" providerId="ADAL" clId="{C30418B3-2373-4118-A227-C4CF6DE702DF}" dt="2023-12-12T21:33:57.651" v="181"/>
        <pc:sldMkLst>
          <pc:docMk/>
          <pc:sldMk cId="4096792250" sldId="141170078"/>
        </pc:sldMkLst>
        <pc:spChg chg="mod">
          <ac:chgData name="Gaurang Naik" userId="095fd180-9166-4a3e-8ca1-a5959fa5cd48" providerId="ADAL" clId="{C30418B3-2373-4118-A227-C4CF6DE702DF}" dt="2023-12-12T21:33:57.651" v="181"/>
          <ac:spMkLst>
            <pc:docMk/>
            <pc:sldMk cId="4096792250" sldId="141170078"/>
            <ac:spMk id="4" creationId="{B78A56F4-8BE7-6AAA-546C-42C60868BBDE}"/>
          </ac:spMkLst>
        </pc:spChg>
      </pc:sldChg>
      <pc:sldChg chg="modSp mod">
        <pc:chgData name="Gaurang Naik" userId="095fd180-9166-4a3e-8ca1-a5959fa5cd48" providerId="ADAL" clId="{C30418B3-2373-4118-A227-C4CF6DE702DF}" dt="2023-12-12T21:34:00.518" v="182"/>
        <pc:sldMkLst>
          <pc:docMk/>
          <pc:sldMk cId="4070129210" sldId="141170079"/>
        </pc:sldMkLst>
        <pc:spChg chg="mod">
          <ac:chgData name="Gaurang Naik" userId="095fd180-9166-4a3e-8ca1-a5959fa5cd48" providerId="ADAL" clId="{C30418B3-2373-4118-A227-C4CF6DE702DF}" dt="2023-12-12T21:34:00.518" v="182"/>
          <ac:spMkLst>
            <pc:docMk/>
            <pc:sldMk cId="4070129210" sldId="141170079"/>
            <ac:spMk id="4" creationId="{044A774F-2A45-084A-E836-AB6661A78865}"/>
          </ac:spMkLst>
        </pc:spChg>
      </pc:sldChg>
      <pc:sldChg chg="modSp mod">
        <pc:chgData name="Gaurang Naik" userId="095fd180-9166-4a3e-8ca1-a5959fa5cd48" providerId="ADAL" clId="{C30418B3-2373-4118-A227-C4CF6DE702DF}" dt="2023-12-12T21:34:03.335" v="183"/>
        <pc:sldMkLst>
          <pc:docMk/>
          <pc:sldMk cId="2982687183" sldId="141170080"/>
        </pc:sldMkLst>
        <pc:spChg chg="mod">
          <ac:chgData name="Gaurang Naik" userId="095fd180-9166-4a3e-8ca1-a5959fa5cd48" providerId="ADAL" clId="{C30418B3-2373-4118-A227-C4CF6DE702DF}" dt="2023-12-12T21:34:03.335" v="183"/>
          <ac:spMkLst>
            <pc:docMk/>
            <pc:sldMk cId="2982687183" sldId="141170080"/>
            <ac:spMk id="4" creationId="{FF43D5FA-2488-26C9-6F3B-0AAB94E58D85}"/>
          </ac:spMkLst>
        </pc:spChg>
      </pc:sldChg>
      <pc:sldChg chg="modSp mod">
        <pc:chgData name="Gaurang Naik" userId="095fd180-9166-4a3e-8ca1-a5959fa5cd48" providerId="ADAL" clId="{C30418B3-2373-4118-A227-C4CF6DE702DF}" dt="2023-12-12T21:33:42.478" v="175"/>
        <pc:sldMkLst>
          <pc:docMk/>
          <pc:sldMk cId="2597595844" sldId="141170081"/>
        </pc:sldMkLst>
        <pc:spChg chg="mod">
          <ac:chgData name="Gaurang Naik" userId="095fd180-9166-4a3e-8ca1-a5959fa5cd48" providerId="ADAL" clId="{C30418B3-2373-4118-A227-C4CF6DE702DF}" dt="2023-12-12T21:33:42.478" v="175"/>
          <ac:spMkLst>
            <pc:docMk/>
            <pc:sldMk cId="2597595844" sldId="141170081"/>
            <ac:spMk id="4" creationId="{93E0B28F-CA36-B9F3-6756-D6E8531D3229}"/>
          </ac:spMkLst>
        </pc:spChg>
      </pc:sldChg>
      <pc:sldChg chg="modSp mod">
        <pc:chgData name="Gaurang Naik" userId="095fd180-9166-4a3e-8ca1-a5959fa5cd48" providerId="ADAL" clId="{C30418B3-2373-4118-A227-C4CF6DE702DF}" dt="2023-12-12T21:33:45.200" v="176"/>
        <pc:sldMkLst>
          <pc:docMk/>
          <pc:sldMk cId="2037144955" sldId="141170082"/>
        </pc:sldMkLst>
        <pc:spChg chg="mod">
          <ac:chgData name="Gaurang Naik" userId="095fd180-9166-4a3e-8ca1-a5959fa5cd48" providerId="ADAL" clId="{C30418B3-2373-4118-A227-C4CF6DE702DF}" dt="2023-12-12T21:33:45.200" v="176"/>
          <ac:spMkLst>
            <pc:docMk/>
            <pc:sldMk cId="2037144955" sldId="141170082"/>
            <ac:spMk id="4" creationId="{FF0C8229-2691-2830-5AB3-2C969C4A45EF}"/>
          </ac:spMkLst>
        </pc:spChg>
      </pc:sldChg>
      <pc:sldChg chg="modSp mod">
        <pc:chgData name="Gaurang Naik" userId="095fd180-9166-4a3e-8ca1-a5959fa5cd48" providerId="ADAL" clId="{C30418B3-2373-4118-A227-C4CF6DE702DF}" dt="2023-12-12T21:33:39.172" v="174"/>
        <pc:sldMkLst>
          <pc:docMk/>
          <pc:sldMk cId="2043397935" sldId="141170088"/>
        </pc:sldMkLst>
        <pc:spChg chg="mod">
          <ac:chgData name="Gaurang Naik" userId="095fd180-9166-4a3e-8ca1-a5959fa5cd48" providerId="ADAL" clId="{C30418B3-2373-4118-A227-C4CF6DE702DF}" dt="2023-12-12T21:33:39.172" v="174"/>
          <ac:spMkLst>
            <pc:docMk/>
            <pc:sldMk cId="2043397935" sldId="141170088"/>
            <ac:spMk id="4" creationId="{636118AC-540C-3AB6-5840-EC11B9ED77FF}"/>
          </ac:spMkLst>
        </pc:spChg>
      </pc:sldChg>
      <pc:sldChg chg="modSp mod">
        <pc:chgData name="Gaurang Naik" userId="095fd180-9166-4a3e-8ca1-a5959fa5cd48" providerId="ADAL" clId="{C30418B3-2373-4118-A227-C4CF6DE702DF}" dt="2023-12-12T21:34:11.667" v="185" actId="207"/>
        <pc:sldMkLst>
          <pc:docMk/>
          <pc:sldMk cId="4262642246" sldId="141170089"/>
        </pc:sldMkLst>
        <pc:spChg chg="mod">
          <ac:chgData name="Gaurang Naik" userId="095fd180-9166-4a3e-8ca1-a5959fa5cd48" providerId="ADAL" clId="{C30418B3-2373-4118-A227-C4CF6DE702DF}" dt="2023-12-12T21:34:11.667" v="185" actId="207"/>
          <ac:spMkLst>
            <pc:docMk/>
            <pc:sldMk cId="4262642246" sldId="141170089"/>
            <ac:spMk id="2" creationId="{7DBC1607-8A79-1CF6-6DDF-BA06689AEE0D}"/>
          </ac:spMkLst>
        </pc:spChg>
        <pc:spChg chg="mod">
          <ac:chgData name="Gaurang Naik" userId="095fd180-9166-4a3e-8ca1-a5959fa5cd48" providerId="ADAL" clId="{C30418B3-2373-4118-A227-C4CF6DE702DF}" dt="2023-12-12T21:34:07.534" v="184"/>
          <ac:spMkLst>
            <pc:docMk/>
            <pc:sldMk cId="4262642246" sldId="141170089"/>
            <ac:spMk id="4" creationId="{4EDF3F71-863C-B6F0-78F7-AEBE715BF103}"/>
          </ac:spMkLst>
        </pc:spChg>
      </pc:sldChg>
      <pc:sldChg chg="modSp mod">
        <pc:chgData name="Gaurang Naik" userId="095fd180-9166-4a3e-8ca1-a5959fa5cd48" providerId="ADAL" clId="{C30418B3-2373-4118-A227-C4CF6DE702DF}" dt="2023-12-12T21:33:51.854" v="179"/>
        <pc:sldMkLst>
          <pc:docMk/>
          <pc:sldMk cId="3610252650" sldId="141170090"/>
        </pc:sldMkLst>
        <pc:spChg chg="mod">
          <ac:chgData name="Gaurang Naik" userId="095fd180-9166-4a3e-8ca1-a5959fa5cd48" providerId="ADAL" clId="{C30418B3-2373-4118-A227-C4CF6DE702DF}" dt="2023-12-12T21:33:51.854" v="179"/>
          <ac:spMkLst>
            <pc:docMk/>
            <pc:sldMk cId="3610252650" sldId="141170090"/>
            <ac:spMk id="4" creationId="{1D4C5C2D-7955-C4D2-E087-E7D17ADBC47D}"/>
          </ac:spMkLst>
        </pc:spChg>
      </pc:sldChg>
      <pc:sldChg chg="modSp mod">
        <pc:chgData name="Gaurang Naik" userId="095fd180-9166-4a3e-8ca1-a5959fa5cd48" providerId="ADAL" clId="{C30418B3-2373-4118-A227-C4CF6DE702DF}" dt="2023-12-12T21:33:54.846" v="180"/>
        <pc:sldMkLst>
          <pc:docMk/>
          <pc:sldMk cId="3964396452" sldId="141170092"/>
        </pc:sldMkLst>
        <pc:spChg chg="mod">
          <ac:chgData name="Gaurang Naik" userId="095fd180-9166-4a3e-8ca1-a5959fa5cd48" providerId="ADAL" clId="{C30418B3-2373-4118-A227-C4CF6DE702DF}" dt="2023-12-12T21:33:54.846" v="180"/>
          <ac:spMkLst>
            <pc:docMk/>
            <pc:sldMk cId="3964396452" sldId="141170092"/>
            <ac:spMk id="4" creationId="{CCDA9A81-B9F3-DABB-C1D4-D9E9AFC336BC}"/>
          </ac:spMkLst>
        </pc:spChg>
      </pc:sldChg>
      <pc:sldChg chg="modSp new del mod">
        <pc:chgData name="Gaurang Naik" userId="095fd180-9166-4a3e-8ca1-a5959fa5cd48" providerId="ADAL" clId="{C30418B3-2373-4118-A227-C4CF6DE702DF}" dt="2023-11-28T19:14:23.987" v="52" actId="47"/>
        <pc:sldMkLst>
          <pc:docMk/>
          <pc:sldMk cId="1101917499" sldId="141170093"/>
        </pc:sldMkLst>
        <pc:spChg chg="mod">
          <ac:chgData name="Gaurang Naik" userId="095fd180-9166-4a3e-8ca1-a5959fa5cd48" providerId="ADAL" clId="{C30418B3-2373-4118-A227-C4CF6DE702DF}" dt="2023-11-28T19:12:54.213" v="30"/>
          <ac:spMkLst>
            <pc:docMk/>
            <pc:sldMk cId="1101917499" sldId="141170093"/>
            <ac:spMk id="4" creationId="{8990709C-B9D9-5419-ECD4-96C05917A452}"/>
          </ac:spMkLst>
        </pc:spChg>
      </pc:sldChg>
      <pc:sldChg chg="modSp new mod">
        <pc:chgData name="Gaurang Naik" userId="095fd180-9166-4a3e-8ca1-a5959fa5cd48" providerId="ADAL" clId="{C30418B3-2373-4118-A227-C4CF6DE702DF}" dt="2023-12-12T21:34:19.291" v="186"/>
        <pc:sldMkLst>
          <pc:docMk/>
          <pc:sldMk cId="3059886879" sldId="141170093"/>
        </pc:sldMkLst>
        <pc:spChg chg="mod">
          <ac:chgData name="Gaurang Naik" userId="095fd180-9166-4a3e-8ca1-a5959fa5cd48" providerId="ADAL" clId="{C30418B3-2373-4118-A227-C4CF6DE702DF}" dt="2023-12-12T21:23:38.864" v="153" actId="6549"/>
          <ac:spMkLst>
            <pc:docMk/>
            <pc:sldMk cId="3059886879" sldId="141170093"/>
            <ac:spMk id="2" creationId="{453E8F62-2F19-1D0B-29C6-CCC3C73BD1EF}"/>
          </ac:spMkLst>
        </pc:spChg>
        <pc:spChg chg="mod">
          <ac:chgData name="Gaurang Naik" userId="095fd180-9166-4a3e-8ca1-a5959fa5cd48" providerId="ADAL" clId="{C30418B3-2373-4118-A227-C4CF6DE702DF}" dt="2023-11-28T19:15:03.680" v="75" actId="20577"/>
          <ac:spMkLst>
            <pc:docMk/>
            <pc:sldMk cId="3059886879" sldId="141170093"/>
            <ac:spMk id="3" creationId="{4C503488-AE4D-4A1D-90BD-EE2072E25F09}"/>
          </ac:spMkLst>
        </pc:spChg>
        <pc:spChg chg="mod">
          <ac:chgData name="Gaurang Naik" userId="095fd180-9166-4a3e-8ca1-a5959fa5cd48" providerId="ADAL" clId="{C30418B3-2373-4118-A227-C4CF6DE702DF}" dt="2023-12-12T21:34:19.291" v="186"/>
          <ac:spMkLst>
            <pc:docMk/>
            <pc:sldMk cId="3059886879" sldId="141170093"/>
            <ac:spMk id="4" creationId="{C9782F42-EBF3-AEE3-1024-36298B671789}"/>
          </ac:spMkLst>
        </pc:spChg>
      </pc:sldChg>
      <pc:sldChg chg="modSp new del mod">
        <pc:chgData name="Gaurang Naik" userId="095fd180-9166-4a3e-8ca1-a5959fa5cd48" providerId="ADAL" clId="{C30418B3-2373-4118-A227-C4CF6DE702DF}" dt="2023-12-12T21:24:21.577" v="163" actId="47"/>
        <pc:sldMkLst>
          <pc:docMk/>
          <pc:sldMk cId="1004280244" sldId="141170094"/>
        </pc:sldMkLst>
        <pc:spChg chg="mod">
          <ac:chgData name="Gaurang Naik" userId="095fd180-9166-4a3e-8ca1-a5959fa5cd48" providerId="ADAL" clId="{C30418B3-2373-4118-A227-C4CF6DE702DF}" dt="2023-12-12T21:24:08.834" v="162" actId="5793"/>
          <ac:spMkLst>
            <pc:docMk/>
            <pc:sldMk cId="1004280244" sldId="141170094"/>
            <ac:spMk id="2" creationId="{0B39BC6A-F345-BDDF-BF71-6B54BFB9F101}"/>
          </ac:spMkLst>
        </pc:spChg>
        <pc:spChg chg="mod">
          <ac:chgData name="Gaurang Naik" userId="095fd180-9166-4a3e-8ca1-a5959fa5cd48" providerId="ADAL" clId="{C30418B3-2373-4118-A227-C4CF6DE702DF}" dt="2023-11-28T19:14:34.239" v="64" actId="20577"/>
          <ac:spMkLst>
            <pc:docMk/>
            <pc:sldMk cId="1004280244" sldId="141170094"/>
            <ac:spMk id="3" creationId="{75B80500-E118-98E8-554A-61FF92501136}"/>
          </ac:spMkLst>
        </pc:spChg>
      </pc:sldChg>
      <pc:sldChg chg="modSp new del mod">
        <pc:chgData name="Gaurang Naik" userId="095fd180-9166-4a3e-8ca1-a5959fa5cd48" providerId="ADAL" clId="{C30418B3-2373-4118-A227-C4CF6DE702DF}" dt="2023-12-12T21:24:23.983" v="164" actId="47"/>
        <pc:sldMkLst>
          <pc:docMk/>
          <pc:sldMk cId="513084488" sldId="141170095"/>
        </pc:sldMkLst>
        <pc:spChg chg="mod">
          <ac:chgData name="Gaurang Naik" userId="095fd180-9166-4a3e-8ca1-a5959fa5cd48" providerId="ADAL" clId="{C30418B3-2373-4118-A227-C4CF6DE702DF}" dt="2023-11-28T19:14:45.371" v="73" actId="20577"/>
          <ac:spMkLst>
            <pc:docMk/>
            <pc:sldMk cId="513084488" sldId="141170095"/>
            <ac:spMk id="3" creationId="{4276687C-B6BF-9537-6D8E-98BC635F82EF}"/>
          </ac:spMkLst>
        </pc:spChg>
      </pc:sldChg>
      <pc:sldMasterChg chg="modSp mod delSldLayout modSldLayout">
        <pc:chgData name="Gaurang Naik" userId="095fd180-9166-4a3e-8ca1-a5959fa5cd48" providerId="ADAL" clId="{C30418B3-2373-4118-A227-C4CF6DE702DF}" dt="2023-11-28T19:14:06.675" v="51" actId="2696"/>
        <pc:sldMasterMkLst>
          <pc:docMk/>
          <pc:sldMasterMk cId="0" sldId="2147483648"/>
        </pc:sldMasterMkLst>
        <pc:spChg chg="mod">
          <ac:chgData name="Gaurang Naik" userId="095fd180-9166-4a3e-8ca1-a5959fa5cd48" providerId="ADAL" clId="{C30418B3-2373-4118-A227-C4CF6DE702DF}" dt="2023-11-28T19:13:17.153" v="34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Gaurang Naik" userId="095fd180-9166-4a3e-8ca1-a5959fa5cd48" providerId="ADAL" clId="{C30418B3-2373-4118-A227-C4CF6DE702DF}" dt="2023-11-28T19:13:12.993" v="33" actId="20577"/>
          <ac:spMkLst>
            <pc:docMk/>
            <pc:sldMasterMk cId="0" sldId="2147483648"/>
            <ac:spMk id="1031" creationId="{00000000-0000-0000-0000-000000000000}"/>
          </ac:spMkLst>
        </pc:spChg>
        <pc:sldLayoutChg chg="modSp mod">
          <pc:chgData name="Gaurang Naik" userId="095fd180-9166-4a3e-8ca1-a5959fa5cd48" providerId="ADAL" clId="{C30418B3-2373-4118-A227-C4CF6DE702DF}" dt="2023-11-28T19:13:19.854" v="35"/>
          <pc:sldLayoutMkLst>
            <pc:docMk/>
            <pc:sldMasterMk cId="0" sldId="2147483648"/>
            <pc:sldLayoutMk cId="0" sldId="2147483649"/>
          </pc:sldLayoutMkLst>
          <pc:spChg chg="mod">
            <ac:chgData name="Gaurang Naik" userId="095fd180-9166-4a3e-8ca1-a5959fa5cd48" providerId="ADAL" clId="{C30418B3-2373-4118-A227-C4CF6DE702DF}" dt="2023-11-28T19:13:19.854" v="35"/>
            <ac:spMkLst>
              <pc:docMk/>
              <pc:sldMasterMk cId="0" sldId="2147483648"/>
              <pc:sldLayoutMk cId="0" sldId="2147483649"/>
              <ac:spMk id="8" creationId="{EDCEBDF8-1FBD-49CA-BC1A-DBB01FAE0396}"/>
            </ac:spMkLst>
          </pc:spChg>
        </pc:sldLayoutChg>
        <pc:sldLayoutChg chg="modSp mod">
          <pc:chgData name="Gaurang Naik" userId="095fd180-9166-4a3e-8ca1-a5959fa5cd48" providerId="ADAL" clId="{C30418B3-2373-4118-A227-C4CF6DE702DF}" dt="2023-11-28T19:13:22.271" v="36"/>
          <pc:sldLayoutMkLst>
            <pc:docMk/>
            <pc:sldMasterMk cId="0" sldId="2147483648"/>
            <pc:sldLayoutMk cId="0" sldId="2147483650"/>
          </pc:sldLayoutMkLst>
          <pc:spChg chg="mod">
            <ac:chgData name="Gaurang Naik" userId="095fd180-9166-4a3e-8ca1-a5959fa5cd48" providerId="ADAL" clId="{C30418B3-2373-4118-A227-C4CF6DE702DF}" dt="2023-11-28T19:13:22.271" v="36"/>
            <ac:spMkLst>
              <pc:docMk/>
              <pc:sldMasterMk cId="0" sldId="2147483648"/>
              <pc:sldLayoutMk cId="0" sldId="2147483650"/>
              <ac:spMk id="11" creationId="{BBDE47F8-4EA0-44BF-92FF-88592040D21F}"/>
            </ac:spMkLst>
          </pc:spChg>
        </pc:sldLayoutChg>
        <pc:sldLayoutChg chg="modSp mod">
          <pc:chgData name="Gaurang Naik" userId="095fd180-9166-4a3e-8ca1-a5959fa5cd48" providerId="ADAL" clId="{C30418B3-2373-4118-A227-C4CF6DE702DF}" dt="2023-11-28T19:13:25.098" v="37"/>
          <pc:sldLayoutMkLst>
            <pc:docMk/>
            <pc:sldMasterMk cId="0" sldId="2147483648"/>
            <pc:sldLayoutMk cId="0" sldId="2147483651"/>
          </pc:sldLayoutMkLst>
          <pc:spChg chg="mod">
            <ac:chgData name="Gaurang Naik" userId="095fd180-9166-4a3e-8ca1-a5959fa5cd48" providerId="ADAL" clId="{C30418B3-2373-4118-A227-C4CF6DE702DF}" dt="2023-11-28T19:13:25.098" v="37"/>
            <ac:spMkLst>
              <pc:docMk/>
              <pc:sldMasterMk cId="0" sldId="2147483648"/>
              <pc:sldLayoutMk cId="0" sldId="2147483651"/>
              <ac:spMk id="7" creationId="{E066D42A-356D-4E5D-B9D3-4A0DB37C941F}"/>
            </ac:spMkLst>
          </pc:spChg>
        </pc:sldLayoutChg>
        <pc:sldLayoutChg chg="modSp mod">
          <pc:chgData name="Gaurang Naik" userId="095fd180-9166-4a3e-8ca1-a5959fa5cd48" providerId="ADAL" clId="{C30418B3-2373-4118-A227-C4CF6DE702DF}" dt="2023-11-28T19:13:27.634" v="38"/>
          <pc:sldLayoutMkLst>
            <pc:docMk/>
            <pc:sldMasterMk cId="0" sldId="2147483648"/>
            <pc:sldLayoutMk cId="0" sldId="2147483652"/>
          </pc:sldLayoutMkLst>
          <pc:spChg chg="mod">
            <ac:chgData name="Gaurang Naik" userId="095fd180-9166-4a3e-8ca1-a5959fa5cd48" providerId="ADAL" clId="{C30418B3-2373-4118-A227-C4CF6DE702DF}" dt="2023-11-28T19:13:27.634" v="38"/>
            <ac:spMkLst>
              <pc:docMk/>
              <pc:sldMasterMk cId="0" sldId="2147483648"/>
              <pc:sldLayoutMk cId="0" sldId="2147483652"/>
              <ac:spMk id="8" creationId="{5EDE1EDF-5947-4192-94C2-92848A83BAE0}"/>
            </ac:spMkLst>
          </pc:spChg>
        </pc:sldLayoutChg>
        <pc:sldLayoutChg chg="modSp del mod">
          <pc:chgData name="Gaurang Naik" userId="095fd180-9166-4a3e-8ca1-a5959fa5cd48" providerId="ADAL" clId="{C30418B3-2373-4118-A227-C4CF6DE702DF}" dt="2023-11-28T19:14:06.675" v="51" actId="2696"/>
          <pc:sldLayoutMkLst>
            <pc:docMk/>
            <pc:sldMasterMk cId="0" sldId="2147483648"/>
            <pc:sldLayoutMk cId="0" sldId="2147483653"/>
          </pc:sldLayoutMkLst>
          <pc:spChg chg="mod">
            <ac:chgData name="Gaurang Naik" userId="095fd180-9166-4a3e-8ca1-a5959fa5cd48" providerId="ADAL" clId="{C30418B3-2373-4118-A227-C4CF6DE702DF}" dt="2023-11-28T19:13:30.068" v="39"/>
            <ac:spMkLst>
              <pc:docMk/>
              <pc:sldMasterMk cId="0" sldId="2147483648"/>
              <pc:sldLayoutMk cId="0" sldId="2147483653"/>
              <ac:spMk id="10" creationId="{36198C6D-7629-4E6F-9080-303E501DEC7D}"/>
            </ac:spMkLst>
          </pc:spChg>
        </pc:sldLayoutChg>
        <pc:sldLayoutChg chg="modSp mod">
          <pc:chgData name="Gaurang Naik" userId="095fd180-9166-4a3e-8ca1-a5959fa5cd48" providerId="ADAL" clId="{C30418B3-2373-4118-A227-C4CF6DE702DF}" dt="2023-11-28T19:13:32.735" v="40"/>
          <pc:sldLayoutMkLst>
            <pc:docMk/>
            <pc:sldMasterMk cId="0" sldId="2147483648"/>
            <pc:sldLayoutMk cId="0" sldId="2147483654"/>
          </pc:sldLayoutMkLst>
          <pc:spChg chg="mod">
            <ac:chgData name="Gaurang Naik" userId="095fd180-9166-4a3e-8ca1-a5959fa5cd48" providerId="ADAL" clId="{C30418B3-2373-4118-A227-C4CF6DE702DF}" dt="2023-11-28T19:13:32.735" v="40"/>
            <ac:spMkLst>
              <pc:docMk/>
              <pc:sldMasterMk cId="0" sldId="2147483648"/>
              <pc:sldLayoutMk cId="0" sldId="2147483654"/>
              <ac:spMk id="7" creationId="{0217BF70-D85E-4E0C-9CD2-5CB507281DAD}"/>
            </ac:spMkLst>
          </pc:spChg>
        </pc:sldLayoutChg>
        <pc:sldLayoutChg chg="modSp del mod">
          <pc:chgData name="Gaurang Naik" userId="095fd180-9166-4a3e-8ca1-a5959fa5cd48" providerId="ADAL" clId="{C30418B3-2373-4118-A227-C4CF6DE702DF}" dt="2023-11-28T19:13:59.972" v="50" actId="2696"/>
          <pc:sldLayoutMkLst>
            <pc:docMk/>
            <pc:sldMasterMk cId="0" sldId="2147483648"/>
            <pc:sldLayoutMk cId="0" sldId="2147483655"/>
          </pc:sldLayoutMkLst>
          <pc:spChg chg="mod">
            <ac:chgData name="Gaurang Naik" userId="095fd180-9166-4a3e-8ca1-a5959fa5cd48" providerId="ADAL" clId="{C30418B3-2373-4118-A227-C4CF6DE702DF}" dt="2023-11-28T19:13:35.901" v="41"/>
            <ac:spMkLst>
              <pc:docMk/>
              <pc:sldMasterMk cId="0" sldId="2147483648"/>
              <pc:sldLayoutMk cId="0" sldId="2147483655"/>
              <ac:spMk id="6" creationId="{8AD74CDA-89AE-4BC6-ADB6-BF4C9C3D023D}"/>
            </ac:spMkLst>
          </pc:spChg>
        </pc:sldLayoutChg>
        <pc:sldLayoutChg chg="modSp del mod">
          <pc:chgData name="Gaurang Naik" userId="095fd180-9166-4a3e-8ca1-a5959fa5cd48" providerId="ADAL" clId="{C30418B3-2373-4118-A227-C4CF6DE702DF}" dt="2023-11-28T19:13:52.411" v="49" actId="2696"/>
          <pc:sldLayoutMkLst>
            <pc:docMk/>
            <pc:sldMasterMk cId="0" sldId="2147483648"/>
            <pc:sldLayoutMk cId="0" sldId="2147483656"/>
          </pc:sldLayoutMkLst>
          <pc:spChg chg="mod">
            <ac:chgData name="Gaurang Naik" userId="095fd180-9166-4a3e-8ca1-a5959fa5cd48" providerId="ADAL" clId="{C30418B3-2373-4118-A227-C4CF6DE702DF}" dt="2023-11-28T19:13:38.542" v="42"/>
            <ac:spMkLst>
              <pc:docMk/>
              <pc:sldMasterMk cId="0" sldId="2147483648"/>
              <pc:sldLayoutMk cId="0" sldId="2147483656"/>
              <ac:spMk id="9" creationId="{4D8D2729-D01B-446E-B55E-F033BB0F0C99}"/>
            </ac:spMkLst>
          </pc:spChg>
        </pc:sldLayoutChg>
        <pc:sldLayoutChg chg="modSp del mod">
          <pc:chgData name="Gaurang Naik" userId="095fd180-9166-4a3e-8ca1-a5959fa5cd48" providerId="ADAL" clId="{C30418B3-2373-4118-A227-C4CF6DE702DF}" dt="2023-11-28T19:13:51.478" v="48" actId="2696"/>
          <pc:sldLayoutMkLst>
            <pc:docMk/>
            <pc:sldMasterMk cId="0" sldId="2147483648"/>
            <pc:sldLayoutMk cId="0" sldId="2147483657"/>
          </pc:sldLayoutMkLst>
          <pc:spChg chg="mod">
            <ac:chgData name="Gaurang Naik" userId="095fd180-9166-4a3e-8ca1-a5959fa5cd48" providerId="ADAL" clId="{C30418B3-2373-4118-A227-C4CF6DE702DF}" dt="2023-11-28T19:13:41.259" v="43"/>
            <ac:spMkLst>
              <pc:docMk/>
              <pc:sldMasterMk cId="0" sldId="2147483648"/>
              <pc:sldLayoutMk cId="0" sldId="2147483657"/>
              <ac:spMk id="9" creationId="{4A0DD6EB-210E-4EE5-8671-FAAF487B950B}"/>
            </ac:spMkLst>
          </pc:spChg>
        </pc:sldLayoutChg>
        <pc:sldLayoutChg chg="modSp del mod">
          <pc:chgData name="Gaurang Naik" userId="095fd180-9166-4a3e-8ca1-a5959fa5cd48" providerId="ADAL" clId="{C30418B3-2373-4118-A227-C4CF6DE702DF}" dt="2023-11-28T19:13:50.597" v="47" actId="2696"/>
          <pc:sldLayoutMkLst>
            <pc:docMk/>
            <pc:sldMasterMk cId="0" sldId="2147483648"/>
            <pc:sldLayoutMk cId="0" sldId="2147483658"/>
          </pc:sldLayoutMkLst>
          <pc:spChg chg="mod">
            <ac:chgData name="Gaurang Naik" userId="095fd180-9166-4a3e-8ca1-a5959fa5cd48" providerId="ADAL" clId="{C30418B3-2373-4118-A227-C4CF6DE702DF}" dt="2023-11-28T19:13:44.172" v="44"/>
            <ac:spMkLst>
              <pc:docMk/>
              <pc:sldMasterMk cId="0" sldId="2147483648"/>
              <pc:sldLayoutMk cId="0" sldId="2147483658"/>
              <ac:spMk id="8" creationId="{561AAACA-7605-4ADE-B10E-EFFF7852FA3C}"/>
            </ac:spMkLst>
          </pc:spChg>
        </pc:sldLayoutChg>
        <pc:sldLayoutChg chg="modSp del mod">
          <pc:chgData name="Gaurang Naik" userId="095fd180-9166-4a3e-8ca1-a5959fa5cd48" providerId="ADAL" clId="{C30418B3-2373-4118-A227-C4CF6DE702DF}" dt="2023-11-28T19:13:49.588" v="46" actId="2696"/>
          <pc:sldLayoutMkLst>
            <pc:docMk/>
            <pc:sldMasterMk cId="0" sldId="2147483648"/>
            <pc:sldLayoutMk cId="0" sldId="2147483659"/>
          </pc:sldLayoutMkLst>
          <pc:spChg chg="mod">
            <ac:chgData name="Gaurang Naik" userId="095fd180-9166-4a3e-8ca1-a5959fa5cd48" providerId="ADAL" clId="{C30418B3-2373-4118-A227-C4CF6DE702DF}" dt="2023-11-28T19:13:47.249" v="45"/>
            <ac:spMkLst>
              <pc:docMk/>
              <pc:sldMasterMk cId="0" sldId="2147483648"/>
              <pc:sldLayoutMk cId="0" sldId="2147483659"/>
              <ac:spMk id="8" creationId="{71D9A307-7244-44BC-B723-14F328D3D433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2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8825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499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CEBDF8-1FBD-49CA-BC1A-DBB01FAE03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9B7C977-B73D-1121-7F50-90058BAD9F0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Gaurang Naik et al., Qualcomm Technologies Inc..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92CBF2F-FBA8-43A2-9548-882835990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BBDE47F8-4EA0-44BF-92FF-88592040D2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D1B84937-B6DA-4270-8D01-413EFAA9A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DACF55DD-7D91-4890-3D39-1C5534EDF4D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41216" y="6475413"/>
            <a:ext cx="31027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Gaurang Naik et al., Qualcomm Technologies Inc.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Gaurang Naik et al., Qualcomm Technologies Inc..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Gaurang Naik et al., Qualcomm Technologies Inc..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Gaurang Naik et al., Qualcomm Technologies Inc..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Gaurang Naik et al., Qualcomm Technologies Inc..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802.11-23/1891r0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995" y="674914"/>
            <a:ext cx="7772400" cy="391886"/>
          </a:xfrm>
        </p:spPr>
        <p:txBody>
          <a:bodyPr/>
          <a:lstStyle/>
          <a:p>
            <a:r>
              <a:rPr lang="en-US" sz="2000" dirty="0"/>
              <a:t>Nonprimary Channel Access Follow Up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73974" y="10668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2023-12-12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14597" y="1447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5441216" y="6475413"/>
            <a:ext cx="31027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Gaurang Naik et al., Qualcomm Technologies Inc.</a:t>
            </a:r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71496AAA-2D19-46D7-A60C-3C3E1D5316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697234"/>
              </p:ext>
            </p:extLst>
          </p:nvPr>
        </p:nvGraphicFramePr>
        <p:xfrm>
          <a:off x="791070" y="2209800"/>
          <a:ext cx="7334254" cy="24172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799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6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5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64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684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Name</a:t>
                      </a:r>
                      <a:endParaRPr lang="en-US" sz="700" b="1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Affiliations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Address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Phone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email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2401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Gaurang Naik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8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Qualcomm Technologies Inc.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gnaik@qti.qualcomm.com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2649291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George Cherian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049796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Abhishek Patil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8982587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Alfred Asterjadhi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1404431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Duncan Ho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6869347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Giovanni Chisci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2128883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Sherief Helwa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6952816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Sanket</a:t>
                      </a: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400" b="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Kalamkar</a:t>
                      </a:r>
                      <a:endParaRPr lang="en-US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96173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73A2DA0-82C6-9FE2-5EC7-1E93BF3384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600200"/>
            <a:ext cx="4485961" cy="4495800"/>
          </a:xfrm>
        </p:spPr>
        <p:txBody>
          <a:bodyPr/>
          <a:lstStyle/>
          <a:p>
            <a:r>
              <a:rPr lang="en-US" sz="1600" dirty="0"/>
              <a:t>Topology with 4 APs, one associated STA each</a:t>
            </a:r>
          </a:p>
          <a:p>
            <a:pPr lvl="1"/>
            <a:r>
              <a:rPr lang="en-US" sz="1400" dirty="0"/>
              <a:t>AP0 and AP1 are legacy APs (40 MHz)</a:t>
            </a:r>
          </a:p>
          <a:p>
            <a:pPr lvl="1"/>
            <a:r>
              <a:rPr lang="en-US" sz="1400" dirty="0"/>
              <a:t>AP2 and AP3 are UHR APs (80 MHz)</a:t>
            </a:r>
          </a:p>
          <a:p>
            <a:pPr lvl="1"/>
            <a:r>
              <a:rPr lang="en-US" sz="1400" dirty="0"/>
              <a:t>All APs hear each other b/w PD and ED threshold, i.e., b/w -82 to -62 dBm</a:t>
            </a:r>
            <a:endParaRPr lang="en-US" sz="1200" dirty="0"/>
          </a:p>
          <a:p>
            <a:r>
              <a:rPr lang="en-US" sz="1600" dirty="0"/>
              <a:t>Traffic</a:t>
            </a:r>
            <a:endParaRPr lang="en-US" sz="1400" dirty="0"/>
          </a:p>
          <a:p>
            <a:pPr lvl="1"/>
            <a:r>
              <a:rPr lang="en-US" sz="1400" dirty="0"/>
              <a:t>DL only, ON-OFF, all APs have same offered load</a:t>
            </a:r>
          </a:p>
          <a:p>
            <a:r>
              <a:rPr lang="en-US" sz="1600" dirty="0"/>
              <a:t>KPI</a:t>
            </a:r>
            <a:endParaRPr lang="en-US" sz="1400" dirty="0"/>
          </a:p>
          <a:p>
            <a:pPr lvl="1"/>
            <a:r>
              <a:rPr lang="en-US" sz="1400" dirty="0"/>
              <a:t>Average Throughput gain of UHR APs</a:t>
            </a:r>
          </a:p>
          <a:p>
            <a:pPr lvl="1"/>
            <a:endParaRPr lang="en-US" sz="1300" dirty="0"/>
          </a:p>
          <a:p>
            <a:r>
              <a:rPr lang="en-US" sz="1600" dirty="0"/>
              <a:t>Channel and bandwidth configurations</a:t>
            </a:r>
            <a:endParaRPr lang="en-US" sz="1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968A582-4032-63DA-B002-DC32CD133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Setup 2 – Between PD and 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4A774F-2A45-084A-E836-AB6661A788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3289C2-200F-A725-33E1-96FCE739E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6E90E7-5A61-771D-9D3D-FEAFB75D5E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41216" y="6475413"/>
            <a:ext cx="31027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Gaurang Naik et al., Qualcomm Technologies Inc.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6E6CF897-FA2E-084A-1936-10FD87A6F3C5}"/>
              </a:ext>
            </a:extLst>
          </p:cNvPr>
          <p:cNvGrpSpPr/>
          <p:nvPr/>
        </p:nvGrpSpPr>
        <p:grpSpPr>
          <a:xfrm>
            <a:off x="5317956" y="1691567"/>
            <a:ext cx="3454619" cy="3020015"/>
            <a:chOff x="5613880" y="3212983"/>
            <a:chExt cx="3454619" cy="3020015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D8C32546-B9E6-995D-B028-C3A0AD74DC11}"/>
                </a:ext>
              </a:extLst>
            </p:cNvPr>
            <p:cNvGrpSpPr/>
            <p:nvPr/>
          </p:nvGrpSpPr>
          <p:grpSpPr>
            <a:xfrm>
              <a:off x="5659895" y="3289543"/>
              <a:ext cx="3376204" cy="2879646"/>
              <a:chOff x="7807608" y="815784"/>
              <a:chExt cx="3376204" cy="2879646"/>
            </a:xfrm>
          </p:grpSpPr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3E15D7D1-A47A-B488-CF73-BB517E8ED8DC}"/>
                  </a:ext>
                </a:extLst>
              </p:cNvPr>
              <p:cNvSpPr txBox="1"/>
              <p:nvPr/>
            </p:nvSpPr>
            <p:spPr>
              <a:xfrm>
                <a:off x="9403129" y="3260688"/>
                <a:ext cx="138564" cy="41857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137160" tIns="91440" rIns="0" bIns="91440" rtlCol="0">
                <a:spAutoFit/>
              </a:bodyPr>
              <a:lstStyle/>
              <a:p>
                <a:pPr algn="l">
                  <a:lnSpc>
                    <a:spcPct val="95000"/>
                  </a:lnSpc>
                  <a:spcBef>
                    <a:spcPts val="1200"/>
                  </a:spcBef>
                </a:pP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BC567178-28F4-9C73-249A-F420C4F6B474}"/>
                  </a:ext>
                </a:extLst>
              </p:cNvPr>
              <p:cNvSpPr txBox="1"/>
              <p:nvPr/>
            </p:nvSpPr>
            <p:spPr>
              <a:xfrm>
                <a:off x="8611396" y="815784"/>
                <a:ext cx="767839" cy="324961"/>
              </a:xfrm>
              <a:prstGeom prst="rect">
                <a:avLst/>
              </a:prstGeom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96000"/>
                  </a:lnSpc>
                </a:pPr>
                <a:r>
                  <a:rPr lang="en-US" sz="1100" dirty="0">
                    <a:latin typeface="Microsoft Sans Serif"/>
                    <a:cs typeface="Microsoft Sans Serif" panose="020B0604020202020204" pitchFamily="34" charset="0"/>
                  </a:rPr>
                  <a:t>Legacy STA</a:t>
                </a:r>
              </a:p>
              <a:p>
                <a:pPr algn="ctr">
                  <a:lnSpc>
                    <a:spcPct val="96000"/>
                  </a:lnSpc>
                </a:pPr>
                <a:r>
                  <a:rPr lang="en-US" sz="1100" dirty="0">
                    <a:latin typeface="Microsoft Sans Serif"/>
                    <a:cs typeface="Microsoft Sans Serif" panose="020B0604020202020204" pitchFamily="34" charset="0"/>
                  </a:rPr>
                  <a:t>(random)</a:t>
                </a:r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94B2BFAD-E8B3-62E7-EE2D-3BD8DCC7690B}"/>
                  </a:ext>
                </a:extLst>
              </p:cNvPr>
              <p:cNvSpPr/>
              <p:nvPr/>
            </p:nvSpPr>
            <p:spPr>
              <a:xfrm>
                <a:off x="7895234" y="1385276"/>
                <a:ext cx="506027" cy="532660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dirty="0">
                    <a:solidFill>
                      <a:schemeClr val="bg1"/>
                    </a:solidFill>
                    <a:latin typeface="Microsoft Sans Serif"/>
                    <a:cs typeface="Microsoft Sans Serif" panose="020B0604020202020204" pitchFamily="34" charset="0"/>
                  </a:rPr>
                  <a:t>0</a:t>
                </a:r>
              </a:p>
            </p:txBody>
          </p: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9B118BCE-4211-7169-6E8B-31A001DCE9BB}"/>
                  </a:ext>
                </a:extLst>
              </p:cNvPr>
              <p:cNvSpPr/>
              <p:nvPr/>
            </p:nvSpPr>
            <p:spPr>
              <a:xfrm>
                <a:off x="9835766" y="1385276"/>
                <a:ext cx="506027" cy="532660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dirty="0">
                    <a:solidFill>
                      <a:schemeClr val="bg1"/>
                    </a:solidFill>
                    <a:latin typeface="Microsoft Sans Serif"/>
                    <a:cs typeface="Microsoft Sans Serif" panose="020B0604020202020204" pitchFamily="34" charset="0"/>
                  </a:rPr>
                  <a:t>2</a:t>
                </a: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5954C8A3-6486-1646-ECD9-AD78F0C63877}"/>
                  </a:ext>
                </a:extLst>
              </p:cNvPr>
              <p:cNvSpPr txBox="1"/>
              <p:nvPr/>
            </p:nvSpPr>
            <p:spPr>
              <a:xfrm>
                <a:off x="7862328" y="1200664"/>
                <a:ext cx="681277" cy="162480"/>
              </a:xfrm>
              <a:prstGeom prst="rect">
                <a:avLst/>
              </a:prstGeom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96000"/>
                  </a:lnSpc>
                </a:pPr>
                <a:r>
                  <a:rPr lang="en-US" sz="1100" dirty="0">
                    <a:latin typeface="Microsoft Sans Serif"/>
                    <a:cs typeface="Microsoft Sans Serif" panose="020B0604020202020204" pitchFamily="34" charset="0"/>
                  </a:rPr>
                  <a:t>Legacy AP</a:t>
                </a: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C5A2C645-CEA5-6F7D-9778-A30974C4B7A1}"/>
                  </a:ext>
                </a:extLst>
              </p:cNvPr>
              <p:cNvSpPr txBox="1"/>
              <p:nvPr/>
            </p:nvSpPr>
            <p:spPr>
              <a:xfrm>
                <a:off x="9821879" y="1202671"/>
                <a:ext cx="533800" cy="162480"/>
              </a:xfrm>
              <a:prstGeom prst="rect">
                <a:avLst/>
              </a:prstGeom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96000"/>
                  </a:lnSpc>
                </a:pPr>
                <a:r>
                  <a:rPr lang="en-US" sz="1100" dirty="0">
                    <a:latin typeface="Microsoft Sans Serif"/>
                    <a:cs typeface="Microsoft Sans Serif" panose="020B0604020202020204" pitchFamily="34" charset="0"/>
                  </a:rPr>
                  <a:t>UHR AP</a:t>
                </a:r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7A20CA2B-7247-D9CE-DAAC-C1AAF94FB0AA}"/>
                  </a:ext>
                </a:extLst>
              </p:cNvPr>
              <p:cNvSpPr/>
              <p:nvPr/>
            </p:nvSpPr>
            <p:spPr>
              <a:xfrm>
                <a:off x="8223889" y="872401"/>
                <a:ext cx="363389" cy="277416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dirty="0">
                    <a:solidFill>
                      <a:schemeClr val="bg1"/>
                    </a:solidFill>
                    <a:latin typeface="Microsoft Sans Serif"/>
                    <a:cs typeface="Microsoft Sans Serif" panose="020B0604020202020204" pitchFamily="34" charset="0"/>
                  </a:rPr>
                  <a:t>0</a:t>
                </a:r>
              </a:p>
            </p:txBody>
          </p:sp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3F661095-8411-FC7C-A6D8-3A619BB40091}"/>
                  </a:ext>
                </a:extLst>
              </p:cNvPr>
              <p:cNvSpPr/>
              <p:nvPr/>
            </p:nvSpPr>
            <p:spPr>
              <a:xfrm>
                <a:off x="10675011" y="1042976"/>
                <a:ext cx="363389" cy="291112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dirty="0">
                    <a:solidFill>
                      <a:schemeClr val="bg1"/>
                    </a:solidFill>
                    <a:latin typeface="Microsoft Sans Serif"/>
                    <a:cs typeface="Microsoft Sans Serif" panose="020B0604020202020204" pitchFamily="34" charset="0"/>
                  </a:rPr>
                  <a:t>2</a:t>
                </a: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49E1BE8-510E-C834-6891-FB55ACB1842F}"/>
                  </a:ext>
                </a:extLst>
              </p:cNvPr>
              <p:cNvSpPr txBox="1"/>
              <p:nvPr/>
            </p:nvSpPr>
            <p:spPr>
              <a:xfrm>
                <a:off x="10534595" y="1363144"/>
                <a:ext cx="649217" cy="324961"/>
              </a:xfrm>
              <a:prstGeom prst="rect">
                <a:avLst/>
              </a:prstGeom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96000"/>
                  </a:lnSpc>
                </a:pPr>
                <a:r>
                  <a:rPr lang="en-US" sz="1100" dirty="0">
                    <a:latin typeface="Microsoft Sans Serif"/>
                    <a:cs typeface="Microsoft Sans Serif" panose="020B0604020202020204" pitchFamily="34" charset="0"/>
                  </a:rPr>
                  <a:t>UHR STA</a:t>
                </a:r>
              </a:p>
              <a:p>
                <a:pPr algn="ctr">
                  <a:lnSpc>
                    <a:spcPct val="96000"/>
                  </a:lnSpc>
                </a:pPr>
                <a:r>
                  <a:rPr lang="en-US" sz="1100" dirty="0">
                    <a:latin typeface="Microsoft Sans Serif"/>
                    <a:cs typeface="Microsoft Sans Serif" panose="020B0604020202020204" pitchFamily="34" charset="0"/>
                  </a:rPr>
                  <a:t>(random)</a:t>
                </a:r>
              </a:p>
            </p:txBody>
          </p:sp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F6D0F87E-F4D5-8BFB-E464-A639002FDB5F}"/>
                  </a:ext>
                </a:extLst>
              </p:cNvPr>
              <p:cNvSpPr/>
              <p:nvPr/>
            </p:nvSpPr>
            <p:spPr>
              <a:xfrm>
                <a:off x="7895234" y="2800804"/>
                <a:ext cx="506027" cy="532660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dirty="0">
                    <a:solidFill>
                      <a:schemeClr val="bg1"/>
                    </a:solidFill>
                    <a:latin typeface="Microsoft Sans Serif"/>
                    <a:cs typeface="Microsoft Sans Serif" panose="020B0604020202020204" pitchFamily="34" charset="0"/>
                  </a:rPr>
                  <a:t>1</a:t>
                </a:r>
              </a:p>
            </p:txBody>
          </p:sp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547E17E9-36C9-FD6D-4455-2619F4862213}"/>
                  </a:ext>
                </a:extLst>
              </p:cNvPr>
              <p:cNvSpPr/>
              <p:nvPr/>
            </p:nvSpPr>
            <p:spPr>
              <a:xfrm>
                <a:off x="9835766" y="2800804"/>
                <a:ext cx="506027" cy="532660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dirty="0">
                    <a:solidFill>
                      <a:schemeClr val="bg1"/>
                    </a:solidFill>
                    <a:latin typeface="Microsoft Sans Serif"/>
                    <a:cs typeface="Microsoft Sans Serif" panose="020B0604020202020204" pitchFamily="34" charset="0"/>
                  </a:rPr>
                  <a:t>3</a:t>
                </a:r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3BD8AE78-5FA9-1F09-A96A-A1C095F24DAB}"/>
                  </a:ext>
                </a:extLst>
              </p:cNvPr>
              <p:cNvSpPr txBox="1"/>
              <p:nvPr/>
            </p:nvSpPr>
            <p:spPr>
              <a:xfrm>
                <a:off x="7807608" y="2622342"/>
                <a:ext cx="681277" cy="162480"/>
              </a:xfrm>
              <a:prstGeom prst="rect">
                <a:avLst/>
              </a:prstGeom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96000"/>
                  </a:lnSpc>
                </a:pPr>
                <a:r>
                  <a:rPr lang="en-US" sz="1100" dirty="0">
                    <a:latin typeface="Microsoft Sans Serif"/>
                    <a:cs typeface="Microsoft Sans Serif" panose="020B0604020202020204" pitchFamily="34" charset="0"/>
                  </a:rPr>
                  <a:t>Legacy AP</a:t>
                </a: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85ADFD57-7F51-361F-FC9A-FACFB6D77CFB}"/>
                  </a:ext>
                </a:extLst>
              </p:cNvPr>
              <p:cNvSpPr txBox="1"/>
              <p:nvPr/>
            </p:nvSpPr>
            <p:spPr>
              <a:xfrm>
                <a:off x="9835766" y="2626673"/>
                <a:ext cx="533800" cy="162480"/>
              </a:xfrm>
              <a:prstGeom prst="rect">
                <a:avLst/>
              </a:prstGeom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96000"/>
                  </a:lnSpc>
                </a:pPr>
                <a:r>
                  <a:rPr lang="en-US" sz="1100" dirty="0">
                    <a:latin typeface="Microsoft Sans Serif"/>
                    <a:cs typeface="Microsoft Sans Serif" panose="020B0604020202020204" pitchFamily="34" charset="0"/>
                  </a:rPr>
                  <a:t>UHR AP</a:t>
                </a:r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0B66B815-2211-F7F1-2A6A-01B713CBB3A5}"/>
                  </a:ext>
                </a:extLst>
              </p:cNvPr>
              <p:cNvSpPr/>
              <p:nvPr/>
            </p:nvSpPr>
            <p:spPr>
              <a:xfrm>
                <a:off x="8248007" y="3404318"/>
                <a:ext cx="363389" cy="291112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dirty="0">
                    <a:solidFill>
                      <a:schemeClr val="bg1"/>
                    </a:solidFill>
                    <a:latin typeface="Microsoft Sans Serif"/>
                    <a:cs typeface="Microsoft Sans Serif" panose="020B0604020202020204" pitchFamily="34" charset="0"/>
                  </a:rPr>
                  <a:t>1</a:t>
                </a:r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EC1039FD-BA57-1403-F2F7-1BEAAFB81764}"/>
                  </a:ext>
                </a:extLst>
              </p:cNvPr>
              <p:cNvSpPr/>
              <p:nvPr/>
            </p:nvSpPr>
            <p:spPr>
              <a:xfrm>
                <a:off x="9774362" y="3404318"/>
                <a:ext cx="363389" cy="291112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dirty="0">
                    <a:solidFill>
                      <a:schemeClr val="bg1"/>
                    </a:solidFill>
                    <a:latin typeface="Microsoft Sans Serif"/>
                    <a:cs typeface="Microsoft Sans Serif" panose="020B0604020202020204" pitchFamily="34" charset="0"/>
                  </a:rPr>
                  <a:t>3</a:t>
                </a:r>
              </a:p>
            </p:txBody>
          </p:sp>
        </p:grp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F71D174A-1C23-D958-F771-6C601C9D5277}"/>
                </a:ext>
              </a:extLst>
            </p:cNvPr>
            <p:cNvSpPr/>
            <p:nvPr/>
          </p:nvSpPr>
          <p:spPr bwMode="auto">
            <a:xfrm>
              <a:off x="5613880" y="3212983"/>
              <a:ext cx="3454619" cy="302001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E80E06AB-A35D-1A7C-1459-1E19A15EF912}"/>
              </a:ext>
            </a:extLst>
          </p:cNvPr>
          <p:cNvGrpSpPr/>
          <p:nvPr/>
        </p:nvGrpSpPr>
        <p:grpSpPr>
          <a:xfrm>
            <a:off x="993934" y="4975663"/>
            <a:ext cx="7934653" cy="1184497"/>
            <a:chOff x="834515" y="5114075"/>
            <a:chExt cx="7934653" cy="1184497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50AA40C5-C2D2-E41C-F24E-FCAFF6A1D4D0}"/>
                </a:ext>
              </a:extLst>
            </p:cNvPr>
            <p:cNvGrpSpPr/>
            <p:nvPr/>
          </p:nvGrpSpPr>
          <p:grpSpPr>
            <a:xfrm>
              <a:off x="6508899" y="5144215"/>
              <a:ext cx="2104257" cy="602561"/>
              <a:chOff x="7710342" y="4877143"/>
              <a:chExt cx="2104257" cy="602561"/>
            </a:xfrm>
          </p:grpSpPr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CD3683E1-5D9C-596D-3CD4-D38B7B1D1B02}"/>
                  </a:ext>
                </a:extLst>
              </p:cNvPr>
              <p:cNvGrpSpPr/>
              <p:nvPr/>
            </p:nvGrpSpPr>
            <p:grpSpPr>
              <a:xfrm rot="5400000">
                <a:off x="8403315" y="4184170"/>
                <a:ext cx="602561" cy="1988507"/>
                <a:chOff x="10572353" y="4940883"/>
                <a:chExt cx="602561" cy="1988507"/>
              </a:xfrm>
            </p:grpSpPr>
            <p:cxnSp>
              <p:nvCxnSpPr>
                <p:cNvPr id="22" name="Straight Arrow Connector 21">
                  <a:extLst>
                    <a:ext uri="{FF2B5EF4-FFF2-40B4-BE49-F238E27FC236}">
                      <a16:creationId xmlns:a16="http://schemas.microsoft.com/office/drawing/2014/main" id="{DEB371AF-86E2-CDEA-F848-D0D2702B018C}"/>
                    </a:ext>
                  </a:extLst>
                </p:cNvPr>
                <p:cNvCxnSpPr/>
                <p:nvPr/>
              </p:nvCxnSpPr>
              <p:spPr>
                <a:xfrm>
                  <a:off x="10980804" y="5008311"/>
                  <a:ext cx="0" cy="1921079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Arrow Connector 22">
                  <a:extLst>
                    <a:ext uri="{FF2B5EF4-FFF2-40B4-BE49-F238E27FC236}">
                      <a16:creationId xmlns:a16="http://schemas.microsoft.com/office/drawing/2014/main" id="{E2DA2B6B-ED33-13CE-7231-0102F4EB33B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764891" y="5016376"/>
                  <a:ext cx="0" cy="96054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B5D461A1-2B5A-8FAB-92C8-8DD64838DE6E}"/>
                    </a:ext>
                  </a:extLst>
                </p:cNvPr>
                <p:cNvSpPr txBox="1"/>
                <p:nvPr/>
              </p:nvSpPr>
              <p:spPr>
                <a:xfrm rot="16200000">
                  <a:off x="10601712" y="5943342"/>
                  <a:ext cx="998671" cy="147733"/>
                </a:xfrm>
                <a:prstGeom prst="rect">
                  <a:avLst/>
                </a:prstGeom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l">
                    <a:lnSpc>
                      <a:spcPct val="96000"/>
                    </a:lnSpc>
                  </a:pPr>
                  <a:r>
                    <a:rPr lang="en-US" sz="1000" dirty="0">
                      <a:latin typeface="Microsoft Sans Serif"/>
                      <a:cs typeface="Microsoft Sans Serif" panose="020B0604020202020204" pitchFamily="34" charset="0"/>
                    </a:rPr>
                    <a:t>UHR channel BW</a:t>
                  </a:r>
                </a:p>
              </p:txBody>
            </p:sp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E7145369-548F-C1B7-6B62-5508B85B9439}"/>
                    </a:ext>
                  </a:extLst>
                </p:cNvPr>
                <p:cNvSpPr txBox="1"/>
                <p:nvPr/>
              </p:nvSpPr>
              <p:spPr>
                <a:xfrm rot="16200000">
                  <a:off x="10114771" y="5398465"/>
                  <a:ext cx="1062897" cy="147733"/>
                </a:xfrm>
                <a:prstGeom prst="rect">
                  <a:avLst/>
                </a:prstGeom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l">
                    <a:lnSpc>
                      <a:spcPct val="96000"/>
                    </a:lnSpc>
                  </a:pPr>
                  <a:r>
                    <a:rPr lang="en-US" sz="1000" dirty="0">
                      <a:latin typeface="Microsoft Sans Serif"/>
                      <a:cs typeface="Microsoft Sans Serif" panose="020B0604020202020204" pitchFamily="34" charset="0"/>
                    </a:rPr>
                    <a:t>Legacy primary</a:t>
                  </a:r>
                </a:p>
              </p:txBody>
            </p:sp>
          </p:grp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904DB91-A8A0-F61B-192A-E0F951198814}"/>
                  </a:ext>
                </a:extLst>
              </p:cNvPr>
              <p:cNvSpPr txBox="1"/>
              <p:nvPr/>
            </p:nvSpPr>
            <p:spPr>
              <a:xfrm>
                <a:off x="8751702" y="5103771"/>
                <a:ext cx="1062897" cy="147733"/>
              </a:xfrm>
              <a:prstGeom prst="rect">
                <a:avLst/>
              </a:prstGeom>
            </p:spPr>
            <p:txBody>
              <a:bodyPr wrap="square" lIns="0" tIns="0" rIns="0" bIns="0" rtlCol="0">
                <a:spAutoFit/>
              </a:bodyPr>
              <a:lstStyle/>
              <a:p>
                <a:pPr algn="l">
                  <a:lnSpc>
                    <a:spcPct val="96000"/>
                  </a:lnSpc>
                </a:pPr>
                <a:r>
                  <a:rPr lang="en-US" sz="1000" dirty="0">
                    <a:latin typeface="Microsoft Sans Serif"/>
                    <a:cs typeface="Microsoft Sans Serif" panose="020B0604020202020204" pitchFamily="34" charset="0"/>
                  </a:rPr>
                  <a:t>UHR Primary</a:t>
                </a: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12CCF3A-D24B-E92C-87BA-07CC77A643A8}"/>
                  </a:ext>
                </a:extLst>
              </p:cNvPr>
              <p:cNvSpPr txBox="1"/>
              <p:nvPr/>
            </p:nvSpPr>
            <p:spPr>
              <a:xfrm>
                <a:off x="7752118" y="5099008"/>
                <a:ext cx="1062897" cy="147733"/>
              </a:xfrm>
              <a:prstGeom prst="rect">
                <a:avLst/>
              </a:prstGeom>
            </p:spPr>
            <p:txBody>
              <a:bodyPr wrap="square" lIns="0" tIns="0" rIns="0" bIns="0" rtlCol="0">
                <a:spAutoFit/>
              </a:bodyPr>
              <a:lstStyle/>
              <a:p>
                <a:pPr algn="l">
                  <a:lnSpc>
                    <a:spcPct val="96000"/>
                  </a:lnSpc>
                </a:pPr>
                <a:r>
                  <a:rPr lang="en-US" sz="1000" dirty="0">
                    <a:latin typeface="Microsoft Sans Serif"/>
                    <a:cs typeface="Microsoft Sans Serif" panose="020B0604020202020204" pitchFamily="34" charset="0"/>
                  </a:rPr>
                  <a:t>UHR Nonprimary</a:t>
                </a:r>
              </a:p>
            </p:txBody>
          </p:sp>
        </p:grp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42F1A68-1156-7132-CA35-9E5FD39E528F}"/>
                </a:ext>
              </a:extLst>
            </p:cNvPr>
            <p:cNvSpPr txBox="1"/>
            <p:nvPr/>
          </p:nvSpPr>
          <p:spPr>
            <a:xfrm>
              <a:off x="834515" y="5273267"/>
              <a:ext cx="42351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(A)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5B0A208-BB1A-9560-7908-ADBCE2E37241}"/>
                </a:ext>
              </a:extLst>
            </p:cNvPr>
            <p:cNvSpPr txBox="1"/>
            <p:nvPr/>
          </p:nvSpPr>
          <p:spPr>
            <a:xfrm>
              <a:off x="6196091" y="5329981"/>
              <a:ext cx="43313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(C)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ED94487-236B-8A8F-32B0-38B0B6D1E60F}"/>
                </a:ext>
              </a:extLst>
            </p:cNvPr>
            <p:cNvSpPr txBox="1"/>
            <p:nvPr/>
          </p:nvSpPr>
          <p:spPr>
            <a:xfrm>
              <a:off x="871678" y="5741861"/>
              <a:ext cx="26697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FF0000"/>
                  </a:solidFill>
                </a:rPr>
                <a:t>No nonprimary channel access</a:t>
              </a:r>
            </a:p>
            <a:p>
              <a:pPr algn="ctr"/>
              <a:r>
                <a:rPr lang="en-US" sz="1400" dirty="0">
                  <a:solidFill>
                    <a:srgbClr val="FF0000"/>
                  </a:solidFill>
                </a:rPr>
                <a:t>(Baseline)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A44EEA3-BBE0-97A6-332C-4E8012387D6A}"/>
                </a:ext>
              </a:extLst>
            </p:cNvPr>
            <p:cNvSpPr txBox="1"/>
            <p:nvPr/>
          </p:nvSpPr>
          <p:spPr>
            <a:xfrm>
              <a:off x="6099374" y="5775352"/>
              <a:ext cx="26697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FF0000"/>
                  </a:solidFill>
                </a:rPr>
                <a:t>Nonprimary channel access enabled</a:t>
              </a:r>
            </a:p>
          </p:txBody>
        </p: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1825CC89-FB93-2CB9-9FE4-794FA85ABA31}"/>
                </a:ext>
              </a:extLst>
            </p:cNvPr>
            <p:cNvGrpSpPr/>
            <p:nvPr/>
          </p:nvGrpSpPr>
          <p:grpSpPr>
            <a:xfrm>
              <a:off x="1246036" y="5117529"/>
              <a:ext cx="2059365" cy="602561"/>
              <a:chOff x="1246036" y="5117529"/>
              <a:chExt cx="2059365" cy="602561"/>
            </a:xfrm>
          </p:grpSpPr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C518A831-F300-C541-9279-881A0FA77C68}"/>
                  </a:ext>
                </a:extLst>
              </p:cNvPr>
              <p:cNvGrpSpPr/>
              <p:nvPr/>
            </p:nvGrpSpPr>
            <p:grpSpPr>
              <a:xfrm rot="5400000">
                <a:off x="1939010" y="4424555"/>
                <a:ext cx="602561" cy="1988510"/>
                <a:chOff x="10572346" y="4252899"/>
                <a:chExt cx="602561" cy="1988510"/>
              </a:xfrm>
            </p:grpSpPr>
            <p:cxnSp>
              <p:nvCxnSpPr>
                <p:cNvPr id="15" name="Straight Arrow Connector 14">
                  <a:extLst>
                    <a:ext uri="{FF2B5EF4-FFF2-40B4-BE49-F238E27FC236}">
                      <a16:creationId xmlns:a16="http://schemas.microsoft.com/office/drawing/2014/main" id="{FFAEF220-6896-693A-D111-84B38EE78D1E}"/>
                    </a:ext>
                  </a:extLst>
                </p:cNvPr>
                <p:cNvCxnSpPr/>
                <p:nvPr/>
              </p:nvCxnSpPr>
              <p:spPr>
                <a:xfrm>
                  <a:off x="10980772" y="4320330"/>
                  <a:ext cx="0" cy="1921079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Arrow Connector 15">
                  <a:extLst>
                    <a:ext uri="{FF2B5EF4-FFF2-40B4-BE49-F238E27FC236}">
                      <a16:creationId xmlns:a16="http://schemas.microsoft.com/office/drawing/2014/main" id="{D2B8BB84-7F5E-7A98-A592-A76F9CA0AC3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764865" y="4328369"/>
                  <a:ext cx="0" cy="96054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9F0AD4B8-965F-7719-BCFA-DA3CAC60DFB7}"/>
                    </a:ext>
                  </a:extLst>
                </p:cNvPr>
                <p:cNvSpPr txBox="1"/>
                <p:nvPr/>
              </p:nvSpPr>
              <p:spPr>
                <a:xfrm rot="16200000">
                  <a:off x="10601705" y="5255327"/>
                  <a:ext cx="998671" cy="147733"/>
                </a:xfrm>
                <a:prstGeom prst="rect">
                  <a:avLst/>
                </a:prstGeom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l">
                    <a:lnSpc>
                      <a:spcPct val="96000"/>
                    </a:lnSpc>
                  </a:pPr>
                  <a:r>
                    <a:rPr lang="en-US" sz="1000" dirty="0">
                      <a:latin typeface="Microsoft Sans Serif"/>
                      <a:cs typeface="Microsoft Sans Serif" panose="020B0604020202020204" pitchFamily="34" charset="0"/>
                    </a:rPr>
                    <a:t>UHR channel BW</a:t>
                  </a:r>
                </a:p>
              </p:txBody>
            </p:sp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7EDD2864-2F50-8AB3-2F7D-89EACE334841}"/>
                    </a:ext>
                  </a:extLst>
                </p:cNvPr>
                <p:cNvSpPr txBox="1"/>
                <p:nvPr/>
              </p:nvSpPr>
              <p:spPr>
                <a:xfrm rot="16200000">
                  <a:off x="10114764" y="4710481"/>
                  <a:ext cx="1062897" cy="147733"/>
                </a:xfrm>
                <a:prstGeom prst="rect">
                  <a:avLst/>
                </a:prstGeom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l">
                    <a:lnSpc>
                      <a:spcPct val="96000"/>
                    </a:lnSpc>
                  </a:pPr>
                  <a:r>
                    <a:rPr lang="en-US" sz="1000" dirty="0">
                      <a:latin typeface="Microsoft Sans Serif"/>
                      <a:cs typeface="Microsoft Sans Serif" panose="020B0604020202020204" pitchFamily="34" charset="0"/>
                    </a:rPr>
                    <a:t>Legacy primary</a:t>
                  </a:r>
                </a:p>
              </p:txBody>
            </p:sp>
          </p:grp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DD00F46-9DBB-F8E5-7F42-5DBA2DD8A014}"/>
                  </a:ext>
                </a:extLst>
              </p:cNvPr>
              <p:cNvSpPr txBox="1"/>
              <p:nvPr/>
            </p:nvSpPr>
            <p:spPr>
              <a:xfrm>
                <a:off x="2242504" y="5358039"/>
                <a:ext cx="1062897" cy="147733"/>
              </a:xfrm>
              <a:prstGeom prst="rect">
                <a:avLst/>
              </a:prstGeom>
            </p:spPr>
            <p:txBody>
              <a:bodyPr wrap="square" lIns="0" tIns="0" rIns="0" bIns="0" rtlCol="0">
                <a:spAutoFit/>
              </a:bodyPr>
              <a:lstStyle/>
              <a:p>
                <a:pPr algn="l">
                  <a:lnSpc>
                    <a:spcPct val="96000"/>
                  </a:lnSpc>
                </a:pPr>
                <a:r>
                  <a:rPr lang="en-US" sz="1000" dirty="0">
                    <a:latin typeface="Microsoft Sans Serif"/>
                    <a:cs typeface="Microsoft Sans Serif" panose="020B0604020202020204" pitchFamily="34" charset="0"/>
                  </a:rPr>
                  <a:t>UHR primary</a:t>
                </a:r>
              </a:p>
            </p:txBody>
          </p:sp>
        </p:grp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A805BBEC-2371-F8DE-3386-345FBB4E4BE8}"/>
                </a:ext>
              </a:extLst>
            </p:cNvPr>
            <p:cNvGrpSpPr/>
            <p:nvPr/>
          </p:nvGrpSpPr>
          <p:grpSpPr>
            <a:xfrm>
              <a:off x="3738055" y="5114075"/>
              <a:ext cx="2104257" cy="583573"/>
              <a:chOff x="7710342" y="4896131"/>
              <a:chExt cx="2104257" cy="583573"/>
            </a:xfrm>
          </p:grpSpPr>
          <p:grpSp>
            <p:nvGrpSpPr>
              <p:cNvPr id="51" name="Group 50">
                <a:extLst>
                  <a:ext uri="{FF2B5EF4-FFF2-40B4-BE49-F238E27FC236}">
                    <a16:creationId xmlns:a16="http://schemas.microsoft.com/office/drawing/2014/main" id="{F08FC067-E83E-26D0-E432-81CADEE3759B}"/>
                  </a:ext>
                </a:extLst>
              </p:cNvPr>
              <p:cNvGrpSpPr/>
              <p:nvPr/>
            </p:nvGrpSpPr>
            <p:grpSpPr>
              <a:xfrm rot="5400000">
                <a:off x="8379095" y="4227378"/>
                <a:ext cx="583573" cy="1921079"/>
                <a:chOff x="10591341" y="5008311"/>
                <a:chExt cx="583573" cy="1921079"/>
              </a:xfrm>
            </p:grpSpPr>
            <p:cxnSp>
              <p:nvCxnSpPr>
                <p:cNvPr id="54" name="Straight Arrow Connector 53">
                  <a:extLst>
                    <a:ext uri="{FF2B5EF4-FFF2-40B4-BE49-F238E27FC236}">
                      <a16:creationId xmlns:a16="http://schemas.microsoft.com/office/drawing/2014/main" id="{C828CFD5-DF0B-920F-55AB-BDC36397AB17}"/>
                    </a:ext>
                  </a:extLst>
                </p:cNvPr>
                <p:cNvCxnSpPr/>
                <p:nvPr/>
              </p:nvCxnSpPr>
              <p:spPr>
                <a:xfrm>
                  <a:off x="10980804" y="5008311"/>
                  <a:ext cx="0" cy="1921079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Arrow Connector 54">
                  <a:extLst>
                    <a:ext uri="{FF2B5EF4-FFF2-40B4-BE49-F238E27FC236}">
                      <a16:creationId xmlns:a16="http://schemas.microsoft.com/office/drawing/2014/main" id="{560FDC68-41D1-DF4D-4CCD-1862A32A772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783879" y="5938689"/>
                  <a:ext cx="0" cy="96054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56" name="TextBox 55">
                  <a:extLst>
                    <a:ext uri="{FF2B5EF4-FFF2-40B4-BE49-F238E27FC236}">
                      <a16:creationId xmlns:a16="http://schemas.microsoft.com/office/drawing/2014/main" id="{1E920427-2CAC-00DE-6971-E420E9472797}"/>
                    </a:ext>
                  </a:extLst>
                </p:cNvPr>
                <p:cNvSpPr txBox="1"/>
                <p:nvPr/>
              </p:nvSpPr>
              <p:spPr>
                <a:xfrm rot="16200000">
                  <a:off x="10601712" y="5943342"/>
                  <a:ext cx="998671" cy="147733"/>
                </a:xfrm>
                <a:prstGeom prst="rect">
                  <a:avLst/>
                </a:prstGeom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l">
                    <a:lnSpc>
                      <a:spcPct val="96000"/>
                    </a:lnSpc>
                  </a:pPr>
                  <a:r>
                    <a:rPr lang="en-US" sz="1000" dirty="0">
                      <a:latin typeface="Microsoft Sans Serif"/>
                      <a:cs typeface="Microsoft Sans Serif" panose="020B0604020202020204" pitchFamily="34" charset="0"/>
                    </a:rPr>
                    <a:t>UHR channel BW</a:t>
                  </a:r>
                </a:p>
              </p:txBody>
            </p:sp>
            <p:sp>
              <p:nvSpPr>
                <p:cNvPr id="57" name="TextBox 56">
                  <a:extLst>
                    <a:ext uri="{FF2B5EF4-FFF2-40B4-BE49-F238E27FC236}">
                      <a16:creationId xmlns:a16="http://schemas.microsoft.com/office/drawing/2014/main" id="{1E346E98-1BF1-3043-9B22-B70BEE7FCED4}"/>
                    </a:ext>
                  </a:extLst>
                </p:cNvPr>
                <p:cNvSpPr txBox="1"/>
                <p:nvPr/>
              </p:nvSpPr>
              <p:spPr>
                <a:xfrm rot="16200000">
                  <a:off x="10133759" y="6320778"/>
                  <a:ext cx="1062897" cy="147733"/>
                </a:xfrm>
                <a:prstGeom prst="rect">
                  <a:avLst/>
                </a:prstGeom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l">
                    <a:lnSpc>
                      <a:spcPct val="96000"/>
                    </a:lnSpc>
                  </a:pPr>
                  <a:r>
                    <a:rPr lang="en-US" sz="1000" dirty="0">
                      <a:latin typeface="Microsoft Sans Serif"/>
                      <a:cs typeface="Microsoft Sans Serif" panose="020B0604020202020204" pitchFamily="34" charset="0"/>
                    </a:rPr>
                    <a:t>Legacy primary</a:t>
                  </a:r>
                </a:p>
              </p:txBody>
            </p:sp>
          </p:grp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0732D296-24AD-0741-9946-4160AF66B0BE}"/>
                  </a:ext>
                </a:extLst>
              </p:cNvPr>
              <p:cNvSpPr txBox="1"/>
              <p:nvPr/>
            </p:nvSpPr>
            <p:spPr>
              <a:xfrm>
                <a:off x="8751702" y="5103771"/>
                <a:ext cx="1062897" cy="147733"/>
              </a:xfrm>
              <a:prstGeom prst="rect">
                <a:avLst/>
              </a:prstGeom>
            </p:spPr>
            <p:txBody>
              <a:bodyPr wrap="square" lIns="0" tIns="0" rIns="0" bIns="0" rtlCol="0">
                <a:spAutoFit/>
              </a:bodyPr>
              <a:lstStyle/>
              <a:p>
                <a:pPr algn="l">
                  <a:lnSpc>
                    <a:spcPct val="96000"/>
                  </a:lnSpc>
                </a:pPr>
                <a:r>
                  <a:rPr lang="en-US" sz="1000" dirty="0">
                    <a:latin typeface="Microsoft Sans Serif"/>
                    <a:cs typeface="Microsoft Sans Serif" panose="020B0604020202020204" pitchFamily="34" charset="0"/>
                  </a:rPr>
                  <a:t>UHR Primary</a:t>
                </a:r>
              </a:p>
            </p:txBody>
          </p:sp>
        </p:grp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9D2B66E0-9F76-E02C-3CBA-CF605DC453DB}"/>
                </a:ext>
              </a:extLst>
            </p:cNvPr>
            <p:cNvSpPr txBox="1"/>
            <p:nvPr/>
          </p:nvSpPr>
          <p:spPr>
            <a:xfrm>
              <a:off x="3425247" y="5280853"/>
              <a:ext cx="43313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(B)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E9BF98B2-B5FA-F5BB-8C11-488303BC0DC9}"/>
                </a:ext>
              </a:extLst>
            </p:cNvPr>
            <p:cNvSpPr txBox="1"/>
            <p:nvPr/>
          </p:nvSpPr>
          <p:spPr>
            <a:xfrm>
              <a:off x="3420363" y="5741861"/>
              <a:ext cx="266979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FF0000"/>
                  </a:solidFill>
                </a:rPr>
                <a:t>Staggered primary channels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70129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10" descr="A graph of different colored bars&#10;&#10;Description automatically generated with medium confidence">
            <a:extLst>
              <a:ext uri="{FF2B5EF4-FFF2-40B4-BE49-F238E27FC236}">
                <a16:creationId xmlns:a16="http://schemas.microsoft.com/office/drawing/2014/main" id="{3F718D30-2CEE-928E-4CDF-12F6491F92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639289"/>
            <a:ext cx="7772400" cy="2912050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620E4C99-CCEF-85F1-6077-0BBC989A4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Setup 2 – Simulation Results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3D5FA-2488-26C9-6F3B-0AAB94E5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E0E112-296E-D14D-8982-FC782DDB0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AC39F7-B821-8EFB-0907-03F3113B1F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41216" y="6475413"/>
            <a:ext cx="31027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Gaurang Naik et al., Qualcomm Technologies Inc.</a:t>
            </a:r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0E839D0D-2C3D-0F6A-059E-F7AB666AF75D}"/>
              </a:ext>
            </a:extLst>
          </p:cNvPr>
          <p:cNvSpPr txBox="1">
            <a:spLocks/>
          </p:cNvSpPr>
          <p:nvPr/>
        </p:nvSpPr>
        <p:spPr bwMode="auto">
          <a:xfrm>
            <a:off x="531628" y="4572605"/>
            <a:ext cx="8420986" cy="1902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kern="0" dirty="0"/>
              <a:t>Compared to baseline configuration (i.e., A) nonprimary channel access (i.e., C) provides modest gains in average throughput for UHR APs</a:t>
            </a:r>
          </a:p>
          <a:p>
            <a:pPr lvl="1"/>
            <a:r>
              <a:rPr lang="en-US" sz="1400" kern="0" dirty="0"/>
              <a:t>Gains are limited between 1.4 – 9.7% depending on offered load conditions</a:t>
            </a:r>
          </a:p>
          <a:p>
            <a:r>
              <a:rPr lang="en-US" sz="1600" kern="0" dirty="0"/>
              <a:t>However, staggering the primary channels of UHR and legacy APs (i.e., B) provides equivalent or more gains for UHR APs</a:t>
            </a:r>
          </a:p>
          <a:p>
            <a:pPr lvl="1"/>
            <a:r>
              <a:rPr lang="en-US" sz="1400" kern="0" dirty="0"/>
              <a:t>Gains are between 1 – 12.2% depending on offered load conditions</a:t>
            </a:r>
          </a:p>
        </p:txBody>
      </p:sp>
    </p:spTree>
    <p:extLst>
      <p:ext uri="{BB962C8B-B14F-4D97-AF65-F5344CB8AC3E}">
        <p14:creationId xmlns:p14="http://schemas.microsoft.com/office/powerpoint/2010/main" val="2982687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DBC1607-8A79-1CF6-6DDF-BA06689AEE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069" y="1616978"/>
            <a:ext cx="8105862" cy="4495800"/>
          </a:xfrm>
        </p:spPr>
        <p:txBody>
          <a:bodyPr/>
          <a:lstStyle/>
          <a:p>
            <a:r>
              <a:rPr lang="en-US" sz="1800" dirty="0"/>
              <a:t>In these slides, we presented our views on various aspects of nonprimary channel access</a:t>
            </a:r>
          </a:p>
          <a:p>
            <a:r>
              <a:rPr lang="en-US" sz="1800" dirty="0"/>
              <a:t>Gains of nonprimary channel access are scenario-specific</a:t>
            </a:r>
          </a:p>
          <a:p>
            <a:pPr lvl="1"/>
            <a:r>
              <a:rPr lang="en-US" sz="1600" dirty="0"/>
              <a:t>Lower gains in the simulated scenario can be attributed to the increased spatial reuse for the baseline performance when APs are between the PD and ED threshold range </a:t>
            </a:r>
          </a:p>
          <a:p>
            <a:pPr lvl="1"/>
            <a:r>
              <a:rPr lang="en-US" sz="1600" dirty="0"/>
              <a:t>In general, the gains are not as much as the idealistic theoretical estimates</a:t>
            </a:r>
          </a:p>
          <a:p>
            <a:pPr lvl="1"/>
            <a:r>
              <a:rPr lang="en-US" sz="1600" dirty="0"/>
              <a:t>Furthermore, in the simulated scenario, gains from nonprimary channel access are smaller than or are comparable to the gains from staggering the primary channels of overlapping BSSs</a:t>
            </a:r>
          </a:p>
          <a:p>
            <a:r>
              <a:rPr lang="en-US" sz="1800" dirty="0"/>
              <a:t>Nonprimary channel access protocol design must be simple with the following considerations:</a:t>
            </a:r>
          </a:p>
          <a:p>
            <a:pPr lvl="1"/>
            <a:r>
              <a:rPr lang="en-US" sz="1600" dirty="0"/>
              <a:t>Enable the feature without the need for concurrent packet detection/CCA capabilities</a:t>
            </a:r>
          </a:p>
          <a:p>
            <a:pPr lvl="1"/>
            <a:r>
              <a:rPr lang="en-US" sz="1600" dirty="0"/>
              <a:t>Allow channel access only on one nonprimary channel</a:t>
            </a:r>
          </a:p>
          <a:p>
            <a:pPr lvl="1"/>
            <a:r>
              <a:rPr lang="en-US" sz="1600" dirty="0"/>
              <a:t>Limit TXOP on nonprimary channel to the OBSS TXOP on primary channel</a:t>
            </a:r>
          </a:p>
          <a:p>
            <a:pPr lvl="1"/>
            <a:r>
              <a:rPr lang="en-US" sz="1600" dirty="0"/>
              <a:t>Initiate TXOP on nonprimary channel with a short Control frame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7E67867-4C9E-468D-C8ED-33759BEFF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DF3F71-863C-B6F0-78F7-AEBE715BF1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A796C0-3D23-3134-7D16-2BD15A5D3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24CFE8-0B0D-0058-6F2C-CB0B175B00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41216" y="6475413"/>
            <a:ext cx="31027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Gaurang Naik et al.,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42626422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53E8F62-2F19-1D0B-29C6-CCC3C73BD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</a:t>
            </a:r>
            <a:r>
              <a:rPr lang="en-US" dirty="0" err="1"/>
              <a:t>TGbn</a:t>
            </a:r>
            <a:r>
              <a:rPr lang="en-US" dirty="0"/>
              <a:t> will define a Nonprimary Channel Access (NPCA) mode that enables a STA to access the secondary channel (referred to as NPCA primary channel) when the primary channel is busy due to OBSS traffic?</a:t>
            </a:r>
          </a:p>
          <a:p>
            <a:pPr lvl="1"/>
            <a:r>
              <a:rPr lang="en-US" dirty="0"/>
              <a:t>NPCA shall not assume that the STA is capable of detecting or decoding a frame and obtaining the NAV on the NPCA primary channel concurrently with the primary channel.</a:t>
            </a:r>
          </a:p>
          <a:p>
            <a:pPr lvl="1"/>
            <a:r>
              <a:rPr lang="en-US" dirty="0"/>
              <a:t>A BSS shall only have a single NPCA primary channel on which the STA contends while the primary channel of the BSS is busy.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C503488-AE4D-4A1D-90BD-EE2072E25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782F42-EBF3-AEE3-1024-36298B6717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40518D-7D7E-C13E-214D-0388E6C4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B5467B-5F10-ADAB-EB44-B33222446B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Gaurang Naik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9886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10E67B7-2F2E-5A77-EA5B-9C86CAC53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370" y="1600200"/>
            <a:ext cx="8266630" cy="4495800"/>
          </a:xfrm>
        </p:spPr>
        <p:txBody>
          <a:bodyPr/>
          <a:lstStyle/>
          <a:p>
            <a:r>
              <a:rPr lang="en-US" sz="1600" dirty="0"/>
              <a:t>IEEE 802.11 offers support for very large bandwidths</a:t>
            </a:r>
          </a:p>
          <a:p>
            <a:pPr lvl="1"/>
            <a:r>
              <a:rPr lang="en-US" sz="1400" dirty="0"/>
              <a:t>EHT has defined support for up to 320 MHz</a:t>
            </a:r>
          </a:p>
          <a:p>
            <a:r>
              <a:rPr lang="en-US" sz="1600" dirty="0"/>
              <a:t>However, access to wideband channels in 802.11 is contingent on access to the primary 20 MHz channel</a:t>
            </a:r>
          </a:p>
          <a:p>
            <a:r>
              <a:rPr lang="en-US" sz="1600" dirty="0"/>
              <a:t>This limitation leads to underutilization of the spectrum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Harvesting this unutilized medium (BW) can help improve latency and throughput</a:t>
            </a:r>
          </a:p>
          <a:p>
            <a:r>
              <a:rPr lang="en-US" sz="1600" dirty="0"/>
              <a:t>Nonprimary channel access can help improve the spectral efficiency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E844BD6-9BA2-3030-7E4D-4F988C181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C2123A-98B4-A668-F1CB-D5424406FD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2CEB5C-8471-3B12-B930-D6D11C81E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3BBE14-4CA4-ACF0-4813-AA28E46336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41216" y="6475413"/>
            <a:ext cx="31027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Gaurang Naik et al., Qualcomm Technologies Inc.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3586076-E220-46EE-DE20-92F008EE8EB6}"/>
              </a:ext>
            </a:extLst>
          </p:cNvPr>
          <p:cNvGrpSpPr/>
          <p:nvPr/>
        </p:nvGrpSpPr>
        <p:grpSpPr>
          <a:xfrm>
            <a:off x="301852" y="3085204"/>
            <a:ext cx="8842148" cy="2188536"/>
            <a:chOff x="2241142" y="3235377"/>
            <a:chExt cx="8842148" cy="2848818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B6831A3B-E687-5AA3-B5F1-9C0F09B7A4C0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768090" y="5703278"/>
              <a:ext cx="6934200" cy="29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AF94CB50-4A43-6DCC-AD23-E0DA00B16A5D}"/>
                </a:ext>
              </a:extLst>
            </p:cNvPr>
            <p:cNvSpPr/>
            <p:nvPr/>
          </p:nvSpPr>
          <p:spPr bwMode="auto">
            <a:xfrm>
              <a:off x="2701290" y="5474976"/>
              <a:ext cx="692664" cy="2285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P20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A6FAA120-322D-6FC9-6F59-C86F7A5BE4A0}"/>
                </a:ext>
              </a:extLst>
            </p:cNvPr>
            <p:cNvSpPr/>
            <p:nvPr/>
          </p:nvSpPr>
          <p:spPr bwMode="auto">
            <a:xfrm>
              <a:off x="2701290" y="5246389"/>
              <a:ext cx="692664" cy="2285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/>
                <a:t>S</a:t>
              </a: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20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A6CBA274-D767-9101-2D4D-36682DB9E17A}"/>
                </a:ext>
              </a:extLst>
            </p:cNvPr>
            <p:cNvSpPr/>
            <p:nvPr/>
          </p:nvSpPr>
          <p:spPr bwMode="auto">
            <a:xfrm>
              <a:off x="2701290" y="4789168"/>
              <a:ext cx="692664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/>
                <a:t>S4</a:t>
              </a: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C7D4E989-6ED3-7FD9-6D51-DF76DF9526BC}"/>
                </a:ext>
              </a:extLst>
            </p:cNvPr>
            <p:cNvSpPr/>
            <p:nvPr/>
          </p:nvSpPr>
          <p:spPr bwMode="auto">
            <a:xfrm>
              <a:off x="2701290" y="3874768"/>
              <a:ext cx="692664" cy="914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/>
                <a:t>S8</a:t>
              </a: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C4585652-DEDA-77B2-CC82-B688D8044718}"/>
                </a:ext>
              </a:extLst>
            </p:cNvPr>
            <p:cNvSpPr txBox="1"/>
            <p:nvPr/>
          </p:nvSpPr>
          <p:spPr>
            <a:xfrm>
              <a:off x="2415601" y="5776418"/>
              <a:ext cx="12001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subchannels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95ED8ED4-B5CD-4C0C-D707-8C6CCAB65911}"/>
                </a:ext>
              </a:extLst>
            </p:cNvPr>
            <p:cNvSpPr/>
            <p:nvPr/>
          </p:nvSpPr>
          <p:spPr bwMode="auto">
            <a:xfrm>
              <a:off x="4523226" y="5474970"/>
              <a:ext cx="2597664" cy="228308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OBSS Transmission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6F29B2E0-B286-59E7-F68B-C56E34774DBB}"/>
                </a:ext>
              </a:extLst>
            </p:cNvPr>
            <p:cNvSpPr/>
            <p:nvPr/>
          </p:nvSpPr>
          <p:spPr bwMode="auto">
            <a:xfrm>
              <a:off x="7388022" y="3798568"/>
              <a:ext cx="2597664" cy="190471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In-BSS Transmission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3F631E02-821F-839A-2FF8-DE000FEA2CDE}"/>
                </a:ext>
              </a:extLst>
            </p:cNvPr>
            <p:cNvSpPr/>
            <p:nvPr/>
          </p:nvSpPr>
          <p:spPr bwMode="auto">
            <a:xfrm>
              <a:off x="4511161" y="3798568"/>
              <a:ext cx="2597664" cy="1628001"/>
            </a:xfrm>
            <a:prstGeom prst="rect">
              <a:avLst/>
            </a:prstGeom>
            <a:solidFill>
              <a:srgbClr val="FC3728">
                <a:alpha val="45098"/>
              </a:srgbClr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/>
                <a:t>Unutilized resource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74C141CC-055D-49BA-9345-C7C65BCD2D8D}"/>
                </a:ext>
              </a:extLst>
            </p:cNvPr>
            <p:cNvSpPr txBox="1"/>
            <p:nvPr/>
          </p:nvSpPr>
          <p:spPr>
            <a:xfrm>
              <a:off x="10321290" y="5717468"/>
              <a:ext cx="762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Time</a:t>
              </a:r>
            </a:p>
          </p:txBody>
        </p: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CF558313-DD4A-30BE-E148-27CCA65066B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920490" y="3493768"/>
              <a:ext cx="0" cy="2362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FD20048A-CC77-4674-DC39-B8FCB1D739C7}"/>
                </a:ext>
              </a:extLst>
            </p:cNvPr>
            <p:cNvSpPr txBox="1"/>
            <p:nvPr/>
          </p:nvSpPr>
          <p:spPr>
            <a:xfrm>
              <a:off x="3440214" y="3235377"/>
              <a:ext cx="10830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Frequency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5785D8C7-BBE0-99F2-AA0F-F7A2D298A794}"/>
                </a:ext>
              </a:extLst>
            </p:cNvPr>
            <p:cNvSpPr txBox="1"/>
            <p:nvPr/>
          </p:nvSpPr>
          <p:spPr>
            <a:xfrm rot="16200000">
              <a:off x="1556455" y="4592857"/>
              <a:ext cx="16771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/>
                <a:t>Pre-UHR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82367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71EEC41-BB78-F06B-D6E5-077C184E8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Enable nonprimary channel access with simple changes to the baseline 802.11 channel access rules</a:t>
            </a:r>
          </a:p>
          <a:p>
            <a:r>
              <a:rPr lang="en-US" dirty="0"/>
              <a:t>These include</a:t>
            </a:r>
          </a:p>
          <a:p>
            <a:pPr lvl="1"/>
            <a:r>
              <a:rPr lang="en-US" dirty="0"/>
              <a:t>Enable the feature without requiring concurrent packet detection/CCA capabilities on different subchannels</a:t>
            </a:r>
          </a:p>
          <a:p>
            <a:pPr lvl="1"/>
            <a:r>
              <a:rPr lang="en-US" dirty="0"/>
              <a:t>Allow access only on one nonprimary channel</a:t>
            </a:r>
          </a:p>
          <a:p>
            <a:pPr lvl="2"/>
            <a:r>
              <a:rPr lang="en-US" dirty="0"/>
              <a:t>To reduce coordination loss between AP &amp; STA due to asymmetric view of the primary channel</a:t>
            </a:r>
          </a:p>
          <a:p>
            <a:pPr lvl="1"/>
            <a:r>
              <a:rPr lang="en-US" dirty="0"/>
              <a:t>Limit the TXOP on nonprimary channel to the duration of OBSS TXOP on primary channel</a:t>
            </a:r>
          </a:p>
          <a:p>
            <a:pPr lvl="2"/>
            <a:r>
              <a:rPr lang="en-US" dirty="0"/>
              <a:t>To ensure backward compatibility with legacy STAs</a:t>
            </a:r>
          </a:p>
          <a:p>
            <a:pPr lvl="1"/>
            <a:r>
              <a:rPr lang="en-US" dirty="0"/>
              <a:t>Initiate TXOPs on nonprimary channel with a short Control frame</a:t>
            </a:r>
          </a:p>
          <a:p>
            <a:pPr lvl="2"/>
            <a:r>
              <a:rPr lang="en-US" dirty="0"/>
              <a:t>To confirm the peer STA’s presence on the nonprimary channel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9B06971-7BE6-A164-7882-438D7D196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Principles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6118AC-540C-3AB6-5840-EC11B9ED77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3578D0-08C9-2C8D-226A-B1B749DF5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74A87D-2ED1-702F-6725-B557F601E3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41216" y="6475413"/>
            <a:ext cx="31027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Gaurang Naik et al.,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2043397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24C53B5-9EDA-3FFA-BBD9-1A7227519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511794"/>
          </a:xfrm>
        </p:spPr>
        <p:txBody>
          <a:bodyPr/>
          <a:lstStyle/>
          <a:p>
            <a:r>
              <a:rPr lang="en-US" sz="1800" dirty="0"/>
              <a:t>When an OBSS PPDU is detected, AP &amp; STAs switch to nonprimary channel and contend for access</a:t>
            </a:r>
          </a:p>
          <a:p>
            <a:pPr lvl="1"/>
            <a:r>
              <a:rPr lang="en-US" sz="1600" dirty="0"/>
              <a:t>A TXOP on nonprimary channel is initiated with a Control frame</a:t>
            </a:r>
          </a:p>
          <a:p>
            <a:r>
              <a:rPr lang="en-US" sz="1800" dirty="0"/>
              <a:t>AP &amp; STAs return to the primary channel by the end of OBSS TXOP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C0AAA96-EA1C-C4D7-D7B8-8C759030D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Nonprimary channel access protocol (1/2)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E0B28F-CA36-B9F3-6756-D6E8531D32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89ED1F-1EBE-EF5C-8DDA-0790189A6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B62DE8-D5F0-AF87-1CCB-91E249764B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41216" y="6475413"/>
            <a:ext cx="31027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Gaurang Naik et al., Qualcomm Technologies Inc.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56581CE-91BB-1B50-CC16-A61BE621555E}"/>
              </a:ext>
            </a:extLst>
          </p:cNvPr>
          <p:cNvGrpSpPr/>
          <p:nvPr/>
        </p:nvGrpSpPr>
        <p:grpSpPr>
          <a:xfrm>
            <a:off x="849356" y="3226338"/>
            <a:ext cx="8103009" cy="1714957"/>
            <a:chOff x="2360405" y="4410704"/>
            <a:chExt cx="8103009" cy="171495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821FEE9-6F30-4128-FD3F-FB7694FEC5AA}"/>
                </a:ext>
              </a:extLst>
            </p:cNvPr>
            <p:cNvSpPr/>
            <p:nvPr/>
          </p:nvSpPr>
          <p:spPr bwMode="auto">
            <a:xfrm>
              <a:off x="4532137" y="5624192"/>
              <a:ext cx="3424655" cy="350918"/>
            </a:xfrm>
            <a:prstGeom prst="rect">
              <a:avLst/>
            </a:prstGeom>
            <a:pattFill prst="pct20">
              <a:fgClr>
                <a:schemeClr val="accent2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/>
                <a:t>OBSS</a:t>
              </a: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2C31771-F722-9ED7-B600-0E2CAA103648}"/>
                </a:ext>
              </a:extLst>
            </p:cNvPr>
            <p:cNvSpPr txBox="1"/>
            <p:nvPr/>
          </p:nvSpPr>
          <p:spPr>
            <a:xfrm>
              <a:off x="4727968" y="4410704"/>
              <a:ext cx="23280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Control frame, addressed to STA</a:t>
              </a: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77A2139D-E34D-40E5-1D45-CFAFFCF20CE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807021" y="5982335"/>
              <a:ext cx="6768099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3903540A-B7D5-7F5A-556F-7CA79133AD37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807021" y="4713042"/>
              <a:ext cx="0" cy="135957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962BEEE-D545-68E6-F517-AE0FDCF54C17}"/>
                </a:ext>
              </a:extLst>
            </p:cNvPr>
            <p:cNvSpPr txBox="1"/>
            <p:nvPr/>
          </p:nvSpPr>
          <p:spPr>
            <a:xfrm>
              <a:off x="9525337" y="5848662"/>
              <a:ext cx="7152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Primary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8B4562A1-D1E6-73E6-0FBE-747755EF383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807021" y="5419073"/>
              <a:ext cx="6768099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12B5D4CB-7906-00E2-1387-B5299287B880}"/>
                </a:ext>
              </a:extLst>
            </p:cNvPr>
            <p:cNvSpPr txBox="1"/>
            <p:nvPr/>
          </p:nvSpPr>
          <p:spPr>
            <a:xfrm>
              <a:off x="9525337" y="5254920"/>
              <a:ext cx="93807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Nonprimary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6E5471A0-5C66-AEDC-3E60-B028208DD294}"/>
                </a:ext>
              </a:extLst>
            </p:cNvPr>
            <p:cNvSpPr/>
            <p:nvPr/>
          </p:nvSpPr>
          <p:spPr bwMode="auto">
            <a:xfrm>
              <a:off x="5551513" y="4853652"/>
              <a:ext cx="2055250" cy="563340"/>
            </a:xfrm>
            <a:prstGeom prst="rect">
              <a:avLst/>
            </a:prstGeom>
            <a:pattFill prst="pct20">
              <a:fgClr>
                <a:srgbClr val="FF0000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/>
                <a:t>Data (STA)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3E9F637-94E1-C457-19F9-530A31CD8193}"/>
                </a:ext>
              </a:extLst>
            </p:cNvPr>
            <p:cNvGrpSpPr/>
            <p:nvPr/>
          </p:nvGrpSpPr>
          <p:grpSpPr>
            <a:xfrm>
              <a:off x="4642369" y="5201580"/>
              <a:ext cx="249465" cy="219575"/>
              <a:chOff x="2293621" y="2870059"/>
              <a:chExt cx="181930" cy="277001"/>
            </a:xfrm>
          </p:grpSpPr>
          <p:sp>
            <p:nvSpPr>
              <p:cNvPr id="36" name="Parallelogram 35">
                <a:extLst>
                  <a:ext uri="{FF2B5EF4-FFF2-40B4-BE49-F238E27FC236}">
                    <a16:creationId xmlns:a16="http://schemas.microsoft.com/office/drawing/2014/main" id="{B0E62A4C-C2F3-7CD9-B429-4ADC835BE627}"/>
                  </a:ext>
                </a:extLst>
              </p:cNvPr>
              <p:cNvSpPr/>
              <p:nvPr/>
            </p:nvSpPr>
            <p:spPr bwMode="auto">
              <a:xfrm>
                <a:off x="2293621" y="2870061"/>
                <a:ext cx="81280" cy="276999"/>
              </a:xfrm>
              <a:prstGeom prst="parallelogram">
                <a:avLst>
                  <a:gd name="adj" fmla="val 36719"/>
                </a:avLst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7" name="Parallelogram 36">
                <a:extLst>
                  <a:ext uri="{FF2B5EF4-FFF2-40B4-BE49-F238E27FC236}">
                    <a16:creationId xmlns:a16="http://schemas.microsoft.com/office/drawing/2014/main" id="{C5EA2A4D-101C-F8DA-00E0-942661F3C58B}"/>
                  </a:ext>
                </a:extLst>
              </p:cNvPr>
              <p:cNvSpPr/>
              <p:nvPr/>
            </p:nvSpPr>
            <p:spPr bwMode="auto">
              <a:xfrm>
                <a:off x="2343946" y="2870060"/>
                <a:ext cx="81280" cy="276999"/>
              </a:xfrm>
              <a:prstGeom prst="parallelogram">
                <a:avLst>
                  <a:gd name="adj" fmla="val 36719"/>
                </a:avLst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8" name="Parallelogram 37">
                <a:extLst>
                  <a:ext uri="{FF2B5EF4-FFF2-40B4-BE49-F238E27FC236}">
                    <a16:creationId xmlns:a16="http://schemas.microsoft.com/office/drawing/2014/main" id="{D8680398-23E2-EE51-4D8A-DD289C5C9511}"/>
                  </a:ext>
                </a:extLst>
              </p:cNvPr>
              <p:cNvSpPr/>
              <p:nvPr/>
            </p:nvSpPr>
            <p:spPr bwMode="auto">
              <a:xfrm>
                <a:off x="2394271" y="2870059"/>
                <a:ext cx="81280" cy="276999"/>
              </a:xfrm>
              <a:prstGeom prst="parallelogram">
                <a:avLst>
                  <a:gd name="adj" fmla="val 36719"/>
                </a:avLst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17" name="Parallelogram 16">
              <a:extLst>
                <a:ext uri="{FF2B5EF4-FFF2-40B4-BE49-F238E27FC236}">
                  <a16:creationId xmlns:a16="http://schemas.microsoft.com/office/drawing/2014/main" id="{48775DAA-CBE9-0D7F-DDCD-C79BF92D3551}"/>
                </a:ext>
              </a:extLst>
            </p:cNvPr>
            <p:cNvSpPr/>
            <p:nvPr/>
          </p:nvSpPr>
          <p:spPr bwMode="auto">
            <a:xfrm>
              <a:off x="4855476" y="5201580"/>
              <a:ext cx="111452" cy="219573"/>
            </a:xfrm>
            <a:prstGeom prst="parallelogram">
              <a:avLst>
                <a:gd name="adj" fmla="val 36719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034AA84-F9F2-6186-4F8D-DA44D12CF5A7}"/>
                </a:ext>
              </a:extLst>
            </p:cNvPr>
            <p:cNvSpPr/>
            <p:nvPr/>
          </p:nvSpPr>
          <p:spPr bwMode="auto">
            <a:xfrm>
              <a:off x="7744634" y="4852921"/>
              <a:ext cx="212158" cy="56750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3FB15797-86C2-AFA7-FBD5-99EFF5EC8475}"/>
                </a:ext>
              </a:extLst>
            </p:cNvPr>
            <p:cNvSpPr txBox="1"/>
            <p:nvPr/>
          </p:nvSpPr>
          <p:spPr>
            <a:xfrm>
              <a:off x="7705475" y="4845397"/>
              <a:ext cx="357622" cy="577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ACK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A6052EC3-EBDB-9169-2D78-92558FDF53FF}"/>
                </a:ext>
              </a:extLst>
            </p:cNvPr>
            <p:cNvSpPr/>
            <p:nvPr/>
          </p:nvSpPr>
          <p:spPr bwMode="auto">
            <a:xfrm>
              <a:off x="4977308" y="5131341"/>
              <a:ext cx="161636" cy="275357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D43A6F0-849D-039C-AC1F-CC6C1C5AB853}"/>
                </a:ext>
              </a:extLst>
            </p:cNvPr>
            <p:cNvSpPr txBox="1"/>
            <p:nvPr/>
          </p:nvSpPr>
          <p:spPr>
            <a:xfrm>
              <a:off x="4912205" y="5143347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/>
                <a:t>R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3887A76E-1646-E811-4C06-45A40D246BE4}"/>
                </a:ext>
              </a:extLst>
            </p:cNvPr>
            <p:cNvSpPr/>
            <p:nvPr/>
          </p:nvSpPr>
          <p:spPr bwMode="auto">
            <a:xfrm>
              <a:off x="5254882" y="5154053"/>
              <a:ext cx="212158" cy="26601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ECF15E9-C495-2268-94D4-A82C50B141E4}"/>
                </a:ext>
              </a:extLst>
            </p:cNvPr>
            <p:cNvSpPr txBox="1"/>
            <p:nvPr/>
          </p:nvSpPr>
          <p:spPr>
            <a:xfrm>
              <a:off x="5199577" y="5151697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C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08E49E58-66DD-3091-3C30-ED459D1C2002}"/>
                </a:ext>
              </a:extLst>
            </p:cNvPr>
            <p:cNvSpPr/>
            <p:nvPr/>
          </p:nvSpPr>
          <p:spPr bwMode="auto">
            <a:xfrm>
              <a:off x="4978160" y="4863858"/>
              <a:ext cx="161636" cy="275357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EB34FDEE-13D6-264D-B77F-3D24312316A5}"/>
                </a:ext>
              </a:extLst>
            </p:cNvPr>
            <p:cNvSpPr txBox="1"/>
            <p:nvPr/>
          </p:nvSpPr>
          <p:spPr>
            <a:xfrm>
              <a:off x="4913057" y="4875864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R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12390E72-7533-EEE0-A1D8-795E3AB38D83}"/>
                </a:ext>
              </a:extLst>
            </p:cNvPr>
            <p:cNvSpPr/>
            <p:nvPr/>
          </p:nvSpPr>
          <p:spPr bwMode="auto">
            <a:xfrm>
              <a:off x="5255733" y="4882795"/>
              <a:ext cx="212158" cy="26601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65E15D34-6AAA-B0E2-921F-86475BBF0079}"/>
                </a:ext>
              </a:extLst>
            </p:cNvPr>
            <p:cNvSpPr txBox="1"/>
            <p:nvPr/>
          </p:nvSpPr>
          <p:spPr>
            <a:xfrm>
              <a:off x="5200427" y="4885474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/>
                <a:t>C</a:t>
              </a: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0A9BBD2E-D49A-D9E3-C4C5-0C63EE435149}"/>
                </a:ext>
              </a:extLst>
            </p:cNvPr>
            <p:cNvCxnSpPr>
              <a:cxnSpLocks/>
              <a:endCxn id="25" idx="0"/>
            </p:cNvCxnSpPr>
            <p:nvPr/>
          </p:nvCxnSpPr>
          <p:spPr bwMode="auto">
            <a:xfrm flipH="1">
              <a:off x="5060694" y="4641168"/>
              <a:ext cx="134120" cy="23469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5514929A-9B73-376E-3FDA-37D239CBD877}"/>
                </a:ext>
              </a:extLst>
            </p:cNvPr>
            <p:cNvSpPr txBox="1"/>
            <p:nvPr/>
          </p:nvSpPr>
          <p:spPr>
            <a:xfrm>
              <a:off x="2360405" y="5265486"/>
              <a:ext cx="42511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AP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90CC846C-9EC5-AA80-A36B-6E3A187E577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532137" y="4956389"/>
              <a:ext cx="215608" cy="22374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FE3AF422-84AE-C6B9-DCE7-120CDB01A003}"/>
                </a:ext>
              </a:extLst>
            </p:cNvPr>
            <p:cNvSpPr txBox="1"/>
            <p:nvPr/>
          </p:nvSpPr>
          <p:spPr>
            <a:xfrm>
              <a:off x="3777869" y="4478240"/>
              <a:ext cx="115392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Contend for access</a:t>
              </a:r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50ED6534-CC0E-60DC-6117-0FD92C3771F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476533" y="5533910"/>
              <a:ext cx="118446" cy="8816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7DCB70D4-749F-75F8-737B-ED5E48E62D7E}"/>
                </a:ext>
              </a:extLst>
            </p:cNvPr>
            <p:cNvSpPr txBox="1"/>
            <p:nvPr/>
          </p:nvSpPr>
          <p:spPr>
            <a:xfrm>
              <a:off x="2814470" y="5194781"/>
              <a:ext cx="18703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Detect OBSS &amp;</a:t>
              </a:r>
            </a:p>
            <a:p>
              <a:pPr algn="ctr"/>
              <a:r>
                <a:rPr lang="en-US" sz="1200" dirty="0"/>
                <a:t>Switch to Nonprimary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DB477285-ECFA-D7EC-0CA6-407B6C8B27AB}"/>
                </a:ext>
              </a:extLst>
            </p:cNvPr>
            <p:cNvSpPr txBox="1"/>
            <p:nvPr/>
          </p:nvSpPr>
          <p:spPr>
            <a:xfrm>
              <a:off x="8014891" y="4907723"/>
              <a:ext cx="17992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Return to Primary</a:t>
              </a:r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84B6F3EF-B649-3D10-9E91-C5738802789B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7963927" y="5148805"/>
              <a:ext cx="300800" cy="47327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2065CFD0-67A3-4869-9448-642844EAC567}"/>
              </a:ext>
            </a:extLst>
          </p:cNvPr>
          <p:cNvGrpSpPr/>
          <p:nvPr/>
        </p:nvGrpSpPr>
        <p:grpSpPr>
          <a:xfrm>
            <a:off x="-29234" y="4912221"/>
            <a:ext cx="8999090" cy="1372104"/>
            <a:chOff x="1296500" y="5121946"/>
            <a:chExt cx="8999090" cy="1372104"/>
          </a:xfrm>
        </p:grpSpPr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50A923DB-B698-97D8-35EF-5212D1E0450B}"/>
                </a:ext>
              </a:extLst>
            </p:cNvPr>
            <p:cNvGrpSpPr/>
            <p:nvPr/>
          </p:nvGrpSpPr>
          <p:grpSpPr>
            <a:xfrm>
              <a:off x="1296500" y="5121946"/>
              <a:ext cx="8999090" cy="1372104"/>
              <a:chOff x="1464325" y="3118665"/>
              <a:chExt cx="8999090" cy="1372104"/>
            </a:xfrm>
          </p:grpSpPr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8674BF02-BADB-9037-45EF-65D17468748E}"/>
                  </a:ext>
                </a:extLst>
              </p:cNvPr>
              <p:cNvSpPr txBox="1"/>
              <p:nvPr/>
            </p:nvSpPr>
            <p:spPr>
              <a:xfrm>
                <a:off x="4900903" y="3500571"/>
                <a:ext cx="295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/>
                  <a:t>R</a:t>
                </a: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DAF24B3E-957A-2425-4BBE-A48944EBC8EE}"/>
                  </a:ext>
                </a:extLst>
              </p:cNvPr>
              <p:cNvSpPr txBox="1"/>
              <p:nvPr/>
            </p:nvSpPr>
            <p:spPr>
              <a:xfrm>
                <a:off x="5199076" y="3498784"/>
                <a:ext cx="295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/>
                  <a:t>C</a:t>
                </a: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69F79002-05BA-F90F-3A5B-D416909A1123}"/>
                  </a:ext>
                </a:extLst>
              </p:cNvPr>
              <p:cNvSpPr txBox="1"/>
              <p:nvPr/>
            </p:nvSpPr>
            <p:spPr>
              <a:xfrm>
                <a:off x="4901754" y="3233089"/>
                <a:ext cx="295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/>
                  <a:t>R</a:t>
                </a:r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E7B0F63C-B657-B069-D8DA-9276275AEB8F}"/>
                  </a:ext>
                </a:extLst>
              </p:cNvPr>
              <p:cNvSpPr txBox="1"/>
              <p:nvPr/>
            </p:nvSpPr>
            <p:spPr>
              <a:xfrm>
                <a:off x="5199927" y="3232561"/>
                <a:ext cx="295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C</a:t>
                </a:r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111B04B6-EC9E-77D1-B02E-70363D3555EA}"/>
                  </a:ext>
                </a:extLst>
              </p:cNvPr>
              <p:cNvSpPr/>
              <p:nvPr/>
            </p:nvSpPr>
            <p:spPr bwMode="auto">
              <a:xfrm>
                <a:off x="4532150" y="4027709"/>
                <a:ext cx="3440512" cy="350918"/>
              </a:xfrm>
              <a:prstGeom prst="rect">
                <a:avLst/>
              </a:prstGeom>
              <a:pattFill prst="pct20">
                <a:fgClr>
                  <a:schemeClr val="accent2"/>
                </a:fgClr>
                <a:bgClr>
                  <a:schemeClr val="bg1"/>
                </a:bgClr>
              </a:patt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200"/>
                  <a:t>OBSS</a:t>
                </a: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grpSp>
            <p:nvGrpSpPr>
              <p:cNvPr id="48" name="Group 47">
                <a:extLst>
                  <a:ext uri="{FF2B5EF4-FFF2-40B4-BE49-F238E27FC236}">
                    <a16:creationId xmlns:a16="http://schemas.microsoft.com/office/drawing/2014/main" id="{D5DD2356-204E-F4F4-978E-2DCCE297C13C}"/>
                  </a:ext>
                </a:extLst>
              </p:cNvPr>
              <p:cNvGrpSpPr/>
              <p:nvPr/>
            </p:nvGrpSpPr>
            <p:grpSpPr>
              <a:xfrm>
                <a:off x="2801791" y="3118665"/>
                <a:ext cx="7661624" cy="1372104"/>
                <a:chOff x="1343797" y="4901069"/>
                <a:chExt cx="5587484" cy="865473"/>
              </a:xfrm>
            </p:grpSpPr>
            <p:cxnSp>
              <p:nvCxnSpPr>
                <p:cNvPr id="50" name="Straight Arrow Connector 49">
                  <a:extLst>
                    <a:ext uri="{FF2B5EF4-FFF2-40B4-BE49-F238E27FC236}">
                      <a16:creationId xmlns:a16="http://schemas.microsoft.com/office/drawing/2014/main" id="{8660E9A4-ED92-A563-5113-CBA46986F323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1343797" y="5690553"/>
                  <a:ext cx="4939665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cxnSp>
              <p:nvCxnSpPr>
                <p:cNvPr id="51" name="Straight Arrow Connector 50">
                  <a:extLst>
                    <a:ext uri="{FF2B5EF4-FFF2-40B4-BE49-F238E27FC236}">
                      <a16:creationId xmlns:a16="http://schemas.microsoft.com/office/drawing/2014/main" id="{666B3E00-4A3B-FF02-E90D-EA011EBAD852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1343797" y="4901069"/>
                  <a:ext cx="0" cy="857571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2836F006-0016-CC2D-6C9B-2DF1810DF48E}"/>
                    </a:ext>
                  </a:extLst>
                </p:cNvPr>
                <p:cNvSpPr txBox="1"/>
                <p:nvPr/>
              </p:nvSpPr>
              <p:spPr>
                <a:xfrm>
                  <a:off x="6247158" y="5591821"/>
                  <a:ext cx="521626" cy="1747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/>
                    <a:t>Primary</a:t>
                  </a:r>
                  <a:endParaRPr lang="en-US" sz="1200" dirty="0"/>
                </a:p>
              </p:txBody>
            </p:sp>
            <p:cxnSp>
              <p:nvCxnSpPr>
                <p:cNvPr id="53" name="Straight Arrow Connector 52">
                  <a:extLst>
                    <a:ext uri="{FF2B5EF4-FFF2-40B4-BE49-F238E27FC236}">
                      <a16:creationId xmlns:a16="http://schemas.microsoft.com/office/drawing/2014/main" id="{1D652DF7-3E97-A1F3-C8A8-44559F5861AF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1343797" y="5335268"/>
                  <a:ext cx="4939665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sp>
              <p:nvSpPr>
                <p:cNvPr id="54" name="TextBox 53">
                  <a:extLst>
                    <a:ext uri="{FF2B5EF4-FFF2-40B4-BE49-F238E27FC236}">
                      <a16:creationId xmlns:a16="http://schemas.microsoft.com/office/drawing/2014/main" id="{AFA4462A-749D-4941-6AEE-DCF2A5FD067D}"/>
                    </a:ext>
                  </a:extLst>
                </p:cNvPr>
                <p:cNvSpPr txBox="1"/>
                <p:nvPr/>
              </p:nvSpPr>
              <p:spPr>
                <a:xfrm>
                  <a:off x="6247158" y="5236532"/>
                  <a:ext cx="684123" cy="1747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/>
                    <a:t>Nonprimary</a:t>
                  </a:r>
                </a:p>
              </p:txBody>
            </p:sp>
            <p:sp>
              <p:nvSpPr>
                <p:cNvPr id="55" name="Rectangle 54">
                  <a:extLst>
                    <a:ext uri="{FF2B5EF4-FFF2-40B4-BE49-F238E27FC236}">
                      <a16:creationId xmlns:a16="http://schemas.microsoft.com/office/drawing/2014/main" id="{D98CCD40-FD4C-769B-AFF4-D0F2F545BE99}"/>
                    </a:ext>
                  </a:extLst>
                </p:cNvPr>
                <p:cNvSpPr/>
                <p:nvPr/>
              </p:nvSpPr>
              <p:spPr bwMode="auto">
                <a:xfrm>
                  <a:off x="3349119" y="4988982"/>
                  <a:ext cx="1498857" cy="348823"/>
                </a:xfrm>
                <a:prstGeom prst="rect">
                  <a:avLst/>
                </a:prstGeom>
                <a:pattFill prst="pct20">
                  <a:fgClr>
                    <a:srgbClr val="FF0000"/>
                  </a:fgClr>
                  <a:bgClr>
                    <a:schemeClr val="bg1"/>
                  </a:bgClr>
                </a:patt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200"/>
                    <a:t>Data </a:t>
                  </a:r>
                  <a:r>
                    <a:rPr lang="en-US" sz="1200" dirty="0"/>
                    <a:t>(STA)</a:t>
                  </a:r>
                  <a:endPara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grpSp>
              <p:nvGrpSpPr>
                <p:cNvPr id="56" name="Group 55">
                  <a:extLst>
                    <a:ext uri="{FF2B5EF4-FFF2-40B4-BE49-F238E27FC236}">
                      <a16:creationId xmlns:a16="http://schemas.microsoft.com/office/drawing/2014/main" id="{A347D227-0BD3-0054-07E9-A2803EF23B7A}"/>
                    </a:ext>
                  </a:extLst>
                </p:cNvPr>
                <p:cNvGrpSpPr/>
                <p:nvPr/>
              </p:nvGrpSpPr>
              <p:grpSpPr>
                <a:xfrm>
                  <a:off x="4923182" y="4961005"/>
                  <a:ext cx="260807" cy="374122"/>
                  <a:chOff x="1800538" y="2701845"/>
                  <a:chExt cx="260807" cy="437631"/>
                </a:xfrm>
              </p:grpSpPr>
              <p:sp>
                <p:nvSpPr>
                  <p:cNvPr id="61" name="Rectangle 60">
                    <a:extLst>
                      <a:ext uri="{FF2B5EF4-FFF2-40B4-BE49-F238E27FC236}">
                        <a16:creationId xmlns:a16="http://schemas.microsoft.com/office/drawing/2014/main" id="{EDB2F2F1-D056-61C4-494E-C3E911910DF2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1818327" y="2720753"/>
                    <a:ext cx="154723" cy="418723"/>
                  </a:xfrm>
                  <a:prstGeom prst="rect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0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62" name="TextBox 61">
                    <a:extLst>
                      <a:ext uri="{FF2B5EF4-FFF2-40B4-BE49-F238E27FC236}">
                        <a16:creationId xmlns:a16="http://schemas.microsoft.com/office/drawing/2014/main" id="{D7782FD2-2FB7-0AEE-994D-87DE93CE563F}"/>
                      </a:ext>
                    </a:extLst>
                  </p:cNvPr>
                  <p:cNvSpPr txBox="1"/>
                  <p:nvPr/>
                </p:nvSpPr>
                <p:spPr>
                  <a:xfrm>
                    <a:off x="1800538" y="2701845"/>
                    <a:ext cx="260807" cy="42579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050" dirty="0"/>
                      <a:t>ACK</a:t>
                    </a:r>
                  </a:p>
                </p:txBody>
              </p:sp>
            </p:grpSp>
            <p:sp>
              <p:nvSpPr>
                <p:cNvPr id="57" name="Rectangle 56">
                  <a:extLst>
                    <a:ext uri="{FF2B5EF4-FFF2-40B4-BE49-F238E27FC236}">
                      <a16:creationId xmlns:a16="http://schemas.microsoft.com/office/drawing/2014/main" id="{FFE2227B-E622-422B-C146-B8A14C194AD7}"/>
                    </a:ext>
                  </a:extLst>
                </p:cNvPr>
                <p:cNvSpPr/>
                <p:nvPr/>
              </p:nvSpPr>
              <p:spPr bwMode="auto">
                <a:xfrm>
                  <a:off x="2930362" y="5161287"/>
                  <a:ext cx="117878" cy="173685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58" name="Rectangle 57">
                  <a:extLst>
                    <a:ext uri="{FF2B5EF4-FFF2-40B4-BE49-F238E27FC236}">
                      <a16:creationId xmlns:a16="http://schemas.microsoft.com/office/drawing/2014/main" id="{44FA92A0-5E23-ACA5-27C7-5D7B9D04EC7F}"/>
                    </a:ext>
                  </a:extLst>
                </p:cNvPr>
                <p:cNvSpPr/>
                <p:nvPr/>
              </p:nvSpPr>
              <p:spPr bwMode="auto">
                <a:xfrm>
                  <a:off x="3132659" y="5168174"/>
                  <a:ext cx="154723" cy="167789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59" name="Rectangle 58">
                  <a:extLst>
                    <a:ext uri="{FF2B5EF4-FFF2-40B4-BE49-F238E27FC236}">
                      <a16:creationId xmlns:a16="http://schemas.microsoft.com/office/drawing/2014/main" id="{9E573023-62EF-561D-FED5-F9B56F2DD79D}"/>
                    </a:ext>
                  </a:extLst>
                </p:cNvPr>
                <p:cNvSpPr/>
                <p:nvPr/>
              </p:nvSpPr>
              <p:spPr bwMode="auto">
                <a:xfrm>
                  <a:off x="2930983" y="4992569"/>
                  <a:ext cx="117878" cy="173685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60" name="Rectangle 59">
                  <a:extLst>
                    <a:ext uri="{FF2B5EF4-FFF2-40B4-BE49-F238E27FC236}">
                      <a16:creationId xmlns:a16="http://schemas.microsoft.com/office/drawing/2014/main" id="{D4F5BF8E-2313-4DB7-5F70-E3924CE934E5}"/>
                    </a:ext>
                  </a:extLst>
                </p:cNvPr>
                <p:cNvSpPr/>
                <p:nvPr/>
              </p:nvSpPr>
              <p:spPr bwMode="auto">
                <a:xfrm>
                  <a:off x="3133280" y="4997075"/>
                  <a:ext cx="154723" cy="167789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ED98C89C-94F1-C5E6-C2B7-FDEF6A802063}"/>
                  </a:ext>
                </a:extLst>
              </p:cNvPr>
              <p:cNvSpPr txBox="1"/>
              <p:nvPr/>
            </p:nvSpPr>
            <p:spPr>
              <a:xfrm>
                <a:off x="1464325" y="3649053"/>
                <a:ext cx="121058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/>
                  <a:t>Non-AP STA</a:t>
                </a:r>
              </a:p>
            </p:txBody>
          </p:sp>
        </p:grp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1990A72E-EF25-922C-7A2C-29229B4C8B4E}"/>
                </a:ext>
              </a:extLst>
            </p:cNvPr>
            <p:cNvSpPr txBox="1"/>
            <p:nvPr/>
          </p:nvSpPr>
          <p:spPr>
            <a:xfrm>
              <a:off x="2598900" y="5573170"/>
              <a:ext cx="18703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Detect OBSS &amp;</a:t>
              </a:r>
            </a:p>
            <a:p>
              <a:pPr algn="ctr"/>
              <a:r>
                <a:rPr lang="en-US" sz="1200" dirty="0"/>
                <a:t>Switch to Nonprimary</a:t>
              </a:r>
            </a:p>
          </p:txBody>
        </p: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0F156FF3-39C3-CEE7-31A9-C163670F0FF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228261" y="5963593"/>
              <a:ext cx="118446" cy="8816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E3DC1852-1360-E2CD-0072-91F5F550B287}"/>
              </a:ext>
            </a:extLst>
          </p:cNvPr>
          <p:cNvSpPr txBox="1"/>
          <p:nvPr/>
        </p:nvSpPr>
        <p:spPr>
          <a:xfrm>
            <a:off x="1885082" y="2994465"/>
            <a:ext cx="52581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An illustration of downlink frame exchange using nonprimary channel access</a:t>
            </a:r>
          </a:p>
        </p:txBody>
      </p:sp>
    </p:spTree>
    <p:extLst>
      <p:ext uri="{BB962C8B-B14F-4D97-AF65-F5344CB8AC3E}">
        <p14:creationId xmlns:p14="http://schemas.microsoft.com/office/powerpoint/2010/main" val="2597595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439C1C5-A9DD-F39E-2EBC-D31F45A89D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Device requirements</a:t>
            </a:r>
          </a:p>
          <a:p>
            <a:pPr lvl="1"/>
            <a:r>
              <a:rPr lang="en-US" dirty="0"/>
              <a:t>A STA must be capable of switching dynamically from primary channel to nonprimary channel and vice versa</a:t>
            </a:r>
          </a:p>
          <a:p>
            <a:endParaRPr lang="en-US" dirty="0"/>
          </a:p>
          <a:p>
            <a:r>
              <a:rPr lang="en-US" dirty="0"/>
              <a:t>Signaling considerations</a:t>
            </a:r>
          </a:p>
          <a:p>
            <a:pPr lvl="1"/>
            <a:r>
              <a:rPr lang="en-US" dirty="0"/>
              <a:t>AP signals the nonprimary channel where contention is allowed</a:t>
            </a:r>
          </a:p>
          <a:p>
            <a:pPr lvl="1"/>
            <a:r>
              <a:rPr lang="en-US" dirty="0"/>
              <a:t>AP and STAs signal their respective delays to switch from primary channel to nonprimary channel, and vice versa</a:t>
            </a:r>
          </a:p>
          <a:p>
            <a:endParaRPr lang="en-US" dirty="0"/>
          </a:p>
          <a:p>
            <a:r>
              <a:rPr lang="en-US" dirty="0"/>
              <a:t>Medium synchronization</a:t>
            </a:r>
          </a:p>
          <a:p>
            <a:pPr lvl="1"/>
            <a:r>
              <a:rPr lang="en-US" dirty="0"/>
              <a:t>Before initiating a TXOP on the nonprimary channel, a STA must follow baseline medium synchronization recovery rules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4A8827F-217C-8AF2-5B8E-1615CFDEA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Nonprimary channel access protocol (2/2)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0C8229-2691-2830-5AB3-2C969C4A45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A6C2C4-3900-CD15-427D-06B95EF42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D80412-A22F-5F58-4021-541F397EC1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41216" y="6475413"/>
            <a:ext cx="31027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Gaurang Naik et al.,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2037144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7CAC5DC-C362-AEE0-0304-901AC693EF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63287" y="1522117"/>
            <a:ext cx="5085020" cy="3813766"/>
          </a:xfrm>
          <a:prstGeom prst="rect">
            <a:avLst/>
          </a:prstGeom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74C1F26-48C9-D513-91ED-3F9C701765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549" y="1828800"/>
            <a:ext cx="4005817" cy="4267200"/>
          </a:xfrm>
        </p:spPr>
        <p:txBody>
          <a:bodyPr/>
          <a:lstStyle/>
          <a:p>
            <a:r>
              <a:rPr lang="en-US" sz="1800" dirty="0"/>
              <a:t>Theoretical gains</a:t>
            </a:r>
          </a:p>
          <a:p>
            <a:r>
              <a:rPr lang="en-US" sz="1800" dirty="0"/>
              <a:t>Assumptions:</a:t>
            </a:r>
          </a:p>
          <a:p>
            <a:pPr lvl="1"/>
            <a:r>
              <a:rPr lang="en-US" sz="1600" dirty="0"/>
              <a:t>Two BSSs are in ED range</a:t>
            </a:r>
          </a:p>
          <a:p>
            <a:pPr lvl="1"/>
            <a:r>
              <a:rPr lang="en-US" sz="1600" dirty="0"/>
              <a:t>Primary channels are the same</a:t>
            </a:r>
          </a:p>
          <a:p>
            <a:pPr lvl="1"/>
            <a:r>
              <a:rPr lang="en-US" sz="1600" dirty="0"/>
              <a:t>No adjacent channel interference</a:t>
            </a:r>
          </a:p>
          <a:p>
            <a:pPr lvl="1"/>
            <a:r>
              <a:rPr lang="en-US" sz="1600" dirty="0"/>
              <a:t>Concurrent CCA/PD on subchannels</a:t>
            </a:r>
          </a:p>
          <a:p>
            <a:r>
              <a:rPr lang="en-US" sz="1800" dirty="0"/>
              <a:t>Notations:</a:t>
            </a:r>
          </a:p>
          <a:p>
            <a:pPr lvl="1"/>
            <a:r>
              <a:rPr lang="en-US" sz="1600" dirty="0"/>
              <a:t>In-BSS occupancy fraction = p</a:t>
            </a:r>
          </a:p>
          <a:p>
            <a:pPr lvl="1"/>
            <a:r>
              <a:rPr lang="en-US" sz="1600" dirty="0"/>
              <a:t>BW ratio = In-BSS BW / OBSS BW</a:t>
            </a:r>
          </a:p>
          <a:p>
            <a:pPr lvl="2"/>
            <a:endParaRPr lang="en-US" sz="1400" baseline="-25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E453E1D-11F7-B467-B459-DD3446504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Gain Analysis – Setup 1: Idealistic Scenario (above ED)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B6EC53-998A-1D48-9968-74179C6193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CA3408-B579-0589-0D98-81A20278A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1A1C99-5CD8-C1D8-986D-C3BF89A9EF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41216" y="6475413"/>
            <a:ext cx="31027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Gaurang Naik et al.,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4153826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933D256-D47F-9F45-CD7A-6D80497B4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4225152" cy="4495800"/>
          </a:xfrm>
        </p:spPr>
        <p:txBody>
          <a:bodyPr/>
          <a:lstStyle/>
          <a:p>
            <a:r>
              <a:rPr lang="en-US" sz="1400" dirty="0"/>
              <a:t>Topology</a:t>
            </a:r>
          </a:p>
          <a:p>
            <a:pPr lvl="1"/>
            <a:r>
              <a:rPr lang="en-US" sz="1200" dirty="0"/>
              <a:t>All devices are within ED range, i.e., above -62 dBm</a:t>
            </a:r>
          </a:p>
          <a:p>
            <a:pPr lvl="1"/>
            <a:r>
              <a:rPr lang="en-US" sz="1200" dirty="0"/>
              <a:t>Legacy BSS supports 40 MHz</a:t>
            </a:r>
          </a:p>
          <a:p>
            <a:pPr lvl="1"/>
            <a:r>
              <a:rPr lang="en-US" sz="1200" dirty="0"/>
              <a:t>UHR BSS supports 80 MHz</a:t>
            </a:r>
          </a:p>
          <a:p>
            <a:pPr lvl="1"/>
            <a:r>
              <a:rPr lang="en-US" sz="1200" dirty="0"/>
              <a:t>Total number of STAs = 10. </a:t>
            </a:r>
          </a:p>
          <a:p>
            <a:pPr lvl="2"/>
            <a:r>
              <a:rPr lang="en-US" sz="1000" dirty="0"/>
              <a:t>Number of STAs in the UHR BSS is varied from 1 to 9. </a:t>
            </a:r>
          </a:p>
          <a:p>
            <a:pPr lvl="2"/>
            <a:r>
              <a:rPr lang="en-US" sz="1000" dirty="0"/>
              <a:t>Remaining STAs are in the legacy BSS</a:t>
            </a:r>
          </a:p>
          <a:p>
            <a:pPr lvl="2"/>
            <a:r>
              <a:rPr lang="en-US" sz="1000" dirty="0"/>
              <a:t>Define P = Fraction of STAs in the UHR BSS</a:t>
            </a:r>
          </a:p>
          <a:p>
            <a:r>
              <a:rPr lang="en-US" sz="1400" dirty="0"/>
              <a:t>Traffic</a:t>
            </a:r>
          </a:p>
          <a:p>
            <a:pPr lvl="1"/>
            <a:r>
              <a:rPr lang="en-US" sz="1200" dirty="0"/>
              <a:t>UL only, full buffer</a:t>
            </a:r>
          </a:p>
          <a:p>
            <a:r>
              <a:rPr lang="en-US" sz="1400" dirty="0"/>
              <a:t>KPI</a:t>
            </a:r>
          </a:p>
          <a:p>
            <a:pPr lvl="1"/>
            <a:r>
              <a:rPr lang="en-US" sz="1200" dirty="0"/>
              <a:t>Average Throughput gain of UHR STAs</a:t>
            </a:r>
          </a:p>
          <a:p>
            <a:r>
              <a:rPr lang="en-US" sz="1400" dirty="0"/>
              <a:t>Channel and bandwidth configuration</a:t>
            </a:r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089DBF3-CA78-9387-DA44-80A137CE8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Setup 1 – Idealistic Scenario (above ED)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4C5C2D-7955-C4D2-E087-E7D17ADBC47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E51582-5B90-1375-17FD-CDBE84EE4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B1AB28-74B5-C3AA-81B4-72C76135E9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Gaurang Naik et al., Qualcomm Technologies Inc.</a:t>
            </a:r>
            <a:endParaRPr lang="en-US" altLang="ko-KR" dirty="0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BEDA06AB-CDA6-29DA-E237-9BBE3F9F6A32}"/>
              </a:ext>
            </a:extLst>
          </p:cNvPr>
          <p:cNvGrpSpPr/>
          <p:nvPr/>
        </p:nvGrpSpPr>
        <p:grpSpPr>
          <a:xfrm>
            <a:off x="5089306" y="1839887"/>
            <a:ext cx="3654644" cy="1993731"/>
            <a:chOff x="5089306" y="1839887"/>
            <a:chExt cx="3654644" cy="1993731"/>
          </a:xfrm>
        </p:grpSpPr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B14EAD9E-0274-3A42-7819-1F36E300DE27}"/>
                </a:ext>
              </a:extLst>
            </p:cNvPr>
            <p:cNvGrpSpPr/>
            <p:nvPr/>
          </p:nvGrpSpPr>
          <p:grpSpPr>
            <a:xfrm>
              <a:off x="5157939" y="1941487"/>
              <a:ext cx="3385986" cy="1487513"/>
              <a:chOff x="4976513" y="1840309"/>
              <a:chExt cx="3385986" cy="1487513"/>
            </a:xfrm>
          </p:grpSpPr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BBC9FCC0-756C-5989-C952-539FD6AD710C}"/>
                  </a:ext>
                </a:extLst>
              </p:cNvPr>
              <p:cNvSpPr/>
              <p:nvPr/>
            </p:nvSpPr>
            <p:spPr>
              <a:xfrm>
                <a:off x="5451597" y="2337619"/>
                <a:ext cx="506027" cy="532660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sz="1000" dirty="0">
                    <a:solidFill>
                      <a:schemeClr val="bg1"/>
                    </a:solidFill>
                    <a:latin typeface="Microsoft Sans Serif"/>
                    <a:cs typeface="Microsoft Sans Serif" panose="020B0604020202020204" pitchFamily="34" charset="0"/>
                  </a:rPr>
                  <a:t>AP0</a:t>
                </a:r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8B9BB176-8DAC-1EDE-896A-F7A660EC5CAD}"/>
                  </a:ext>
                </a:extLst>
              </p:cNvPr>
              <p:cNvSpPr/>
              <p:nvPr/>
            </p:nvSpPr>
            <p:spPr>
              <a:xfrm>
                <a:off x="7392129" y="2337619"/>
                <a:ext cx="506027" cy="532660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sz="1000" dirty="0">
                    <a:solidFill>
                      <a:schemeClr val="bg1"/>
                    </a:solidFill>
                    <a:latin typeface="Microsoft Sans Serif"/>
                    <a:cs typeface="Microsoft Sans Serif" panose="020B0604020202020204" pitchFamily="34" charset="0"/>
                  </a:rPr>
                  <a:t>AP1</a:t>
                </a: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2E6147D-72CA-058A-E2D3-0F84A940CCE3}"/>
                  </a:ext>
                </a:extLst>
              </p:cNvPr>
              <p:cNvSpPr txBox="1"/>
              <p:nvPr/>
            </p:nvSpPr>
            <p:spPr>
              <a:xfrm>
                <a:off x="5418691" y="2153007"/>
                <a:ext cx="681277" cy="162480"/>
              </a:xfrm>
              <a:prstGeom prst="rect">
                <a:avLst/>
              </a:prstGeom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96000"/>
                  </a:lnSpc>
                </a:pPr>
                <a:r>
                  <a:rPr lang="en-US" sz="1100" dirty="0">
                    <a:latin typeface="Microsoft Sans Serif"/>
                    <a:cs typeface="Microsoft Sans Serif" panose="020B0604020202020204" pitchFamily="34" charset="0"/>
                  </a:rPr>
                  <a:t>Legacy AP</a:t>
                </a: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717F4F5-283C-C755-41AF-488E418933FC}"/>
                  </a:ext>
                </a:extLst>
              </p:cNvPr>
              <p:cNvSpPr txBox="1"/>
              <p:nvPr/>
            </p:nvSpPr>
            <p:spPr>
              <a:xfrm>
                <a:off x="7378242" y="2155014"/>
                <a:ext cx="533800" cy="162480"/>
              </a:xfrm>
              <a:prstGeom prst="rect">
                <a:avLst/>
              </a:prstGeom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96000"/>
                  </a:lnSpc>
                </a:pPr>
                <a:r>
                  <a:rPr lang="en-US" sz="1100" dirty="0">
                    <a:latin typeface="Microsoft Sans Serif"/>
                    <a:cs typeface="Microsoft Sans Serif" panose="020B0604020202020204" pitchFamily="34" charset="0"/>
                  </a:rPr>
                  <a:t>UHR AP</a:t>
                </a:r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1A691FC8-21A9-D1D8-7615-D9ADA3ED9DD9}"/>
                  </a:ext>
                </a:extLst>
              </p:cNvPr>
              <p:cNvSpPr/>
              <p:nvPr/>
            </p:nvSpPr>
            <p:spPr>
              <a:xfrm>
                <a:off x="7028774" y="2893871"/>
                <a:ext cx="363389" cy="291112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dirty="0">
                    <a:solidFill>
                      <a:schemeClr val="bg1"/>
                    </a:solidFill>
                    <a:latin typeface="Microsoft Sans Serif"/>
                    <a:cs typeface="Microsoft Sans Serif" panose="020B0604020202020204" pitchFamily="34" charset="0"/>
                  </a:rPr>
                  <a:t>6</a:t>
                </a:r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1442B2BC-1882-CBED-853B-F63BC53B29CA}"/>
                  </a:ext>
                </a:extLst>
              </p:cNvPr>
              <p:cNvSpPr/>
              <p:nvPr/>
            </p:nvSpPr>
            <p:spPr>
              <a:xfrm>
                <a:off x="7587155" y="3036710"/>
                <a:ext cx="363389" cy="291112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dirty="0">
                    <a:solidFill>
                      <a:schemeClr val="bg1"/>
                    </a:solidFill>
                    <a:latin typeface="Microsoft Sans Serif"/>
                    <a:cs typeface="Microsoft Sans Serif" panose="020B0604020202020204" pitchFamily="34" charset="0"/>
                  </a:rPr>
                  <a:t>7</a:t>
                </a:r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1CECEB78-749E-BF81-F8C9-8D0B6552FD72}"/>
                  </a:ext>
                </a:extLst>
              </p:cNvPr>
              <p:cNvSpPr/>
              <p:nvPr/>
            </p:nvSpPr>
            <p:spPr>
              <a:xfrm>
                <a:off x="5236996" y="2938775"/>
                <a:ext cx="363389" cy="291112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sz="1000" dirty="0">
                    <a:solidFill>
                      <a:schemeClr val="bg1"/>
                    </a:solidFill>
                    <a:latin typeface="Microsoft Sans Serif"/>
                    <a:cs typeface="Microsoft Sans Serif" panose="020B0604020202020204" pitchFamily="34" charset="0"/>
                  </a:rPr>
                  <a:t>3</a:t>
                </a:r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5747539E-8547-C225-122E-C40DECD99C1D}"/>
                  </a:ext>
                </a:extLst>
              </p:cNvPr>
              <p:cNvSpPr/>
              <p:nvPr/>
            </p:nvSpPr>
            <p:spPr>
              <a:xfrm>
                <a:off x="5871996" y="2837259"/>
                <a:ext cx="363389" cy="291112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sz="1000" dirty="0">
                    <a:solidFill>
                      <a:schemeClr val="bg1"/>
                    </a:solidFill>
                    <a:latin typeface="Microsoft Sans Serif"/>
                    <a:cs typeface="Microsoft Sans Serif" panose="020B0604020202020204" pitchFamily="34" charset="0"/>
                  </a:rPr>
                  <a:t>4</a:t>
                </a:r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F1C7BF24-F772-EECC-DC8D-33CC27C1BA29}"/>
                  </a:ext>
                </a:extLst>
              </p:cNvPr>
              <p:cNvSpPr/>
              <p:nvPr/>
            </p:nvSpPr>
            <p:spPr>
              <a:xfrm>
                <a:off x="6023532" y="2286586"/>
                <a:ext cx="363389" cy="291112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sz="1000" dirty="0">
                    <a:solidFill>
                      <a:schemeClr val="bg1"/>
                    </a:solidFill>
                    <a:latin typeface="Microsoft Sans Serif"/>
                    <a:cs typeface="Microsoft Sans Serif" panose="020B0604020202020204" pitchFamily="34" charset="0"/>
                  </a:rPr>
                  <a:t>5</a:t>
                </a:r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1D4F5CD9-C8BB-9439-E998-B0DB7330265A}"/>
                  </a:ext>
                </a:extLst>
              </p:cNvPr>
              <p:cNvSpPr/>
              <p:nvPr/>
            </p:nvSpPr>
            <p:spPr>
              <a:xfrm>
                <a:off x="4976513" y="2375888"/>
                <a:ext cx="363389" cy="291112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sz="1000" dirty="0">
                    <a:solidFill>
                      <a:schemeClr val="bg1"/>
                    </a:solidFill>
                    <a:latin typeface="Microsoft Sans Serif"/>
                    <a:cs typeface="Microsoft Sans Serif" panose="020B0604020202020204" pitchFamily="34" charset="0"/>
                  </a:rPr>
                  <a:t>2</a:t>
                </a:r>
              </a:p>
            </p:txBody>
          </p: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4754C4BC-8631-B139-D554-1D397BA74F42}"/>
                  </a:ext>
                </a:extLst>
              </p:cNvPr>
              <p:cNvSpPr/>
              <p:nvPr/>
            </p:nvSpPr>
            <p:spPr>
              <a:xfrm>
                <a:off x="5522915" y="1840309"/>
                <a:ext cx="363389" cy="291112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sz="1000" dirty="0">
                    <a:solidFill>
                      <a:schemeClr val="bg1"/>
                    </a:solidFill>
                    <a:latin typeface="Microsoft Sans Serif"/>
                    <a:cs typeface="Microsoft Sans Serif" panose="020B0604020202020204" pitchFamily="34" charset="0"/>
                  </a:rPr>
                  <a:t>1</a:t>
                </a:r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4834BCE6-48FE-2AB6-2C6F-62B34F25E8E8}"/>
                  </a:ext>
                </a:extLst>
              </p:cNvPr>
              <p:cNvSpPr/>
              <p:nvPr/>
            </p:nvSpPr>
            <p:spPr>
              <a:xfrm>
                <a:off x="7999110" y="2641313"/>
                <a:ext cx="363389" cy="291112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dirty="0">
                    <a:solidFill>
                      <a:schemeClr val="bg1"/>
                    </a:solidFill>
                    <a:latin typeface="Microsoft Sans Serif"/>
                    <a:cs typeface="Microsoft Sans Serif" panose="020B0604020202020204" pitchFamily="34" charset="0"/>
                  </a:rPr>
                  <a:t>8</a:t>
                </a:r>
              </a:p>
            </p:txBody>
          </p: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E70E4154-8A6C-88BE-5841-0A8B72BBACE6}"/>
                  </a:ext>
                </a:extLst>
              </p:cNvPr>
              <p:cNvSpPr/>
              <p:nvPr/>
            </p:nvSpPr>
            <p:spPr>
              <a:xfrm>
                <a:off x="6927786" y="2328977"/>
                <a:ext cx="363389" cy="291112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dirty="0">
                    <a:solidFill>
                      <a:schemeClr val="bg1"/>
                    </a:solidFill>
                    <a:latin typeface="Microsoft Sans Serif"/>
                    <a:cs typeface="Microsoft Sans Serif" panose="020B0604020202020204" pitchFamily="34" charset="0"/>
                  </a:rPr>
                  <a:t>9</a:t>
                </a:r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EADD0E2F-9A22-B610-2BF8-F5774A548743}"/>
                  </a:ext>
                </a:extLst>
              </p:cNvPr>
              <p:cNvSpPr/>
              <p:nvPr/>
            </p:nvSpPr>
            <p:spPr>
              <a:xfrm>
                <a:off x="7635263" y="1840309"/>
                <a:ext cx="441937" cy="291112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6000"/>
                  </a:lnSpc>
                </a:pPr>
                <a:r>
                  <a:rPr lang="en-US" sz="900" dirty="0">
                    <a:solidFill>
                      <a:schemeClr val="bg1"/>
                    </a:solidFill>
                    <a:latin typeface="Microsoft Sans Serif"/>
                    <a:cs typeface="Microsoft Sans Serif" panose="020B0604020202020204" pitchFamily="34" charset="0"/>
                  </a:rPr>
                  <a:t>10</a:t>
                </a:r>
              </a:p>
            </p:txBody>
          </p:sp>
        </p:grp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4983D539-7F6A-6E7B-1803-EDF50EB28855}"/>
                </a:ext>
              </a:extLst>
            </p:cNvPr>
            <p:cNvSpPr/>
            <p:nvPr/>
          </p:nvSpPr>
          <p:spPr bwMode="auto">
            <a:xfrm>
              <a:off x="5089306" y="1839887"/>
              <a:ext cx="3654644" cy="199373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FB9B53A8-BC92-2142-8512-CF816751B641}"/>
                </a:ext>
              </a:extLst>
            </p:cNvPr>
            <p:cNvSpPr txBox="1"/>
            <p:nvPr/>
          </p:nvSpPr>
          <p:spPr>
            <a:xfrm>
              <a:off x="6239743" y="3588841"/>
              <a:ext cx="1439497" cy="162480"/>
            </a:xfrm>
            <a:prstGeom prst="rect">
              <a:avLst/>
            </a:prstGeom>
          </p:spPr>
          <p:txBody>
            <a:bodyPr wrap="none" lIns="0" tIns="0" rIns="0" bIns="0" rtlCol="0">
              <a:spAutoFit/>
            </a:bodyPr>
            <a:lstStyle/>
            <a:p>
              <a:pPr algn="l">
                <a:lnSpc>
                  <a:spcPct val="96000"/>
                </a:lnSpc>
              </a:pPr>
              <a:r>
                <a:rPr lang="en-US" sz="1100" dirty="0">
                  <a:latin typeface="Microsoft Sans Serif"/>
                  <a:cs typeface="Microsoft Sans Serif" panose="020B0604020202020204" pitchFamily="34" charset="0"/>
                </a:rPr>
                <a:t>Topology when P = 0.5</a:t>
              </a: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0E885D96-B3EE-8A55-5835-5FF023B8AE96}"/>
              </a:ext>
            </a:extLst>
          </p:cNvPr>
          <p:cNvGrpSpPr/>
          <p:nvPr/>
        </p:nvGrpSpPr>
        <p:grpSpPr>
          <a:xfrm>
            <a:off x="5089306" y="4061594"/>
            <a:ext cx="3654644" cy="1993731"/>
            <a:chOff x="5089306" y="4181088"/>
            <a:chExt cx="3654644" cy="1993731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63CCF8F-140A-2043-64E1-D05B1D6BE91E}"/>
                </a:ext>
              </a:extLst>
            </p:cNvPr>
            <p:cNvSpPr txBox="1"/>
            <p:nvPr/>
          </p:nvSpPr>
          <p:spPr>
            <a:xfrm>
              <a:off x="6959492" y="4213031"/>
              <a:ext cx="138564" cy="418576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algn="l">
                <a:lnSpc>
                  <a:spcPct val="95000"/>
                </a:lnSpc>
                <a:spcBef>
                  <a:spcPts val="1200"/>
                </a:spcBef>
              </a:pPr>
              <a:endParaRPr lang="en-US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B5255E73-86CD-9F06-9B4E-863C5CE603FF}"/>
                </a:ext>
              </a:extLst>
            </p:cNvPr>
            <p:cNvGrpSpPr/>
            <p:nvPr/>
          </p:nvGrpSpPr>
          <p:grpSpPr>
            <a:xfrm>
              <a:off x="5089306" y="4181088"/>
              <a:ext cx="3654644" cy="1993731"/>
              <a:chOff x="5089306" y="1839887"/>
              <a:chExt cx="3654644" cy="1993731"/>
            </a:xfrm>
          </p:grpSpPr>
          <p:grpSp>
            <p:nvGrpSpPr>
              <p:cNvPr id="39" name="Group 38">
                <a:extLst>
                  <a:ext uri="{FF2B5EF4-FFF2-40B4-BE49-F238E27FC236}">
                    <a16:creationId xmlns:a16="http://schemas.microsoft.com/office/drawing/2014/main" id="{544B1E7C-C9BD-A374-E703-7BBD1D1F2ECC}"/>
                  </a:ext>
                </a:extLst>
              </p:cNvPr>
              <p:cNvGrpSpPr/>
              <p:nvPr/>
            </p:nvGrpSpPr>
            <p:grpSpPr>
              <a:xfrm>
                <a:off x="5157939" y="2013469"/>
                <a:ext cx="2974031" cy="1305458"/>
                <a:chOff x="4976513" y="1912291"/>
                <a:chExt cx="2974031" cy="1305458"/>
              </a:xfrm>
            </p:grpSpPr>
            <p:sp>
              <p:nvSpPr>
                <p:cNvPr id="42" name="Oval 41">
                  <a:extLst>
                    <a:ext uri="{FF2B5EF4-FFF2-40B4-BE49-F238E27FC236}">
                      <a16:creationId xmlns:a16="http://schemas.microsoft.com/office/drawing/2014/main" id="{4541B1FC-3929-502D-693E-19715C3D0CC2}"/>
                    </a:ext>
                  </a:extLst>
                </p:cNvPr>
                <p:cNvSpPr/>
                <p:nvPr/>
              </p:nvSpPr>
              <p:spPr>
                <a:xfrm>
                  <a:off x="5451597" y="2337619"/>
                  <a:ext cx="506027" cy="532660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96000"/>
                    </a:lnSpc>
                  </a:pPr>
                  <a:r>
                    <a:rPr lang="en-US" sz="1000" dirty="0">
                      <a:solidFill>
                        <a:schemeClr val="bg1"/>
                      </a:solidFill>
                      <a:latin typeface="Microsoft Sans Serif"/>
                      <a:cs typeface="Microsoft Sans Serif" panose="020B0604020202020204" pitchFamily="34" charset="0"/>
                    </a:rPr>
                    <a:t>AP0</a:t>
                  </a:r>
                </a:p>
              </p:txBody>
            </p:sp>
            <p:sp>
              <p:nvSpPr>
                <p:cNvPr id="43" name="Oval 42">
                  <a:extLst>
                    <a:ext uri="{FF2B5EF4-FFF2-40B4-BE49-F238E27FC236}">
                      <a16:creationId xmlns:a16="http://schemas.microsoft.com/office/drawing/2014/main" id="{58A980B6-F04D-9946-3FA4-2118C63394FB}"/>
                    </a:ext>
                  </a:extLst>
                </p:cNvPr>
                <p:cNvSpPr/>
                <p:nvPr/>
              </p:nvSpPr>
              <p:spPr>
                <a:xfrm>
                  <a:off x="7392129" y="2337619"/>
                  <a:ext cx="506027" cy="532660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96000"/>
                    </a:lnSpc>
                  </a:pPr>
                  <a:r>
                    <a:rPr lang="en-US" sz="1000" dirty="0">
                      <a:solidFill>
                        <a:schemeClr val="bg1"/>
                      </a:solidFill>
                      <a:latin typeface="Microsoft Sans Serif"/>
                      <a:cs typeface="Microsoft Sans Serif" panose="020B0604020202020204" pitchFamily="34" charset="0"/>
                    </a:rPr>
                    <a:t>AP1</a:t>
                  </a:r>
                </a:p>
              </p:txBody>
            </p:sp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4D8FA56E-7078-D904-54B9-8967205DBFFA}"/>
                    </a:ext>
                  </a:extLst>
                </p:cNvPr>
                <p:cNvSpPr/>
                <p:nvPr/>
              </p:nvSpPr>
              <p:spPr>
                <a:xfrm>
                  <a:off x="5088208" y="2766411"/>
                  <a:ext cx="363389" cy="291112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96000"/>
                    </a:lnSpc>
                  </a:pPr>
                  <a:r>
                    <a:rPr lang="en-US" sz="1000" dirty="0">
                      <a:solidFill>
                        <a:schemeClr val="bg1"/>
                      </a:solidFill>
                      <a:latin typeface="Microsoft Sans Serif"/>
                      <a:cs typeface="Microsoft Sans Serif" panose="020B0604020202020204" pitchFamily="34" charset="0"/>
                    </a:rPr>
                    <a:t>4</a:t>
                  </a:r>
                </a:p>
              </p:txBody>
            </p:sp>
            <p:sp>
              <p:nvSpPr>
                <p:cNvPr id="49" name="Oval 48">
                  <a:extLst>
                    <a:ext uri="{FF2B5EF4-FFF2-40B4-BE49-F238E27FC236}">
                      <a16:creationId xmlns:a16="http://schemas.microsoft.com/office/drawing/2014/main" id="{4F54F45F-C1AC-73B6-EF18-FA88F9CED576}"/>
                    </a:ext>
                  </a:extLst>
                </p:cNvPr>
                <p:cNvSpPr/>
                <p:nvPr/>
              </p:nvSpPr>
              <p:spPr>
                <a:xfrm>
                  <a:off x="5888013" y="2812588"/>
                  <a:ext cx="363389" cy="291112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96000"/>
                    </a:lnSpc>
                  </a:pPr>
                  <a:r>
                    <a:rPr lang="en-US" sz="1000" dirty="0">
                      <a:solidFill>
                        <a:schemeClr val="bg1"/>
                      </a:solidFill>
                      <a:latin typeface="Microsoft Sans Serif"/>
                      <a:cs typeface="Microsoft Sans Serif" panose="020B0604020202020204" pitchFamily="34" charset="0"/>
                    </a:rPr>
                    <a:t>6</a:t>
                  </a:r>
                </a:p>
              </p:txBody>
            </p:sp>
            <p:sp>
              <p:nvSpPr>
                <p:cNvPr id="50" name="Oval 49">
                  <a:extLst>
                    <a:ext uri="{FF2B5EF4-FFF2-40B4-BE49-F238E27FC236}">
                      <a16:creationId xmlns:a16="http://schemas.microsoft.com/office/drawing/2014/main" id="{9E77923D-EA5A-1FB0-2037-16AD6AF3CF10}"/>
                    </a:ext>
                  </a:extLst>
                </p:cNvPr>
                <p:cNvSpPr/>
                <p:nvPr/>
              </p:nvSpPr>
              <p:spPr>
                <a:xfrm>
                  <a:off x="6053690" y="2418481"/>
                  <a:ext cx="363389" cy="291112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96000"/>
                    </a:lnSpc>
                  </a:pPr>
                  <a:r>
                    <a:rPr lang="en-US" sz="1000" dirty="0">
                      <a:solidFill>
                        <a:schemeClr val="bg1"/>
                      </a:solidFill>
                      <a:latin typeface="Microsoft Sans Serif"/>
                      <a:cs typeface="Microsoft Sans Serif" panose="020B0604020202020204" pitchFamily="34" charset="0"/>
                    </a:rPr>
                    <a:t>7</a:t>
                  </a:r>
                </a:p>
              </p:txBody>
            </p:sp>
            <p:sp>
              <p:nvSpPr>
                <p:cNvPr id="51" name="Oval 50">
                  <a:extLst>
                    <a:ext uri="{FF2B5EF4-FFF2-40B4-BE49-F238E27FC236}">
                      <a16:creationId xmlns:a16="http://schemas.microsoft.com/office/drawing/2014/main" id="{AFF75700-08D4-55B0-2C96-D9EC8D533FEB}"/>
                    </a:ext>
                  </a:extLst>
                </p:cNvPr>
                <p:cNvSpPr/>
                <p:nvPr/>
              </p:nvSpPr>
              <p:spPr>
                <a:xfrm>
                  <a:off x="4976513" y="2375888"/>
                  <a:ext cx="363389" cy="291112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96000"/>
                    </a:lnSpc>
                  </a:pPr>
                  <a:r>
                    <a:rPr lang="en-US" sz="1000" dirty="0">
                      <a:solidFill>
                        <a:schemeClr val="bg1"/>
                      </a:solidFill>
                      <a:latin typeface="Microsoft Sans Serif"/>
                      <a:cs typeface="Microsoft Sans Serif" panose="020B0604020202020204" pitchFamily="34" charset="0"/>
                    </a:rPr>
                    <a:t>3</a:t>
                  </a:r>
                </a:p>
              </p:txBody>
            </p:sp>
            <p:sp>
              <p:nvSpPr>
                <p:cNvPr id="52" name="Oval 51">
                  <a:extLst>
                    <a:ext uri="{FF2B5EF4-FFF2-40B4-BE49-F238E27FC236}">
                      <a16:creationId xmlns:a16="http://schemas.microsoft.com/office/drawing/2014/main" id="{8703425D-7954-8883-5F58-74EF9CAEFD02}"/>
                    </a:ext>
                  </a:extLst>
                </p:cNvPr>
                <p:cNvSpPr/>
                <p:nvPr/>
              </p:nvSpPr>
              <p:spPr>
                <a:xfrm>
                  <a:off x="5532654" y="1912291"/>
                  <a:ext cx="363389" cy="291112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96000"/>
                    </a:lnSpc>
                  </a:pPr>
                  <a:r>
                    <a:rPr lang="en-US" sz="1000" dirty="0">
                      <a:solidFill>
                        <a:schemeClr val="bg1"/>
                      </a:solidFill>
                      <a:latin typeface="Microsoft Sans Serif"/>
                      <a:cs typeface="Microsoft Sans Serif" panose="020B0604020202020204" pitchFamily="34" charset="0"/>
                    </a:rPr>
                    <a:t>1</a:t>
                  </a:r>
                </a:p>
              </p:txBody>
            </p:sp>
            <p:sp>
              <p:nvSpPr>
                <p:cNvPr id="54" name="Oval 53">
                  <a:extLst>
                    <a:ext uri="{FF2B5EF4-FFF2-40B4-BE49-F238E27FC236}">
                      <a16:creationId xmlns:a16="http://schemas.microsoft.com/office/drawing/2014/main" id="{7AF257E2-A1EA-963A-4881-444866B3E4B9}"/>
                    </a:ext>
                  </a:extLst>
                </p:cNvPr>
                <p:cNvSpPr/>
                <p:nvPr/>
              </p:nvSpPr>
              <p:spPr>
                <a:xfrm>
                  <a:off x="7030478" y="2270296"/>
                  <a:ext cx="363389" cy="291112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96000"/>
                    </a:lnSpc>
                  </a:pPr>
                  <a:r>
                    <a:rPr lang="en-US" dirty="0">
                      <a:solidFill>
                        <a:schemeClr val="bg1"/>
                      </a:solidFill>
                      <a:latin typeface="Microsoft Sans Serif"/>
                      <a:cs typeface="Microsoft Sans Serif" panose="020B0604020202020204" pitchFamily="34" charset="0"/>
                    </a:rPr>
                    <a:t>9</a:t>
                  </a:r>
                </a:p>
              </p:txBody>
            </p:sp>
            <p:sp>
              <p:nvSpPr>
                <p:cNvPr id="55" name="Oval 54">
                  <a:extLst>
                    <a:ext uri="{FF2B5EF4-FFF2-40B4-BE49-F238E27FC236}">
                      <a16:creationId xmlns:a16="http://schemas.microsoft.com/office/drawing/2014/main" id="{17C9F7DE-E095-95E4-E224-774F7D8E0F8F}"/>
                    </a:ext>
                  </a:extLst>
                </p:cNvPr>
                <p:cNvSpPr/>
                <p:nvPr/>
              </p:nvSpPr>
              <p:spPr>
                <a:xfrm>
                  <a:off x="7508607" y="2926637"/>
                  <a:ext cx="441937" cy="291112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96000"/>
                    </a:lnSpc>
                  </a:pPr>
                  <a:r>
                    <a:rPr lang="en-US" sz="900" dirty="0">
                      <a:solidFill>
                        <a:schemeClr val="bg1"/>
                      </a:solidFill>
                      <a:latin typeface="Microsoft Sans Serif"/>
                      <a:cs typeface="Microsoft Sans Serif" panose="020B0604020202020204" pitchFamily="34" charset="0"/>
                    </a:rPr>
                    <a:t>10</a:t>
                  </a:r>
                </a:p>
              </p:txBody>
            </p:sp>
          </p:grp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58E7017B-3C94-C835-1E5D-157722EE912B}"/>
                  </a:ext>
                </a:extLst>
              </p:cNvPr>
              <p:cNvSpPr/>
              <p:nvPr/>
            </p:nvSpPr>
            <p:spPr bwMode="auto">
              <a:xfrm>
                <a:off x="5089306" y="1839887"/>
                <a:ext cx="3654644" cy="1993731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FF1EAB54-DCDC-6E43-2AF9-9247C05926C9}"/>
                  </a:ext>
                </a:extLst>
              </p:cNvPr>
              <p:cNvSpPr txBox="1"/>
              <p:nvPr/>
            </p:nvSpPr>
            <p:spPr>
              <a:xfrm>
                <a:off x="6239743" y="3588841"/>
                <a:ext cx="1439497" cy="162480"/>
              </a:xfrm>
              <a:prstGeom prst="rect">
                <a:avLst/>
              </a:prstGeom>
            </p:spPr>
            <p:txBody>
              <a:bodyPr wrap="none" lIns="0" tIns="0" rIns="0" bIns="0" rtlCol="0">
                <a:spAutoFit/>
              </a:bodyPr>
              <a:lstStyle/>
              <a:p>
                <a:pPr algn="l">
                  <a:lnSpc>
                    <a:spcPct val="96000"/>
                  </a:lnSpc>
                </a:pPr>
                <a:r>
                  <a:rPr lang="en-US" sz="1100" dirty="0">
                    <a:latin typeface="Microsoft Sans Serif"/>
                    <a:cs typeface="Microsoft Sans Serif" panose="020B0604020202020204" pitchFamily="34" charset="0"/>
                  </a:rPr>
                  <a:t>Topology when P = 0.2</a:t>
                </a:r>
              </a:p>
            </p:txBody>
          </p:sp>
        </p:grp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8EB5A292-2A02-582B-CB04-F52D7992C033}"/>
                </a:ext>
              </a:extLst>
            </p:cNvPr>
            <p:cNvSpPr/>
            <p:nvPr/>
          </p:nvSpPr>
          <p:spPr>
            <a:xfrm>
              <a:off x="5321474" y="4439181"/>
              <a:ext cx="363389" cy="291112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6000"/>
                </a:lnSpc>
              </a:pPr>
              <a:r>
                <a:rPr lang="en-US" sz="1000" dirty="0">
                  <a:solidFill>
                    <a:schemeClr val="bg1"/>
                  </a:solidFill>
                  <a:latin typeface="Microsoft Sans Serif"/>
                  <a:cs typeface="Microsoft Sans Serif" panose="020B0604020202020204" pitchFamily="34" charset="0"/>
                </a:rPr>
                <a:t>2</a:t>
              </a:r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D0414099-D722-BE88-0532-AB36E20F0A88}"/>
                </a:ext>
              </a:extLst>
            </p:cNvPr>
            <p:cNvSpPr/>
            <p:nvPr/>
          </p:nvSpPr>
          <p:spPr>
            <a:xfrm>
              <a:off x="5646320" y="5425194"/>
              <a:ext cx="363389" cy="291112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6000"/>
                </a:lnSpc>
              </a:pPr>
              <a:r>
                <a:rPr lang="en-US" sz="1000" dirty="0">
                  <a:solidFill>
                    <a:schemeClr val="bg1"/>
                  </a:solidFill>
                  <a:latin typeface="Microsoft Sans Serif"/>
                  <a:cs typeface="Microsoft Sans Serif" panose="020B0604020202020204" pitchFamily="34" charset="0"/>
                </a:rPr>
                <a:t>5</a:t>
              </a: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BFF06CDF-AFF5-6ADF-4C50-0B6BFF4ACE54}"/>
                </a:ext>
              </a:extLst>
            </p:cNvPr>
            <p:cNvSpPr/>
            <p:nvPr/>
          </p:nvSpPr>
          <p:spPr>
            <a:xfrm>
              <a:off x="6106686" y="4511566"/>
              <a:ext cx="363389" cy="291112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6000"/>
                </a:lnSpc>
              </a:pPr>
              <a:r>
                <a:rPr lang="en-US" sz="1000" dirty="0">
                  <a:solidFill>
                    <a:schemeClr val="bg1"/>
                  </a:solidFill>
                  <a:latin typeface="Microsoft Sans Serif"/>
                  <a:cs typeface="Microsoft Sans Serif" panose="020B0604020202020204" pitchFamily="34" charset="0"/>
                </a:rPr>
                <a:t>8</a:t>
              </a:r>
            </a:p>
          </p:txBody>
        </p:sp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0CFC79EA-02CA-1852-1D50-9838874FB571}"/>
              </a:ext>
            </a:extLst>
          </p:cNvPr>
          <p:cNvGrpSpPr/>
          <p:nvPr/>
        </p:nvGrpSpPr>
        <p:grpSpPr>
          <a:xfrm>
            <a:off x="1280632" y="4588300"/>
            <a:ext cx="3031124" cy="1844231"/>
            <a:chOff x="1280632" y="4588300"/>
            <a:chExt cx="3031124" cy="1844231"/>
          </a:xfrm>
        </p:grpSpPr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ABA2A759-06D1-8216-D1EA-C386CD304294}"/>
                </a:ext>
              </a:extLst>
            </p:cNvPr>
            <p:cNvGrpSpPr/>
            <p:nvPr/>
          </p:nvGrpSpPr>
          <p:grpSpPr>
            <a:xfrm>
              <a:off x="1800662" y="5524397"/>
              <a:ext cx="2104256" cy="587813"/>
              <a:chOff x="7710343" y="4877145"/>
              <a:chExt cx="2104256" cy="587813"/>
            </a:xfrm>
          </p:grpSpPr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6CFCB715-F2AC-15DA-814A-3B85D9A3670E}"/>
                  </a:ext>
                </a:extLst>
              </p:cNvPr>
              <p:cNvGrpSpPr/>
              <p:nvPr/>
            </p:nvGrpSpPr>
            <p:grpSpPr>
              <a:xfrm rot="5400000">
                <a:off x="8410690" y="4176798"/>
                <a:ext cx="587813" cy="1988507"/>
                <a:chOff x="10572354" y="4940883"/>
                <a:chExt cx="587813" cy="1988507"/>
              </a:xfrm>
            </p:grpSpPr>
            <p:cxnSp>
              <p:nvCxnSpPr>
                <p:cNvPr id="111" name="Straight Arrow Connector 110">
                  <a:extLst>
                    <a:ext uri="{FF2B5EF4-FFF2-40B4-BE49-F238E27FC236}">
                      <a16:creationId xmlns:a16="http://schemas.microsoft.com/office/drawing/2014/main" id="{FEFF3160-D4A4-2FB3-7612-C84F1BF1FD01}"/>
                    </a:ext>
                  </a:extLst>
                </p:cNvPr>
                <p:cNvCxnSpPr/>
                <p:nvPr/>
              </p:nvCxnSpPr>
              <p:spPr>
                <a:xfrm>
                  <a:off x="10980804" y="5008311"/>
                  <a:ext cx="0" cy="1921079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Straight Arrow Connector 111">
                  <a:extLst>
                    <a:ext uri="{FF2B5EF4-FFF2-40B4-BE49-F238E27FC236}">
                      <a16:creationId xmlns:a16="http://schemas.microsoft.com/office/drawing/2014/main" id="{86C0B934-3BFA-FABF-53A6-4D6C318B2E2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764891" y="5016376"/>
                  <a:ext cx="0" cy="96054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13" name="TextBox 112">
                  <a:extLst>
                    <a:ext uri="{FF2B5EF4-FFF2-40B4-BE49-F238E27FC236}">
                      <a16:creationId xmlns:a16="http://schemas.microsoft.com/office/drawing/2014/main" id="{4F15CC0A-6BFC-5D08-C12B-7624B6574509}"/>
                    </a:ext>
                  </a:extLst>
                </p:cNvPr>
                <p:cNvSpPr txBox="1"/>
                <p:nvPr/>
              </p:nvSpPr>
              <p:spPr>
                <a:xfrm rot="16200000">
                  <a:off x="10643231" y="5999606"/>
                  <a:ext cx="900888" cy="132985"/>
                </a:xfrm>
                <a:prstGeom prst="rect">
                  <a:avLst/>
                </a:prstGeom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l">
                    <a:lnSpc>
                      <a:spcPct val="96000"/>
                    </a:lnSpc>
                  </a:pPr>
                  <a:r>
                    <a:rPr lang="en-US" sz="900" dirty="0">
                      <a:latin typeface="Microsoft Sans Serif"/>
                      <a:cs typeface="Microsoft Sans Serif" panose="020B0604020202020204" pitchFamily="34" charset="0"/>
                    </a:rPr>
                    <a:t>UHR channel BW</a:t>
                  </a:r>
                </a:p>
              </p:txBody>
            </p:sp>
            <p:sp>
              <p:nvSpPr>
                <p:cNvPr id="114" name="TextBox 113">
                  <a:extLst>
                    <a:ext uri="{FF2B5EF4-FFF2-40B4-BE49-F238E27FC236}">
                      <a16:creationId xmlns:a16="http://schemas.microsoft.com/office/drawing/2014/main" id="{1F28E68E-D2C7-4EAF-45A0-A93A89DB93E1}"/>
                    </a:ext>
                  </a:extLst>
                </p:cNvPr>
                <p:cNvSpPr txBox="1"/>
                <p:nvPr/>
              </p:nvSpPr>
              <p:spPr>
                <a:xfrm rot="16200000">
                  <a:off x="10107398" y="5405839"/>
                  <a:ext cx="1062897" cy="132985"/>
                </a:xfrm>
                <a:prstGeom prst="rect">
                  <a:avLst/>
                </a:prstGeom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l">
                    <a:lnSpc>
                      <a:spcPct val="96000"/>
                    </a:lnSpc>
                  </a:pPr>
                  <a:r>
                    <a:rPr lang="en-US" sz="900" dirty="0">
                      <a:latin typeface="Microsoft Sans Serif"/>
                      <a:cs typeface="Microsoft Sans Serif" panose="020B0604020202020204" pitchFamily="34" charset="0"/>
                    </a:rPr>
                    <a:t>Legacy primary</a:t>
                  </a:r>
                </a:p>
              </p:txBody>
            </p:sp>
          </p:grpSp>
          <p:sp>
            <p:nvSpPr>
              <p:cNvPr id="109" name="TextBox 108">
                <a:extLst>
                  <a:ext uri="{FF2B5EF4-FFF2-40B4-BE49-F238E27FC236}">
                    <a16:creationId xmlns:a16="http://schemas.microsoft.com/office/drawing/2014/main" id="{ABD0A215-B561-6CC2-F26B-FE77844ED4D4}"/>
                  </a:ext>
                </a:extLst>
              </p:cNvPr>
              <p:cNvSpPr txBox="1"/>
              <p:nvPr/>
            </p:nvSpPr>
            <p:spPr>
              <a:xfrm>
                <a:off x="8751702" y="5103771"/>
                <a:ext cx="1062897" cy="132985"/>
              </a:xfrm>
              <a:prstGeom prst="rect">
                <a:avLst/>
              </a:prstGeom>
            </p:spPr>
            <p:txBody>
              <a:bodyPr wrap="square" lIns="0" tIns="0" rIns="0" bIns="0" rtlCol="0">
                <a:spAutoFit/>
              </a:bodyPr>
              <a:lstStyle/>
              <a:p>
                <a:pPr algn="l">
                  <a:lnSpc>
                    <a:spcPct val="96000"/>
                  </a:lnSpc>
                </a:pPr>
                <a:r>
                  <a:rPr lang="en-US" sz="900" dirty="0">
                    <a:latin typeface="Microsoft Sans Serif"/>
                    <a:cs typeface="Microsoft Sans Serif" panose="020B0604020202020204" pitchFamily="34" charset="0"/>
                  </a:rPr>
                  <a:t>UHR Primary</a:t>
                </a:r>
              </a:p>
            </p:txBody>
          </p:sp>
          <p:sp>
            <p:nvSpPr>
              <p:cNvPr id="110" name="TextBox 109">
                <a:extLst>
                  <a:ext uri="{FF2B5EF4-FFF2-40B4-BE49-F238E27FC236}">
                    <a16:creationId xmlns:a16="http://schemas.microsoft.com/office/drawing/2014/main" id="{7D889FD9-495D-E261-D24C-008D704A507D}"/>
                  </a:ext>
                </a:extLst>
              </p:cNvPr>
              <p:cNvSpPr txBox="1"/>
              <p:nvPr/>
            </p:nvSpPr>
            <p:spPr>
              <a:xfrm>
                <a:off x="7752118" y="5099008"/>
                <a:ext cx="1062897" cy="132985"/>
              </a:xfrm>
              <a:prstGeom prst="rect">
                <a:avLst/>
              </a:prstGeom>
            </p:spPr>
            <p:txBody>
              <a:bodyPr wrap="square" lIns="0" tIns="0" rIns="0" bIns="0" rtlCol="0">
                <a:spAutoFit/>
              </a:bodyPr>
              <a:lstStyle/>
              <a:p>
                <a:pPr algn="l">
                  <a:lnSpc>
                    <a:spcPct val="96000"/>
                  </a:lnSpc>
                </a:pPr>
                <a:r>
                  <a:rPr lang="en-US" sz="900" dirty="0">
                    <a:latin typeface="Microsoft Sans Serif"/>
                    <a:cs typeface="Microsoft Sans Serif" panose="020B0604020202020204" pitchFamily="34" charset="0"/>
                  </a:rPr>
                  <a:t>UHR Nonprimary</a:t>
                </a:r>
              </a:p>
            </p:txBody>
          </p:sp>
        </p:grp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9D6A250C-2FD7-0F3B-66DD-530EAEAFCEB7}"/>
                </a:ext>
              </a:extLst>
            </p:cNvPr>
            <p:cNvSpPr txBox="1"/>
            <p:nvPr/>
          </p:nvSpPr>
          <p:spPr>
            <a:xfrm>
              <a:off x="1281996" y="4744036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(I)</a:t>
              </a:r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9EB50566-CB01-3597-461D-3D8602291ABE}"/>
                </a:ext>
              </a:extLst>
            </p:cNvPr>
            <p:cNvSpPr txBox="1"/>
            <p:nvPr/>
          </p:nvSpPr>
          <p:spPr>
            <a:xfrm>
              <a:off x="1361481" y="5716933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(II)</a:t>
              </a:r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A2865C85-8DFD-3EFD-69AD-873EBFFD91DE}"/>
                </a:ext>
              </a:extLst>
            </p:cNvPr>
            <p:cNvSpPr txBox="1"/>
            <p:nvPr/>
          </p:nvSpPr>
          <p:spPr>
            <a:xfrm>
              <a:off x="1280632" y="5213070"/>
              <a:ext cx="30311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FF0000"/>
                  </a:solidFill>
                </a:rPr>
                <a:t>No nonprimary channel access (Baseline)</a:t>
              </a:r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6ECDBAC1-7C4F-6427-E860-F8B26E3A1B02}"/>
                </a:ext>
              </a:extLst>
            </p:cNvPr>
            <p:cNvSpPr txBox="1"/>
            <p:nvPr/>
          </p:nvSpPr>
          <p:spPr>
            <a:xfrm>
              <a:off x="1391136" y="6155532"/>
              <a:ext cx="266979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FF0000"/>
                  </a:solidFill>
                </a:rPr>
                <a:t>Nonprimary channel access enabled</a:t>
              </a:r>
            </a:p>
          </p:txBody>
        </p:sp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04C11C8A-F2BA-5441-9116-1B02D591ECAA}"/>
                </a:ext>
              </a:extLst>
            </p:cNvPr>
            <p:cNvGrpSpPr/>
            <p:nvPr/>
          </p:nvGrpSpPr>
          <p:grpSpPr>
            <a:xfrm>
              <a:off x="1693517" y="4588300"/>
              <a:ext cx="2059365" cy="587811"/>
              <a:chOff x="1246036" y="5117531"/>
              <a:chExt cx="2059365" cy="587811"/>
            </a:xfrm>
          </p:grpSpPr>
          <p:grpSp>
            <p:nvGrpSpPr>
              <p:cNvPr id="102" name="Group 101">
                <a:extLst>
                  <a:ext uri="{FF2B5EF4-FFF2-40B4-BE49-F238E27FC236}">
                    <a16:creationId xmlns:a16="http://schemas.microsoft.com/office/drawing/2014/main" id="{D970DC60-2E21-9DB8-D81B-0D3A5616E80F}"/>
                  </a:ext>
                </a:extLst>
              </p:cNvPr>
              <p:cNvGrpSpPr/>
              <p:nvPr/>
            </p:nvGrpSpPr>
            <p:grpSpPr>
              <a:xfrm rot="5400000">
                <a:off x="1946386" y="4417181"/>
                <a:ext cx="587811" cy="1988512"/>
                <a:chOff x="10572348" y="4252897"/>
                <a:chExt cx="587811" cy="1988512"/>
              </a:xfrm>
            </p:grpSpPr>
            <p:cxnSp>
              <p:nvCxnSpPr>
                <p:cNvPr id="104" name="Straight Arrow Connector 103">
                  <a:extLst>
                    <a:ext uri="{FF2B5EF4-FFF2-40B4-BE49-F238E27FC236}">
                      <a16:creationId xmlns:a16="http://schemas.microsoft.com/office/drawing/2014/main" id="{E50DECBB-DB6A-D16F-3139-F22C84568979}"/>
                    </a:ext>
                  </a:extLst>
                </p:cNvPr>
                <p:cNvCxnSpPr/>
                <p:nvPr/>
              </p:nvCxnSpPr>
              <p:spPr>
                <a:xfrm>
                  <a:off x="10980772" y="4320330"/>
                  <a:ext cx="0" cy="1921079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Straight Arrow Connector 104">
                  <a:extLst>
                    <a:ext uri="{FF2B5EF4-FFF2-40B4-BE49-F238E27FC236}">
                      <a16:creationId xmlns:a16="http://schemas.microsoft.com/office/drawing/2014/main" id="{01DF78E3-99D8-35F7-8379-45FEEE88C92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764865" y="4328369"/>
                  <a:ext cx="0" cy="96054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06" name="TextBox 105">
                  <a:extLst>
                    <a:ext uri="{FF2B5EF4-FFF2-40B4-BE49-F238E27FC236}">
                      <a16:creationId xmlns:a16="http://schemas.microsoft.com/office/drawing/2014/main" id="{1E95FBDC-7E31-21F6-DFFA-F45525891FBC}"/>
                    </a:ext>
                  </a:extLst>
                </p:cNvPr>
                <p:cNvSpPr txBox="1"/>
                <p:nvPr/>
              </p:nvSpPr>
              <p:spPr>
                <a:xfrm rot="16200000">
                  <a:off x="10643223" y="5311592"/>
                  <a:ext cx="900888" cy="132985"/>
                </a:xfrm>
                <a:prstGeom prst="rect">
                  <a:avLst/>
                </a:prstGeom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l">
                    <a:lnSpc>
                      <a:spcPct val="96000"/>
                    </a:lnSpc>
                  </a:pPr>
                  <a:r>
                    <a:rPr lang="en-US" sz="900" dirty="0">
                      <a:latin typeface="Microsoft Sans Serif"/>
                      <a:cs typeface="Microsoft Sans Serif" panose="020B0604020202020204" pitchFamily="34" charset="0"/>
                    </a:rPr>
                    <a:t>UHR channel BW</a:t>
                  </a:r>
                </a:p>
              </p:txBody>
            </p:sp>
            <p:sp>
              <p:nvSpPr>
                <p:cNvPr id="107" name="TextBox 106">
                  <a:extLst>
                    <a:ext uri="{FF2B5EF4-FFF2-40B4-BE49-F238E27FC236}">
                      <a16:creationId xmlns:a16="http://schemas.microsoft.com/office/drawing/2014/main" id="{57926F6C-7B7F-7F64-5896-1DB5488F93C0}"/>
                    </a:ext>
                  </a:extLst>
                </p:cNvPr>
                <p:cNvSpPr txBox="1"/>
                <p:nvPr/>
              </p:nvSpPr>
              <p:spPr>
                <a:xfrm rot="16200000">
                  <a:off x="10107392" y="4717853"/>
                  <a:ext cx="1062897" cy="132985"/>
                </a:xfrm>
                <a:prstGeom prst="rect">
                  <a:avLst/>
                </a:prstGeom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l">
                    <a:lnSpc>
                      <a:spcPct val="96000"/>
                    </a:lnSpc>
                  </a:pPr>
                  <a:r>
                    <a:rPr lang="en-US" sz="900" dirty="0">
                      <a:latin typeface="Microsoft Sans Serif"/>
                      <a:cs typeface="Microsoft Sans Serif" panose="020B0604020202020204" pitchFamily="34" charset="0"/>
                    </a:rPr>
                    <a:t>Legacy primary</a:t>
                  </a:r>
                </a:p>
              </p:txBody>
            </p:sp>
          </p:grpSp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id="{F6D6E796-7721-51B3-F403-C1A3882A6539}"/>
                  </a:ext>
                </a:extLst>
              </p:cNvPr>
              <p:cNvSpPr txBox="1"/>
              <p:nvPr/>
            </p:nvSpPr>
            <p:spPr>
              <a:xfrm>
                <a:off x="2242504" y="5358039"/>
                <a:ext cx="1062897" cy="132985"/>
              </a:xfrm>
              <a:prstGeom prst="rect">
                <a:avLst/>
              </a:prstGeom>
            </p:spPr>
            <p:txBody>
              <a:bodyPr wrap="square" lIns="0" tIns="0" rIns="0" bIns="0" rtlCol="0">
                <a:spAutoFit/>
              </a:bodyPr>
              <a:lstStyle/>
              <a:p>
                <a:pPr algn="l">
                  <a:lnSpc>
                    <a:spcPct val="96000"/>
                  </a:lnSpc>
                </a:pPr>
                <a:r>
                  <a:rPr lang="en-US" sz="900" dirty="0">
                    <a:latin typeface="Microsoft Sans Serif"/>
                    <a:cs typeface="Microsoft Sans Serif" panose="020B0604020202020204" pitchFamily="34" charset="0"/>
                  </a:rPr>
                  <a:t>UHR primary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10252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A graph of a function&#10;&#10;Description automatically generated">
            <a:extLst>
              <a:ext uri="{FF2B5EF4-FFF2-40B4-BE49-F238E27FC236}">
                <a16:creationId xmlns:a16="http://schemas.microsoft.com/office/drawing/2014/main" id="{4118AA23-C56F-BCEE-141E-30F4E4BB0F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3433" y="1429000"/>
            <a:ext cx="5333333" cy="4000000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0E7CB398-3BD2-32E2-4036-118F76167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Setup 1 – Simulation Results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DA9A81-B9F3-DABB-C1D4-D9E9AFC336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64D8B8-B989-5E5C-305E-CDFDC965B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53CC41-4EBC-E667-4D30-4B7683AAE6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Gaurang Naik et al., Qualcomm Technologies Inc.</a:t>
            </a:r>
            <a:endParaRPr lang="en-US" altLang="ko-KR" dirty="0"/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6291C8D8-082D-99DA-137B-A92CBA1D8D0C}"/>
              </a:ext>
            </a:extLst>
          </p:cNvPr>
          <p:cNvSpPr txBox="1">
            <a:spLocks/>
          </p:cNvSpPr>
          <p:nvPr/>
        </p:nvSpPr>
        <p:spPr bwMode="auto">
          <a:xfrm>
            <a:off x="531628" y="5428999"/>
            <a:ext cx="8420986" cy="872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kern="0" dirty="0"/>
              <a:t>When all STAs are within ED range, the gain from nonprimary channel access matches the theoretical gains</a:t>
            </a:r>
          </a:p>
          <a:p>
            <a:pPr lvl="1"/>
            <a:r>
              <a:rPr lang="en-US" sz="1400" kern="0" dirty="0"/>
              <a:t>When the share of UHR and legacy contenders is 1:1, avg. throughput gain = 50%.</a:t>
            </a:r>
          </a:p>
        </p:txBody>
      </p:sp>
    </p:spTree>
    <p:extLst>
      <p:ext uri="{BB962C8B-B14F-4D97-AF65-F5344CB8AC3E}">
        <p14:creationId xmlns:p14="http://schemas.microsoft.com/office/powerpoint/2010/main" val="3964396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A15BB12-1A66-6249-8931-531688CD0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devices are assumed to be in ED range, gains of nonprimary channel access are promising</a:t>
            </a:r>
          </a:p>
          <a:p>
            <a:pPr lvl="1"/>
            <a:r>
              <a:rPr lang="en-US" dirty="0"/>
              <a:t>However, the gains diminish if</a:t>
            </a:r>
          </a:p>
          <a:p>
            <a:pPr lvl="2"/>
            <a:r>
              <a:rPr lang="en-US" dirty="0"/>
              <a:t>Primary channels of overlapping BSSs are different</a:t>
            </a:r>
          </a:p>
          <a:p>
            <a:pPr lvl="2"/>
            <a:r>
              <a:rPr lang="en-US" dirty="0"/>
              <a:t>Overlapping BSSs are in the [PD, ED] range</a:t>
            </a:r>
          </a:p>
          <a:p>
            <a:pPr lvl="2"/>
            <a:r>
              <a:rPr lang="en-US" dirty="0"/>
              <a:t>Transmitter and receiver have different views of the channel</a:t>
            </a:r>
          </a:p>
          <a:p>
            <a:pPr lvl="2"/>
            <a:r>
              <a:rPr lang="en-US" dirty="0"/>
              <a:t>Medium sync recovery incurs delays</a:t>
            </a:r>
          </a:p>
          <a:p>
            <a:pPr lvl="2"/>
            <a:r>
              <a:rPr lang="en-US" dirty="0"/>
              <a:t>Adjacent channel interference is non-negligible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We discuss the performance gains in a more realistic setup in the next few slides</a:t>
            </a:r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8EA63DC-7F66-E980-2360-72488C7C2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Caveats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8A56F4-8BE7-6AAA-546C-42C60868BBD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B6FA3A-53CA-D897-191A-BA16E41E5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800162-B657-AE3F-B949-C0CF9D398C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41216" y="6475413"/>
            <a:ext cx="31027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Gaurang Naik et al.,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409679225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6" ma:contentTypeDescription="Create a new document." ma:contentTypeScope="" ma:versionID="52562e7458d5232c649a07dd7c90563e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088a6d317092d8fda928d50b01663b2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80BCFC8-6392-455F-94EF-B2BFA21CB3E7}">
  <ds:schemaRefs>
    <ds:schemaRef ds:uri="4cb1c834-fb5e-4db1-b5fe-b760d2c58fa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48754DE-018A-47B4-99F5-4DE3DC20CB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06F482-2B8C-46B6-A2EB-C6199CC6CE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b1c834-fb5e-4db1-b5fe-b760d2c58f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8622</TotalTime>
  <Words>1442</Words>
  <Application>Microsoft Office PowerPoint</Application>
  <PresentationFormat>On-screen Show (4:3)</PresentationFormat>
  <Paragraphs>288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Microsoft Sans Serif</vt:lpstr>
      <vt:lpstr>Times New Roman</vt:lpstr>
      <vt:lpstr>802-11-Submission</vt:lpstr>
      <vt:lpstr>Nonprimary Channel Access Follow Up</vt:lpstr>
      <vt:lpstr>Introduction</vt:lpstr>
      <vt:lpstr>Design Principles</vt:lpstr>
      <vt:lpstr>Nonprimary channel access protocol (1/2)</vt:lpstr>
      <vt:lpstr>Nonprimary channel access protocol (2/2)</vt:lpstr>
      <vt:lpstr>Gain Analysis – Setup 1: Idealistic Scenario (above ED)</vt:lpstr>
      <vt:lpstr>Setup 1 – Idealistic Scenario (above ED)</vt:lpstr>
      <vt:lpstr>Setup 1 – Simulation Results</vt:lpstr>
      <vt:lpstr>Caveats</vt:lpstr>
      <vt:lpstr>Setup 2 – Between PD and ED</vt:lpstr>
      <vt:lpstr>Setup 2 – Simulation Results</vt:lpstr>
      <vt:lpstr>Conclusions</vt:lpstr>
      <vt:lpstr>SP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yanjuns@qti.qualcomm.com</dc:creator>
  <cp:lastModifiedBy>Gaurang Naik</cp:lastModifiedBy>
  <cp:revision>3</cp:revision>
  <cp:lastPrinted>1998-02-10T13:28:06Z</cp:lastPrinted>
  <dcterms:created xsi:type="dcterms:W3CDTF">2007-05-21T21:00:37Z</dcterms:created>
  <dcterms:modified xsi:type="dcterms:W3CDTF">2024-01-12T18:39:17Z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0x0101000AE0DBD6A62E6D4E94B00A30ED7EAA53</vt:lpwstr>
  </property>
</Properties>
</file>