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2" r:id="rId3"/>
    <p:sldId id="296" r:id="rId4"/>
    <p:sldId id="297" r:id="rId5"/>
    <p:sldId id="307" r:id="rId6"/>
    <p:sldId id="303" r:id="rId7"/>
    <p:sldId id="304" r:id="rId8"/>
    <p:sldId id="305" r:id="rId9"/>
    <p:sldId id="306" r:id="rId10"/>
    <p:sldId id="295" r:id="rId11"/>
    <p:sldId id="29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7" autoAdjust="0"/>
    <p:restoredTop sz="96134" autoAdjust="0"/>
  </p:normalViewPr>
  <p:slideViewPr>
    <p:cSldViewPr>
      <p:cViewPr varScale="1">
        <p:scale>
          <a:sx n="106" d="100"/>
          <a:sy n="106" d="100"/>
        </p:scale>
        <p:origin x="1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6" d="100"/>
          <a:sy n="66" d="100"/>
        </p:scale>
        <p:origin x="3552" y="45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802.11-21/1889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 Samsung Research America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8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12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52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802.11-21/1889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Peshal Nayak,  Samsung Research America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32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802.11-21/1889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Peshal Nayak,  Samsung Research America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94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2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1889r0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for Relay Operation in Next Generation Wi-Fi Networks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25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11-03-2023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739159"/>
              </p:ext>
            </p:extLst>
          </p:nvPr>
        </p:nvGraphicFramePr>
        <p:xfrm>
          <a:off x="1006475" y="2416175"/>
          <a:ext cx="8458200" cy="253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" name="Document" r:id="rId4" imgW="10439485" imgH="3138293" progId="Word.Document.8">
                  <p:embed/>
                </p:oleObj>
              </mc:Choice>
              <mc:Fallback>
                <p:oleObj name="Document" r:id="rId4" imgW="10439485" imgH="31382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16175"/>
                        <a:ext cx="8458200" cy="2536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some </a:t>
            </a:r>
            <a:r>
              <a:rPr lang="en-US" dirty="0" smtClean="0"/>
              <a:t>design aspects </a:t>
            </a:r>
            <a:r>
              <a:rPr lang="en-US" dirty="0" smtClean="0"/>
              <a:t>that can be considered for relay </a:t>
            </a:r>
            <a:r>
              <a:rPr lang="en-US" dirty="0" smtClean="0"/>
              <a:t>feature development </a:t>
            </a:r>
            <a:r>
              <a:rPr lang="en-US" dirty="0" smtClean="0"/>
              <a:t>in 802.11bn: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Relay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Temporary unavailability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Mobility management procedures for relay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latency application support in relay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53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UHR Rate-vs-Range Enhancement with Relay, IEEE 802.11-22/1908r1</a:t>
            </a:r>
          </a:p>
          <a:p>
            <a:pPr marL="0" indent="0">
              <a:buNone/>
            </a:pPr>
            <a:r>
              <a:rPr lang="en-US" dirty="0" smtClean="0"/>
              <a:t>[2] Thought </a:t>
            </a:r>
            <a:r>
              <a:rPr lang="en-US" dirty="0"/>
              <a:t>for Range Extension in UHR, IEEE 802.11-23/0042r0</a:t>
            </a:r>
          </a:p>
          <a:p>
            <a:pPr marL="0" indent="0">
              <a:buNone/>
            </a:pPr>
            <a:r>
              <a:rPr lang="en-US" dirty="0" smtClean="0"/>
              <a:t>[3] Features </a:t>
            </a:r>
            <a:r>
              <a:rPr lang="en-US" dirty="0"/>
              <a:t>to consider for efficient Relay operation, IEEE 802.11-23/1138r1</a:t>
            </a:r>
          </a:p>
          <a:p>
            <a:pPr marL="0" indent="0">
              <a:buNone/>
            </a:pPr>
            <a:r>
              <a:rPr lang="en-US" dirty="0" smtClean="0"/>
              <a:t>[4] Consideration </a:t>
            </a:r>
            <a:r>
              <a:rPr lang="en-US" dirty="0"/>
              <a:t>on UHR Relay Architecture, IEEE 802.11-23/1450r1</a:t>
            </a:r>
          </a:p>
          <a:p>
            <a:pPr marL="0" indent="0">
              <a:buNone/>
            </a:pPr>
            <a:r>
              <a:rPr lang="en-US" dirty="0" smtClean="0"/>
              <a:t>[5] UHR </a:t>
            </a:r>
            <a:r>
              <a:rPr lang="en-US" dirty="0"/>
              <a:t>Relay Follow-up, IEEE 802.11-23/1175r0</a:t>
            </a:r>
            <a:endParaRPr lang="en-US" dirty="0" smtClean="0"/>
          </a:p>
          <a:p>
            <a:pPr marL="0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6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 we provide some thoughts on </a:t>
            </a:r>
            <a:r>
              <a:rPr lang="en-US" dirty="0" smtClean="0"/>
              <a:t>design aspects </a:t>
            </a:r>
            <a:r>
              <a:rPr lang="en-US" dirty="0" smtClean="0"/>
              <a:t>for relay feature development.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0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300" dirty="0" smtClean="0"/>
              <a:t>To improve reliability and throughput, the UHR PAR document considers Rate-vs-Range (</a:t>
            </a:r>
            <a:r>
              <a:rPr lang="en-GB" sz="2300" dirty="0" err="1" smtClean="0"/>
              <a:t>RvR</a:t>
            </a:r>
            <a:r>
              <a:rPr lang="en-GB" sz="2300" dirty="0" smtClean="0"/>
              <a:t>) throughput improvement as one of the main objectives.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3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300" dirty="0" smtClean="0"/>
              <a:t>Several contributions have considered relay as a candidate solution for range extension and discussed different aspects that need to be considered for relay feature development [1]-[5]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3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300" dirty="0" smtClean="0"/>
              <a:t>In this contribution, we provide our views on relay </a:t>
            </a:r>
            <a:r>
              <a:rPr lang="en-GB" sz="2300" dirty="0" smtClean="0"/>
              <a:t>feature </a:t>
            </a:r>
            <a:r>
              <a:rPr lang="en-GB" sz="2300" dirty="0" smtClean="0"/>
              <a:t>and discuss some high level technical directions that can be considered for the relay feature development.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3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7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Relay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1"/>
            <a:ext cx="62483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An indoor Wi-Fi network today can have areas with weak connections and in some cases even dead zones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If a user walks in and out of these areas, the application performance and user experience can degrade.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In such scenarios, a relay can enable the device to maintain good connection and avoid degradation in user experience.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home network can have a number of smart home devices that can support Wi-Fi and can act as a relay to enhance AP coverage in weak areas/dead zones.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Other use cases for relay have been discussed in prior work. E.g., Automotive use case involving rear side device to dashboard communication[1]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2438400"/>
            <a:ext cx="5380365" cy="356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42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Relay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number of </a:t>
            </a:r>
            <a:r>
              <a:rPr lang="en-US" dirty="0" smtClean="0"/>
              <a:t>aspects of </a:t>
            </a:r>
            <a:r>
              <a:rPr lang="en-US" dirty="0" smtClean="0"/>
              <a:t>relay operation have been discussed in UHR SG: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Relay architecture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Features to consider for relay operation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Simulation results to show benefits of relay operation [1],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this contribution, we present some of our high level thoughts and directions that can be considered for relay feature development.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of Relay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905000"/>
            <a:ext cx="513753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For a STA to be able to leverage relay operation: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STA should be able to discover relays in its vicinity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STA should be able to identify which of these relays can help to communicate with the AP that it is connected to.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Advertisement of relays can be helpful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 smtClean="0"/>
              <a:t>AP side advertisement </a:t>
            </a:r>
            <a:r>
              <a:rPr lang="en-US" sz="1400" dirty="0" smtClean="0"/>
              <a:t>of relay devices that its associated STAs can connect to can be helpful. This can create an awareness amongst its associated STAs about the support and in STA-side decision making.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 smtClean="0"/>
              <a:t>Relay side advertisement </a:t>
            </a:r>
            <a:r>
              <a:rPr lang="en-US" sz="1400" dirty="0" smtClean="0"/>
              <a:t>can also be useful. This can enable STAs to search for relays in its vicinity and connect to them when necessary.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748" y="1981200"/>
            <a:ext cx="6125252" cy="385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40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Unavailability Handling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659" y="1716591"/>
            <a:ext cx="7166654" cy="43848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Relay may not be available to serve STA’s traffic due to a number of factors.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One possibility is when the relay faces an overload condition: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Handling of relay’s own traffic along with those of the STAs that the relay is serving. E.g., a smart home device that can have its own traffic to perform its smart home related operations.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Increase in load of the STAs that a relay is currently serving or addition of new STAs that have high load traffic.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If relay has AP functionalities (e.g., something similar to a hotspot today), the relay can have traffic of its own BSS that needs to be handled.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Another possibility could be due to power save. E.g., when relay is a battery powered device.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Since there is a possibility of a relay encountering such a situation, procedures to avoid/handle such situations can be beneficial: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Procedure to advertise the relay’s capability and constraints 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Procedure to temporarily pause relay operation/addition of new STAs and resume at a later point when conditions are favorable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9" name="Picture 8" descr="Black Router Vector Art image - Free stock photo - Public Domain photo ...">
            <a:extLst>
              <a:ext uri="{FF2B5EF4-FFF2-40B4-BE49-F238E27FC236}">
                <a16:creationId xmlns:a16="http://schemas.microsoft.com/office/drawing/2014/main" id="{1398E1D8-E53F-4E4E-89F0-3372C6D02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057" y="2250419"/>
            <a:ext cx="463391" cy="346964"/>
          </a:xfrm>
          <a:prstGeom prst="rect">
            <a:avLst/>
          </a:prstGeom>
        </p:spPr>
      </p:pic>
      <p:pic>
        <p:nvPicPr>
          <p:cNvPr id="10" name="Picture 9" descr="Cell phone - Free technology icons">
            <a:extLst>
              <a:ext uri="{FF2B5EF4-FFF2-40B4-BE49-F238E27FC236}">
                <a16:creationId xmlns:a16="http://schemas.microsoft.com/office/drawing/2014/main" id="{CFAAE935-D222-4463-BB41-4224E3368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681" y="2234821"/>
            <a:ext cx="477285" cy="47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760" r="24401" b="17921"/>
          <a:stretch/>
        </p:blipFill>
        <p:spPr>
          <a:xfrm>
            <a:off x="11309298" y="2276227"/>
            <a:ext cx="228600" cy="394471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endCxn id="10" idx="1"/>
          </p:cNvCxnSpPr>
          <p:nvPr/>
        </p:nvCxnSpPr>
        <p:spPr bwMode="auto">
          <a:xfrm>
            <a:off x="8775349" y="2473463"/>
            <a:ext cx="1028332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 bwMode="ltGray">
          <a:xfrm>
            <a:off x="9655828" y="1931147"/>
            <a:ext cx="528292" cy="38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Relay</a:t>
            </a:r>
          </a:p>
        </p:txBody>
      </p:sp>
      <p:sp>
        <p:nvSpPr>
          <p:cNvPr id="14" name="TextBox 13"/>
          <p:cNvSpPr txBox="1"/>
          <p:nvPr/>
        </p:nvSpPr>
        <p:spPr bwMode="ltGray">
          <a:xfrm>
            <a:off x="11118732" y="1907110"/>
            <a:ext cx="528292" cy="30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STA</a:t>
            </a:r>
          </a:p>
        </p:txBody>
      </p:sp>
      <p:sp>
        <p:nvSpPr>
          <p:cNvPr id="15" name="TextBox 14"/>
          <p:cNvSpPr txBox="1"/>
          <p:nvPr/>
        </p:nvSpPr>
        <p:spPr bwMode="ltGray">
          <a:xfrm>
            <a:off x="8214606" y="1925833"/>
            <a:ext cx="528292" cy="30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AP</a:t>
            </a:r>
            <a:endParaRPr lang="en-US" sz="20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184120" y="2454601"/>
            <a:ext cx="112517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760" r="24401" b="17921"/>
          <a:stretch/>
        </p:blipFill>
        <p:spPr>
          <a:xfrm>
            <a:off x="9336580" y="3211106"/>
            <a:ext cx="228600" cy="39447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760" r="24401" b="17921"/>
          <a:stretch/>
        </p:blipFill>
        <p:spPr>
          <a:xfrm>
            <a:off x="9894768" y="3393279"/>
            <a:ext cx="228600" cy="39447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760" r="24401" b="17921"/>
          <a:stretch/>
        </p:blipFill>
        <p:spPr>
          <a:xfrm>
            <a:off x="10439432" y="3224125"/>
            <a:ext cx="228600" cy="39447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 bwMode="ltGray">
          <a:xfrm>
            <a:off x="9405220" y="4026085"/>
            <a:ext cx="1340555" cy="30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Relay’s BSS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9144000" y="1925833"/>
            <a:ext cx="1742090" cy="2084409"/>
          </a:xfrm>
          <a:prstGeom prst="ellips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10098287" y="2775443"/>
            <a:ext cx="333989" cy="4477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10025612" y="2786175"/>
            <a:ext cx="14840" cy="5379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9538070" y="2790275"/>
            <a:ext cx="393222" cy="39479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25" name="Picture 24" descr="Black Router Vector Art image - Free stock photo - Public Domain photo ...">
            <a:extLst>
              <a:ext uri="{FF2B5EF4-FFF2-40B4-BE49-F238E27FC236}">
                <a16:creationId xmlns:a16="http://schemas.microsoft.com/office/drawing/2014/main" id="{1398E1D8-E53F-4E4E-89F0-3372C6D02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750" y="5364622"/>
            <a:ext cx="463391" cy="34696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760" r="24401" b="17921"/>
          <a:stretch/>
        </p:blipFill>
        <p:spPr>
          <a:xfrm>
            <a:off x="11512991" y="5390430"/>
            <a:ext cx="228600" cy="394471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 bwMode="auto">
          <a:xfrm>
            <a:off x="8979042" y="5587666"/>
            <a:ext cx="1028332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 bwMode="ltGray">
          <a:xfrm>
            <a:off x="9859521" y="5053943"/>
            <a:ext cx="528292" cy="38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Relay</a:t>
            </a:r>
          </a:p>
        </p:txBody>
      </p:sp>
      <p:sp>
        <p:nvSpPr>
          <p:cNvPr id="29" name="TextBox 28"/>
          <p:cNvSpPr txBox="1"/>
          <p:nvPr/>
        </p:nvSpPr>
        <p:spPr bwMode="ltGray">
          <a:xfrm>
            <a:off x="11322425" y="5021313"/>
            <a:ext cx="528292" cy="30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STA</a:t>
            </a:r>
          </a:p>
        </p:txBody>
      </p:sp>
      <p:sp>
        <p:nvSpPr>
          <p:cNvPr id="30" name="TextBox 29"/>
          <p:cNvSpPr txBox="1"/>
          <p:nvPr/>
        </p:nvSpPr>
        <p:spPr bwMode="ltGray">
          <a:xfrm>
            <a:off x="8418299" y="5046890"/>
            <a:ext cx="528292" cy="30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AP</a:t>
            </a:r>
            <a:endParaRPr lang="en-US" sz="20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0387813" y="5568804"/>
            <a:ext cx="112517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760" r="24401" b="17921"/>
          <a:stretch/>
        </p:blipFill>
        <p:spPr>
          <a:xfrm>
            <a:off x="10115005" y="5398673"/>
            <a:ext cx="228600" cy="394471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 bwMode="ltGray">
          <a:xfrm>
            <a:off x="8674490" y="5769083"/>
            <a:ext cx="1340555" cy="30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Relay’s traffic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8986713" y="5714049"/>
            <a:ext cx="1028332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685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Mobility Management in Relay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751014"/>
            <a:ext cx="540218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STA’s transition from AP to relay: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As a user walks into an area with weak connection/dead zone from the AP’s coverage point of view, the STA may want to transition from AP to relay for maintaining its connection.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As the user walks out of the area, the STA may want to switch back.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Design of a low overhead procedure to enable transition from AP to relay and back can be useful.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STA’s transition from one relay to another relay: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There can be more than one relay available for an STA. As the user moves around, the optimal relay can change over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Design of a low overhead procedure to transition from the current relay to a new relay can be beneficial.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1406" y="2131696"/>
            <a:ext cx="5869225" cy="378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55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Latency Application Support in Relay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591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relay operation, STA’s traffic now faces a multi-hop transmission to the AP compared to the single hop transmission prior to switching to a relay.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can cause some additional delay for low latency traffic (e.g., due to additional channel access delays for the relay to access the medium).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Procedures that can enable support for an STA’s low latency traffic after it switches to a relay are important.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E.g., enhanced channel access mechanism if relay is expected to contend for the medium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19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19117</TotalTime>
  <Words>1136</Words>
  <Application>Microsoft Office PowerPoint</Application>
  <PresentationFormat>Widescreen</PresentationFormat>
  <Paragraphs>139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Considerations for Relay Operation in Next Generation Wi-Fi Networks</vt:lpstr>
      <vt:lpstr>Abstract</vt:lpstr>
      <vt:lpstr>Introduction</vt:lpstr>
      <vt:lpstr>Relay Use Case</vt:lpstr>
      <vt:lpstr>Relay Operation</vt:lpstr>
      <vt:lpstr>Discovery of Relay</vt:lpstr>
      <vt:lpstr>Temporary Unavailability Handling Procedures</vt:lpstr>
      <vt:lpstr>Mobility Management in Relay Operation</vt:lpstr>
      <vt:lpstr>Low Latency Application Support in Relay Operation</vt:lpstr>
      <vt:lpstr>Conclusion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260</cp:revision>
  <cp:lastPrinted>1601-01-01T00:00:00Z</cp:lastPrinted>
  <dcterms:created xsi:type="dcterms:W3CDTF">2021-02-24T17:42:37Z</dcterms:created>
  <dcterms:modified xsi:type="dcterms:W3CDTF">2023-12-06T17:55:24Z</dcterms:modified>
</cp:coreProperties>
</file>