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7" r:id="rId6"/>
    <p:sldId id="141169902" r:id="rId7"/>
    <p:sldId id="141169908" r:id="rId8"/>
    <p:sldId id="141169904" r:id="rId9"/>
    <p:sldId id="141169911" r:id="rId10"/>
    <p:sldId id="2147472544" r:id="rId11"/>
    <p:sldId id="141169915" r:id="rId12"/>
    <p:sldId id="2147472538" r:id="rId13"/>
    <p:sldId id="2147472542" r:id="rId14"/>
    <p:sldId id="284" r:id="rId15"/>
    <p:sldId id="141169889" r:id="rId16"/>
    <p:sldId id="2147472541" r:id="rId17"/>
    <p:sldId id="2147472543" r:id="rId18"/>
    <p:sldId id="141169913" r:id="rId19"/>
    <p:sldId id="141169914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B4753D28-6F3D-2291-C442-34C9018A370C}" name="Abdel Karim Ajami" initials="AKA" userId="S::aajami@qti.qualcomm.com::52d54957-2a0e-4b01-bea4-4ee51dbbefc4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499"/>
    <a:srgbClr val="BDE4EF"/>
    <a:srgbClr val="FFF2CC"/>
    <a:srgbClr val="20B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6BBF97-1870-42C7-8455-D983EE3CA634}" v="19" dt="2024-01-29T23:52:18.609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0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166BBF97-1870-42C7-8455-D983EE3CA634}"/>
    <pc:docChg chg="custSel addSld delSld modSld modMainMaster">
      <pc:chgData name="Giovanni Chisci" userId="eeac98f7-fbf3-469c-b682-696f1247cc3f" providerId="ADAL" clId="{166BBF97-1870-42C7-8455-D983EE3CA634}" dt="2024-01-29T23:55:58.777" v="429" actId="20577"/>
      <pc:docMkLst>
        <pc:docMk/>
      </pc:docMkLst>
      <pc:sldChg chg="addSp modSp mod">
        <pc:chgData name="Giovanni Chisci" userId="eeac98f7-fbf3-469c-b682-696f1247cc3f" providerId="ADAL" clId="{166BBF97-1870-42C7-8455-D983EE3CA634}" dt="2024-01-29T23:53:09.690" v="424" actId="1076"/>
        <pc:sldMkLst>
          <pc:docMk/>
          <pc:sldMk cId="1565705313" sldId="141169911"/>
        </pc:sldMkLst>
        <pc:spChg chg="mod">
          <ac:chgData name="Giovanni Chisci" userId="eeac98f7-fbf3-469c-b682-696f1247cc3f" providerId="ADAL" clId="{166BBF97-1870-42C7-8455-D983EE3CA634}" dt="2024-01-29T23:53:01.578" v="421" actId="27636"/>
          <ac:spMkLst>
            <pc:docMk/>
            <pc:sldMk cId="1565705313" sldId="141169911"/>
            <ac:spMk id="19" creationId="{25C3E2CA-55D5-27BE-17F7-ACDDBEAF6B5A}"/>
          </ac:spMkLst>
        </pc:spChg>
        <pc:picChg chg="add mod">
          <ac:chgData name="Giovanni Chisci" userId="eeac98f7-fbf3-469c-b682-696f1247cc3f" providerId="ADAL" clId="{166BBF97-1870-42C7-8455-D983EE3CA634}" dt="2024-01-29T23:53:09.690" v="424" actId="1076"/>
          <ac:picMkLst>
            <pc:docMk/>
            <pc:sldMk cId="1565705313" sldId="141169911"/>
            <ac:picMk id="6" creationId="{2C122C9F-034B-922D-056E-0CA311C20FAA}"/>
          </ac:picMkLst>
        </pc:picChg>
      </pc:sldChg>
      <pc:sldChg chg="del">
        <pc:chgData name="Giovanni Chisci" userId="eeac98f7-fbf3-469c-b682-696f1247cc3f" providerId="ADAL" clId="{166BBF97-1870-42C7-8455-D983EE3CA634}" dt="2024-01-29T23:46:04.963" v="268" actId="47"/>
        <pc:sldMkLst>
          <pc:docMk/>
          <pc:sldMk cId="3249741103" sldId="141169912"/>
        </pc:sldMkLst>
      </pc:sldChg>
      <pc:sldChg chg="add">
        <pc:chgData name="Giovanni Chisci" userId="eeac98f7-fbf3-469c-b682-696f1247cc3f" providerId="ADAL" clId="{166BBF97-1870-42C7-8455-D983EE3CA634}" dt="2024-01-29T23:43:44.414" v="267"/>
        <pc:sldMkLst>
          <pc:docMk/>
          <pc:sldMk cId="3671096379" sldId="2147472544"/>
        </pc:sldMkLst>
      </pc:sldChg>
      <pc:sldChg chg="addSp delSp modSp new del mod">
        <pc:chgData name="Giovanni Chisci" userId="eeac98f7-fbf3-469c-b682-696f1247cc3f" providerId="ADAL" clId="{166BBF97-1870-42C7-8455-D983EE3CA634}" dt="2024-01-29T23:53:35.674" v="425" actId="47"/>
        <pc:sldMkLst>
          <pc:docMk/>
          <pc:sldMk cId="1535789226" sldId="2147472545"/>
        </pc:sldMkLst>
        <pc:spChg chg="add mod">
          <ac:chgData name="Giovanni Chisci" userId="eeac98f7-fbf3-469c-b682-696f1247cc3f" providerId="ADAL" clId="{166BBF97-1870-42C7-8455-D983EE3CA634}" dt="2024-01-29T23:47:48.396" v="320" actId="14100"/>
          <ac:spMkLst>
            <pc:docMk/>
            <pc:sldMk cId="1535789226" sldId="2147472545"/>
            <ac:spMk id="6" creationId="{F9ED18AA-E3B4-F1D9-5772-3BB5BC068EA6}"/>
          </ac:spMkLst>
        </pc:spChg>
        <pc:spChg chg="add mod">
          <ac:chgData name="Giovanni Chisci" userId="eeac98f7-fbf3-469c-b682-696f1247cc3f" providerId="ADAL" clId="{166BBF97-1870-42C7-8455-D983EE3CA634}" dt="2024-01-29T23:52:06.850" v="406" actId="1037"/>
          <ac:spMkLst>
            <pc:docMk/>
            <pc:sldMk cId="1535789226" sldId="2147472545"/>
            <ac:spMk id="7" creationId="{FD1A70C6-032E-2F90-5FBB-61348BA104DB}"/>
          </ac:spMkLst>
        </pc:spChg>
        <pc:spChg chg="add mod">
          <ac:chgData name="Giovanni Chisci" userId="eeac98f7-fbf3-469c-b682-696f1247cc3f" providerId="ADAL" clId="{166BBF97-1870-42C7-8455-D983EE3CA634}" dt="2024-01-29T23:47:33.412" v="313" actId="1076"/>
          <ac:spMkLst>
            <pc:docMk/>
            <pc:sldMk cId="1535789226" sldId="2147472545"/>
            <ac:spMk id="8" creationId="{00F65B9A-E2B4-C604-ED5C-31293A62048F}"/>
          </ac:spMkLst>
        </pc:spChg>
        <pc:spChg chg="add mod">
          <ac:chgData name="Giovanni Chisci" userId="eeac98f7-fbf3-469c-b682-696f1247cc3f" providerId="ADAL" clId="{166BBF97-1870-42C7-8455-D983EE3CA634}" dt="2024-01-29T23:47:45.865" v="319" actId="207"/>
          <ac:spMkLst>
            <pc:docMk/>
            <pc:sldMk cId="1535789226" sldId="2147472545"/>
            <ac:spMk id="9" creationId="{848DFEBA-71F4-F390-6F98-B282C876B52D}"/>
          </ac:spMkLst>
        </pc:spChg>
        <pc:spChg chg="add mod">
          <ac:chgData name="Giovanni Chisci" userId="eeac98f7-fbf3-469c-b682-696f1247cc3f" providerId="ADAL" clId="{166BBF97-1870-42C7-8455-D983EE3CA634}" dt="2024-01-29T23:48:24.075" v="342" actId="1076"/>
          <ac:spMkLst>
            <pc:docMk/>
            <pc:sldMk cId="1535789226" sldId="2147472545"/>
            <ac:spMk id="10" creationId="{9472B3CC-F028-032B-D6BE-478EB82317C2}"/>
          </ac:spMkLst>
        </pc:spChg>
        <pc:spChg chg="add mod">
          <ac:chgData name="Giovanni Chisci" userId="eeac98f7-fbf3-469c-b682-696f1247cc3f" providerId="ADAL" clId="{166BBF97-1870-42C7-8455-D983EE3CA634}" dt="2024-01-29T23:48:53.271" v="348" actId="693"/>
          <ac:spMkLst>
            <pc:docMk/>
            <pc:sldMk cId="1535789226" sldId="2147472545"/>
            <ac:spMk id="16" creationId="{C59226A3-7999-6A6E-FBBF-E0D3D317874B}"/>
          </ac:spMkLst>
        </pc:spChg>
        <pc:spChg chg="add del mod">
          <ac:chgData name="Giovanni Chisci" userId="eeac98f7-fbf3-469c-b682-696f1247cc3f" providerId="ADAL" clId="{166BBF97-1870-42C7-8455-D983EE3CA634}" dt="2024-01-29T23:49:08.740" v="352" actId="478"/>
          <ac:spMkLst>
            <pc:docMk/>
            <pc:sldMk cId="1535789226" sldId="2147472545"/>
            <ac:spMk id="17" creationId="{077F4CDE-9CA0-AC88-C3C6-24701983618E}"/>
          </ac:spMkLst>
        </pc:spChg>
        <pc:spChg chg="add mod">
          <ac:chgData name="Giovanni Chisci" userId="eeac98f7-fbf3-469c-b682-696f1247cc3f" providerId="ADAL" clId="{166BBF97-1870-42C7-8455-D983EE3CA634}" dt="2024-01-29T23:49:48.155" v="361" actId="1076"/>
          <ac:spMkLst>
            <pc:docMk/>
            <pc:sldMk cId="1535789226" sldId="2147472545"/>
            <ac:spMk id="18" creationId="{7AB43C35-1B43-F64D-C55F-48F43342CCAB}"/>
          </ac:spMkLst>
        </pc:spChg>
        <pc:spChg chg="add mod">
          <ac:chgData name="Giovanni Chisci" userId="eeac98f7-fbf3-469c-b682-696f1247cc3f" providerId="ADAL" clId="{166BBF97-1870-42C7-8455-D983EE3CA634}" dt="2024-01-29T23:50:55.058" v="388" actId="1076"/>
          <ac:spMkLst>
            <pc:docMk/>
            <pc:sldMk cId="1535789226" sldId="2147472545"/>
            <ac:spMk id="32" creationId="{FB4FE53D-3D44-EA2D-28CE-9682B0544498}"/>
          </ac:spMkLst>
        </pc:spChg>
        <pc:spChg chg="add mod">
          <ac:chgData name="Giovanni Chisci" userId="eeac98f7-fbf3-469c-b682-696f1247cc3f" providerId="ADAL" clId="{166BBF97-1870-42C7-8455-D983EE3CA634}" dt="2024-01-29T23:51:23.428" v="397" actId="1076"/>
          <ac:spMkLst>
            <pc:docMk/>
            <pc:sldMk cId="1535789226" sldId="2147472545"/>
            <ac:spMk id="33" creationId="{482527A0-E6A5-3547-2194-A2A52001314D}"/>
          </ac:spMkLst>
        </pc:spChg>
        <pc:spChg chg="add mod">
          <ac:chgData name="Giovanni Chisci" userId="eeac98f7-fbf3-469c-b682-696f1247cc3f" providerId="ADAL" clId="{166BBF97-1870-42C7-8455-D983EE3CA634}" dt="2024-01-29T23:52:16.323" v="410" actId="20577"/>
          <ac:spMkLst>
            <pc:docMk/>
            <pc:sldMk cId="1535789226" sldId="2147472545"/>
            <ac:spMk id="40" creationId="{E1918149-E242-7969-0156-C29DEF303302}"/>
          </ac:spMkLst>
        </pc:spChg>
        <pc:spChg chg="add mod">
          <ac:chgData name="Giovanni Chisci" userId="eeac98f7-fbf3-469c-b682-696f1247cc3f" providerId="ADAL" clId="{166BBF97-1870-42C7-8455-D983EE3CA634}" dt="2024-01-29T23:52:23.859" v="415" actId="20577"/>
          <ac:spMkLst>
            <pc:docMk/>
            <pc:sldMk cId="1535789226" sldId="2147472545"/>
            <ac:spMk id="41" creationId="{9C65F31E-4626-8009-B57C-DAF864E4A2B2}"/>
          </ac:spMkLst>
        </pc:spChg>
        <pc:picChg chg="add mod">
          <ac:chgData name="Giovanni Chisci" userId="eeac98f7-fbf3-469c-b682-696f1247cc3f" providerId="ADAL" clId="{166BBF97-1870-42C7-8455-D983EE3CA634}" dt="2024-01-29T23:46:12.259" v="271" actId="1076"/>
          <ac:picMkLst>
            <pc:docMk/>
            <pc:sldMk cId="1535789226" sldId="2147472545"/>
            <ac:picMk id="5" creationId="{A9EB04AE-E8DB-7935-48F2-C06870972DB5}"/>
          </ac:picMkLst>
        </pc:pic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2" creationId="{F997544D-2FAA-F74B-B2AF-C1A123505AD9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3" creationId="{AD08D0C1-BD8F-A60C-E4B6-26CADA36E085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4" creationId="{03E01D39-7F52-725B-CE72-F1ABABAF9B2F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5" creationId="{39A068B7-3837-1EAC-A9E3-7B4DBB8E67AA}"/>
          </ac:cxnSpMkLst>
        </pc:cxnChg>
        <pc:cxnChg chg="add mod">
          <ac:chgData name="Giovanni Chisci" userId="eeac98f7-fbf3-469c-b682-696f1247cc3f" providerId="ADAL" clId="{166BBF97-1870-42C7-8455-D983EE3CA634}" dt="2024-01-29T23:51:08.819" v="393" actId="14100"/>
          <ac:cxnSpMkLst>
            <pc:docMk/>
            <pc:sldMk cId="1535789226" sldId="2147472545"/>
            <ac:cxnSpMk id="20" creationId="{C7B801D4-F61B-CC5A-D496-87433E4B8617}"/>
          </ac:cxnSpMkLst>
        </pc:cxnChg>
        <pc:cxnChg chg="add mod">
          <ac:chgData name="Giovanni Chisci" userId="eeac98f7-fbf3-469c-b682-696f1247cc3f" providerId="ADAL" clId="{166BBF97-1870-42C7-8455-D983EE3CA634}" dt="2024-01-29T23:51:17.594" v="394" actId="14100"/>
          <ac:cxnSpMkLst>
            <pc:docMk/>
            <pc:sldMk cId="1535789226" sldId="2147472545"/>
            <ac:cxnSpMk id="21" creationId="{D2053B90-67A6-2D61-04E3-2214794FE80C}"/>
          </ac:cxnSpMkLst>
        </pc:cxnChg>
        <pc:cxnChg chg="add mod">
          <ac:chgData name="Giovanni Chisci" userId="eeac98f7-fbf3-469c-b682-696f1247cc3f" providerId="ADAL" clId="{166BBF97-1870-42C7-8455-D983EE3CA634}" dt="2024-01-29T23:50:22.851" v="371" actId="14100"/>
          <ac:cxnSpMkLst>
            <pc:docMk/>
            <pc:sldMk cId="1535789226" sldId="2147472545"/>
            <ac:cxnSpMk id="23" creationId="{3067398B-78F9-9DE2-ED33-177F6837E652}"/>
          </ac:cxnSpMkLst>
        </pc:cxnChg>
        <pc:cxnChg chg="add mod">
          <ac:chgData name="Giovanni Chisci" userId="eeac98f7-fbf3-469c-b682-696f1247cc3f" providerId="ADAL" clId="{166BBF97-1870-42C7-8455-D983EE3CA634}" dt="2024-01-29T23:51:21.330" v="396" actId="1076"/>
          <ac:cxnSpMkLst>
            <pc:docMk/>
            <pc:sldMk cId="1535789226" sldId="2147472545"/>
            <ac:cxnSpMk id="27" creationId="{89A6B6D8-AF3A-391C-8D36-E7A1C612E0F2}"/>
          </ac:cxnSpMkLst>
        </pc:cxnChg>
        <pc:cxnChg chg="add mod">
          <ac:chgData name="Giovanni Chisci" userId="eeac98f7-fbf3-469c-b682-696f1247cc3f" providerId="ADAL" clId="{166BBF97-1870-42C7-8455-D983EE3CA634}" dt="2024-01-29T23:50:32.724" v="375" actId="1076"/>
          <ac:cxnSpMkLst>
            <pc:docMk/>
            <pc:sldMk cId="1535789226" sldId="2147472545"/>
            <ac:cxnSpMk id="28" creationId="{BED6E202-1230-0B56-D666-90C423F9FEFF}"/>
          </ac:cxnSpMkLst>
        </pc:cxnChg>
        <pc:cxnChg chg="add mod">
          <ac:chgData name="Giovanni Chisci" userId="eeac98f7-fbf3-469c-b682-696f1247cc3f" providerId="ADAL" clId="{166BBF97-1870-42C7-8455-D983EE3CA634}" dt="2024-01-29T23:50:36.770" v="378" actId="1076"/>
          <ac:cxnSpMkLst>
            <pc:docMk/>
            <pc:sldMk cId="1535789226" sldId="2147472545"/>
            <ac:cxnSpMk id="29" creationId="{EC59EF75-C8F0-0E89-4BB7-ECE39464053E}"/>
          </ac:cxnSpMkLst>
        </pc:cxnChg>
        <pc:cxnChg chg="add mod">
          <ac:chgData name="Giovanni Chisci" userId="eeac98f7-fbf3-469c-b682-696f1247cc3f" providerId="ADAL" clId="{166BBF97-1870-42C7-8455-D983EE3CA634}" dt="2024-01-29T23:51:20.090" v="395" actId="1076"/>
          <ac:cxnSpMkLst>
            <pc:docMk/>
            <pc:sldMk cId="1535789226" sldId="2147472545"/>
            <ac:cxnSpMk id="31" creationId="{88211AC2-2C91-17D0-2E9F-E2216E1A81F6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6" creationId="{B0484047-8525-79FF-C637-FE9FA45E30B8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7" creationId="{C1808D09-AA4C-0713-416B-1C089C604CD6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8" creationId="{B0D8971E-C016-2A64-5B51-1F352899556C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9" creationId="{B0665C88-9A24-663D-BB95-0685014989D4}"/>
          </ac:cxnSpMkLst>
        </pc:cxnChg>
      </pc:sldChg>
      <pc:sldMasterChg chg="modSp mod">
        <pc:chgData name="Giovanni Chisci" userId="eeac98f7-fbf3-469c-b682-696f1247cc3f" providerId="ADAL" clId="{166BBF97-1870-42C7-8455-D983EE3CA634}" dt="2024-01-29T23:55:58.777" v="429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166BBF97-1870-42C7-8455-D983EE3CA634}" dt="2024-01-29T23:55:58.777" v="42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w/ TXOP Preemption (5 msecs TXOP)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1 LL STA</c:v>
                </c:pt>
                <c:pt idx="1">
                  <c:v>2 LL STAs </c:v>
                </c:pt>
                <c:pt idx="2">
                  <c:v>4 LL STAs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1.976</c:v>
                </c:pt>
                <c:pt idx="1">
                  <c:v>1.9990000000000001</c:v>
                </c:pt>
                <c:pt idx="2">
                  <c:v>2.0649999999999999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E3-46B6-AEA8-575691F67E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Legacy Long PPDU (5 msecs TXOP)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1 LL STA</c:v>
                </c:pt>
                <c:pt idx="1">
                  <c:v>2 LL STAs </c:v>
                </c:pt>
                <c:pt idx="2">
                  <c:v>4 LL STAs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32</c:v>
                </c:pt>
                <c:pt idx="1">
                  <c:v>51</c:v>
                </c:pt>
                <c:pt idx="2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E3-46B6-AEA8-575691F67E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3902728"/>
        <c:axId val="733911368"/>
      </c:barChart>
      <c:catAx>
        <c:axId val="733902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911368"/>
        <c:crosses val="autoZero"/>
        <c:auto val="1"/>
        <c:lblAlgn val="ctr"/>
        <c:lblOffset val="100"/>
        <c:noMultiLvlLbl val="0"/>
      </c:catAx>
      <c:valAx>
        <c:axId val="733911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330" b="0" i="0" u="none" strike="noStrike" kern="1200" baseline="0">
                    <a:solidFill>
                      <a:srgbClr val="13161E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rPr>
                  <a:t>95 Percentile </a:t>
                </a:r>
                <a:r>
                  <a:rPr lang="en-US" baseline="0"/>
                  <a:t>Latency (</a:t>
                </a:r>
                <a:r>
                  <a:rPr lang="en-US" baseline="0" err="1"/>
                  <a:t>ms</a:t>
                </a:r>
                <a:r>
                  <a:rPr lang="en-US" baseline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902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490993847931521"/>
          <c:y val="8.3858242181687762E-2"/>
          <c:w val="0.32632798929869516"/>
          <c:h val="0.16956199655227547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7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59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Separate DL PPDU and NFRP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46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48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4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09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8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1474" y="6532895"/>
            <a:ext cx="4457700" cy="118174"/>
          </a:xfrm>
        </p:spPr>
        <p:txBody>
          <a:bodyPr/>
          <a:lstStyle>
            <a:lvl1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646771"/>
            <a:ext cx="8390334" cy="3578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1475" y="1719073"/>
            <a:ext cx="8390334" cy="4681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4A2A4FE0-4282-C34E-A8FD-CAE319C06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642" y="1088136"/>
            <a:ext cx="8391167" cy="27035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685800" rtl="0" eaLnBrk="1" latinLnBrk="0" hangingPunct="1">
              <a:lnSpc>
                <a:spcPct val="96000"/>
              </a:lnSpc>
              <a:spcBef>
                <a:spcPts val="675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598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Abdel Karim Ajami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802.11-23/1886r3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Preemption techniques to</a:t>
            </a:r>
            <a:br>
              <a:rPr lang="en-US" dirty="0"/>
            </a:br>
            <a:r>
              <a:rPr lang="en-US" dirty="0"/>
              <a:t>meet low-latency (LL) targets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460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62AC27-23DB-9D14-58E9-70120DB40E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522759"/>
              </p:ext>
            </p:extLst>
          </p:nvPr>
        </p:nvGraphicFramePr>
        <p:xfrm>
          <a:off x="520700" y="2860675"/>
          <a:ext cx="7867650" cy="30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181235" progId="Word.Document.8">
                  <p:embed/>
                </p:oleObj>
              </mc:Choice>
              <mc:Fallback>
                <p:oleObj name="Document" r:id="rId3" imgW="8238348" imgH="3181235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62AC27-23DB-9D14-58E9-70120DB40E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60675"/>
                        <a:ext cx="7867650" cy="3030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C4842-E6BB-F3C5-9CF6-F39A958E9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Solution for DL low latency traffic arriving during a UL TXOP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162DB-9B45-198B-FAD8-018A242BE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CC71C-A95F-BF16-178E-83420D989F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9D0CCEA1-606A-0229-80EE-204594D35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20000"/>
              </a:spcBef>
              <a:buClrTx/>
            </a:pPr>
            <a:r>
              <a:rPr lang="en-US" sz="1500">
                <a:cs typeface="Arial" pitchFamily="34" charset="0"/>
              </a:rPr>
              <a:t>AP takes over the rest of the TXOP if the client allows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63F78E6-E082-E1CB-DF54-F88C071F1DDE}"/>
              </a:ext>
            </a:extLst>
          </p:cNvPr>
          <p:cNvSpPr txBox="1">
            <a:spLocks/>
          </p:cNvSpPr>
          <p:nvPr/>
        </p:nvSpPr>
        <p:spPr>
          <a:xfrm>
            <a:off x="230473" y="4656266"/>
            <a:ext cx="8502739" cy="84980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71450" indent="-171450" algn="l" defTabSz="914400" rtl="0" eaLnBrk="1" latinLnBrk="0" hangingPunct="1">
              <a:lnSpc>
                <a:spcPct val="95000"/>
              </a:lnSpc>
              <a:spcBef>
                <a:spcPts val="90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-152400" algn="l" defTabSz="914400" rtl="0" eaLnBrk="1" latinLnBrk="0" hangingPunct="1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ClrTx/>
              <a:buFont typeface="Arial" panose="020B0604020202020204" pitchFamily="34" charset="0"/>
              <a:buChar char="•"/>
              <a:tabLst>
                <a:tab pos="2003425" algn="l"/>
              </a:tabLst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57200" indent="-101600" algn="l" defTabSz="914400" rtl="0" eaLnBrk="1" latinLnBrk="0" hangingPunct="1">
              <a:lnSpc>
                <a:spcPct val="105000"/>
              </a:lnSpc>
              <a:spcBef>
                <a:spcPts val="150"/>
              </a:spcBef>
              <a:spcAft>
                <a:spcPts val="150"/>
              </a:spcAft>
              <a:buClrTx/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71500" indent="-100584" algn="l" defTabSz="914400" rtl="0" eaLnBrk="1" latinLnBrk="0" hangingPunct="1">
              <a:lnSpc>
                <a:spcPct val="105000"/>
              </a:lnSpc>
              <a:spcBef>
                <a:spcPts val="75"/>
              </a:spcBef>
              <a:spcAft>
                <a:spcPts val="75"/>
              </a:spcAft>
              <a:buClrTx/>
              <a:buFont typeface="Arial" panose="020B0604020202020204" pitchFamily="34" charset="0"/>
              <a:buChar char="•"/>
              <a:tabLst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4625" indent="-174625" algn="l" defTabSz="914400" rtl="0" eaLnBrk="1" latinLnBrk="0" hangingPunct="1">
              <a:lnSpc>
                <a:spcPct val="95000"/>
              </a:lnSpc>
              <a:spcBef>
                <a:spcPts val="90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000" b="1" kern="1200" spc="6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6000"/>
              </a:lnSpc>
              <a:spcBef>
                <a:spcPts val="0"/>
              </a:spcBef>
              <a:buFont typeface="Microsoft Sans Serif" panose="020B0604020202020204" pitchFamily="34" charset="0"/>
              <a:buChar char="​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Font typeface="Microsoft Sans Serif" panose="020B0604020202020204" pitchFamily="34" charset="0"/>
              <a:buChar char="​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87000"/>
              </a:lnSpc>
              <a:spcBef>
                <a:spcPts val="1800"/>
              </a:spcBef>
              <a:buSzPct val="100000"/>
              <a:buFont typeface="Microsoft Sans Serif" panose="020B0604020202020204" pitchFamily="34" charset="0"/>
              <a:buChar char="​"/>
              <a:defRPr lang="en-US" sz="55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87000"/>
              </a:lnSpc>
              <a:spcBef>
                <a:spcPts val="1800"/>
              </a:spcBef>
              <a:buFont typeface="Microsoft Sans Serif" panose="020B0604020202020204" pitchFamily="34" charset="0"/>
              <a:buChar char="​"/>
              <a:defRPr sz="6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/>
              <a:t>Client grants Low Latency clients (“PR allowed”) an opportunity for AP to take over the rest of the TXOP</a:t>
            </a:r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8B13ED-E408-3C1B-731C-DFCC36C84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" y="2560232"/>
            <a:ext cx="8261864" cy="158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243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EA2B-C099-25D1-B400-2127C73F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Summary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3BAA-B450-5118-7456-55706EA82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We discussed the TXOP preemption to enhance the latency for event driven traffic use cases ([1]-[4])</a:t>
            </a:r>
            <a:endParaRPr lang="en-US" sz="1600" b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The design should be simple, efficient, and scalable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Both Trigger-based as well as EDCA based preemption are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Trigger-based comes for free from previous amendment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/>
              <a:t>EDCA based can be used in those cases when trigger-based is not possible/practical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EDCA based preemption enables TXOP preemption with SU PPDU transmissions within a PIFS duration using PR enabled/PRI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This</a:t>
            </a:r>
            <a:r>
              <a:rPr lang="en-US" sz="1600" b="0"/>
              <a:t> minimize the unnecessary overhead of polling the LL clients (e.g., NFRP/NFR, BSRP/BSR..)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/>
              <a:t>Significant gain from initial 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DBBD6-B237-72A7-528B-586BFD725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AF384-C852-0618-07E5-AAB640867E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38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14DA1-CAD1-638E-D6B6-E092D79E0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DA5B7-EA6B-F667-A271-AC4D6B6D4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86426"/>
            <a:ext cx="7770813" cy="4113213"/>
          </a:xfrm>
        </p:spPr>
        <p:txBody>
          <a:bodyPr/>
          <a:lstStyle/>
          <a:p>
            <a:r>
              <a:rPr lang="en-US" b="0"/>
              <a:t>[1] 11-23/0018, Low latency support in UHR</a:t>
            </a:r>
          </a:p>
          <a:p>
            <a:r>
              <a:rPr lang="en-US" b="0"/>
              <a:t>[2] 11-23/0092, Preemption</a:t>
            </a:r>
          </a:p>
          <a:p>
            <a:r>
              <a:rPr lang="en-US" b="0"/>
              <a:t>[3] 11-23/798, Low latency traffic report</a:t>
            </a:r>
          </a:p>
          <a:p>
            <a:r>
              <a:rPr lang="en-US" b="0"/>
              <a:t>[4] 11-23/1194, Overlapped Indication to Support Preemption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96597-5288-D35A-6ACE-9578F24055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B8DE9-01B5-87C9-9C8A-2D925D4DD2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417170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1A6CE-8820-60D6-3108-2862C8F5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E1528-8425-A7DB-AF09-121F157C1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Do you support to define a mechanism in 11bn for a TXOP holder to allow a STA associated with the TXOP holder to preempt the TXOP holder's frame exchange sequence for delivery of low latency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NOTE: The TXOP holder can be an AP or a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NOTE: The policy for TXOP holder allowing preemption is TBD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73A12-0CD6-E167-6046-65A51AE4A4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AE557-5F17-50C5-7DE4-6F2B220B1D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546473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35799-80F1-8A1F-B4F1-A3E07BF54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18235-A8E5-C4B2-1367-CA48262EF2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B8D91-1E88-7926-275B-CF1AA53C357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F2871-A671-EFD3-1180-E0CAD2D137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009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EA2B-C099-25D1-B400-2127C73F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28650"/>
          </a:xfrm>
        </p:spPr>
        <p:txBody>
          <a:bodyPr/>
          <a:lstStyle/>
          <a:p>
            <a:r>
              <a:rPr lang="en-US" sz="3200"/>
              <a:t>Initial Simulation Results for Case 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3BAA-B450-5118-7456-55706EA82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39" y="1511638"/>
            <a:ext cx="5285064" cy="4113213"/>
          </a:xfrm>
        </p:spPr>
        <p:txBody>
          <a:bodyPr/>
          <a:lstStyle/>
          <a:p>
            <a:pPr marL="0" indent="0"/>
            <a:r>
              <a:rPr lang="en-US" sz="1600"/>
              <a:t>Scenario, simulation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/>
              <a:t>1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/>
              <a:t>5 STAs: 1 DL legacy + N Uplink Low Lat(LL) devices (N= 1, 2, 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/>
              <a:t>Non-LL STAs traffic: Full buffer (DL) between AP and Legacy clients; AC_VO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/>
              <a:t>LL STAs traffic: 1500 bytes every 40 </a:t>
            </a:r>
            <a:r>
              <a:rPr lang="en-US" sz="1600" b="0" err="1"/>
              <a:t>ms</a:t>
            </a:r>
            <a:r>
              <a:rPr lang="en-US" sz="1600" b="0"/>
              <a:t>; AC_VO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LL traffic uniformly randomized within interarrival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/>
              <a:t>Preemption mode with </a:t>
            </a:r>
            <a:r>
              <a:rPr lang="en-US" sz="1600" b="0" err="1"/>
              <a:t>xIFS</a:t>
            </a:r>
            <a:r>
              <a:rPr lang="en-US" sz="1600" b="0"/>
              <a:t> = PIFS, AP TXOP limit = 5ms with PPDU limit = 1ms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/>
              <a:t>No hidden nodes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/>
              <a:t>No OBSS or other In-BSS loading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DBBD6-B237-72A7-528B-586BFD725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AF384-C852-0618-07E5-AAB640867E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2B8F8A-D2F6-0FD6-9E6C-9510EA8DA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7129" y="2212285"/>
            <a:ext cx="3336015" cy="313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323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EA2B-C099-25D1-B400-2127C73F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28650"/>
          </a:xfrm>
        </p:spPr>
        <p:txBody>
          <a:bodyPr/>
          <a:lstStyle/>
          <a:p>
            <a:r>
              <a:rPr lang="en-US" sz="3200"/>
              <a:t>Initial Simulation Results (Cont’d)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3BAA-B450-5118-7456-55706EA82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67" y="1314451"/>
            <a:ext cx="7115148" cy="22214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=&gt; Significant Gain with AP permitted Low Latency EDCA Access</a:t>
            </a:r>
            <a:endParaRPr lang="en-US" sz="1600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DBBD6-B237-72A7-528B-586BFD725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AF384-C852-0618-07E5-AAB640867E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144FCBDB-D5AA-728D-74C6-E2878E58A1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955970"/>
              </p:ext>
            </p:extLst>
          </p:nvPr>
        </p:nvGraphicFramePr>
        <p:xfrm>
          <a:off x="493667" y="1943101"/>
          <a:ext cx="6456411" cy="4248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ACAD387-F41A-93DE-54D4-CBA72C783865}"/>
              </a:ext>
            </a:extLst>
          </p:cNvPr>
          <p:cNvSpPr txBox="1"/>
          <p:nvPr/>
        </p:nvSpPr>
        <p:spPr>
          <a:xfrm>
            <a:off x="7030590" y="3067526"/>
            <a:ext cx="1815187" cy="827406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40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UL/DL collision is one of the key contributors for bad latency for legacy operation</a:t>
            </a:r>
          </a:p>
        </p:txBody>
      </p:sp>
    </p:spTree>
    <p:extLst>
      <p:ext uri="{BB962C8B-B14F-4D97-AF65-F5344CB8AC3E}">
        <p14:creationId xmlns:p14="http://schemas.microsoft.com/office/powerpoint/2010/main" val="369068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221"/>
          </a:xfrm>
        </p:spPr>
        <p:txBody>
          <a:bodyPr/>
          <a:lstStyle/>
          <a:p>
            <a:r>
              <a:rPr lang="en-US"/>
              <a:t>Background &amp;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060" y="1711353"/>
            <a:ext cx="8150291" cy="43550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One of the goals of UHR is to improve latency for latency sensitive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Latency sensitive traffic can be classified into two groups: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Periodic and aperiodic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Techniques such as Coordinated AP/Medium Access could handle the periodic latency sensitive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The scope of this document is to consider </a:t>
            </a:r>
            <a:r>
              <a:rPr lang="en-US" sz="1800" u="sng"/>
              <a:t>aperiodic latency sensitive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In the baseline, when a new latency sensitive packet arrives, the AP/non-AP STA will need to wait until the end of the ongoing TXOP (see [1-4])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This document proposes mechanisms for the following two cases: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Case 1: Preempt the DL TXOP to send UL latency sensitive traffic</a:t>
            </a:r>
            <a:endParaRPr lang="en-US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Case 2: Preempt the UL TXOP to send DL latency sensitive traffic</a:t>
            </a:r>
            <a:endParaRPr lang="en-US"/>
          </a:p>
          <a:p>
            <a:pPr lvl="2">
              <a:buFont typeface="Arial" panose="020B0604020202020204" pitchFamily="34" charset="0"/>
              <a:buChar char="•"/>
            </a:pPr>
            <a:endParaRPr lang="en-US" sz="160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136B0-A103-3694-762C-E2549FBC5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1: Preempt DL TXOP to Send 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A65B9-1260-D549-862C-B548EB3E91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8B59B-F42B-536A-D4CA-7104574136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5B8F408-6548-306B-E1E8-0A2EF45F9D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42410" y="4407714"/>
            <a:ext cx="4784699" cy="17326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262E46-FB7A-391E-5D83-DE5DA1551D2D}"/>
              </a:ext>
            </a:extLst>
          </p:cNvPr>
          <p:cNvSpPr txBox="1"/>
          <p:nvPr/>
        </p:nvSpPr>
        <p:spPr>
          <a:xfrm>
            <a:off x="700045" y="3904446"/>
            <a:ext cx="43291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>
                <a:solidFill>
                  <a:schemeClr val="tx1"/>
                </a:solidFill>
              </a:rPr>
              <a:t>UL LL traffic arrived during a DL TXOP: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68F004-6219-125E-4A6C-2AC0EF2046D9}"/>
              </a:ext>
            </a:extLst>
          </p:cNvPr>
          <p:cNvSpPr txBox="1"/>
          <p:nvPr/>
        </p:nvSpPr>
        <p:spPr>
          <a:xfrm>
            <a:off x="685799" y="1698743"/>
            <a:ext cx="43291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>
                <a:solidFill>
                  <a:schemeClr val="tx1"/>
                </a:solidFill>
              </a:rPr>
              <a:t>DL LL traffic arrived during a DL TXOP: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F5C1EE-C996-DB76-2AEE-CE1B8B81869C}"/>
              </a:ext>
            </a:extLst>
          </p:cNvPr>
          <p:cNvSpPr txBox="1"/>
          <p:nvPr/>
        </p:nvSpPr>
        <p:spPr>
          <a:xfrm>
            <a:off x="2714744" y="6151222"/>
            <a:ext cx="4235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11bn need to address this issue (main focus in these slides)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3B9DA4B-248A-5324-8105-FD986E7748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6649" y="2270941"/>
            <a:ext cx="5700890" cy="133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0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1300A-5FBF-ACE6-0D61-10C43ADBB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for DL</a:t>
            </a:r>
            <a:r>
              <a:rPr lang="en-US" sz="3200">
                <a:solidFill>
                  <a:schemeClr val="tx1"/>
                </a:solidFill>
              </a:rPr>
              <a:t> LL traffic arriving during a DL TXOP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6F61B-B442-9008-41E9-F47849988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068" y="4458350"/>
            <a:ext cx="7398545" cy="437048"/>
          </a:xfrm>
        </p:spPr>
        <p:txBody>
          <a:bodyPr/>
          <a:lstStyle/>
          <a:p>
            <a:r>
              <a:rPr lang="en-US" sz="1800" b="0"/>
              <a:t>Simple MAC solution using baseline mechanisms. Covers most of the cases.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68287-DCF4-596A-7D94-8FBAB6F5ED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BB92-4499-D9AA-1F11-9FF5EB6D8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2CDD86-9403-AA1D-EB7C-2FC33AAB61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2509" t="-13415" r="31541" b="13415"/>
          <a:stretch/>
        </p:blipFill>
        <p:spPr>
          <a:xfrm>
            <a:off x="1058068" y="2530599"/>
            <a:ext cx="6681620" cy="158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72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86722-A124-6EA7-670F-B6A827CB9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98383"/>
          </a:xfrm>
        </p:spPr>
        <p:txBody>
          <a:bodyPr/>
          <a:lstStyle/>
          <a:p>
            <a:r>
              <a:rPr lang="en-US" sz="2400"/>
              <a:t>Solution for UL</a:t>
            </a:r>
            <a:r>
              <a:rPr lang="en-US" sz="2400">
                <a:solidFill>
                  <a:schemeClr val="tx1"/>
                </a:solidFill>
              </a:rPr>
              <a:t> LL traffic arriving during a DL TXOP</a:t>
            </a:r>
            <a:endParaRPr lang="en-US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ED20B-C59E-37F1-23DD-325584B563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2D25E-6E15-20A8-6464-BAC5E85567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501703-73C3-AB91-AAE1-84EEE8A5C2EE}"/>
              </a:ext>
            </a:extLst>
          </p:cNvPr>
          <p:cNvSpPr txBox="1"/>
          <p:nvPr/>
        </p:nvSpPr>
        <p:spPr>
          <a:xfrm>
            <a:off x="2585730" y="1258096"/>
            <a:ext cx="45547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u="sng">
                <a:solidFill>
                  <a:schemeClr val="tx1"/>
                </a:solidFill>
              </a:rPr>
              <a:t>Preemption using baseline mechanisms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14D8062-964A-C183-768E-C6EA80764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76" y="2206131"/>
            <a:ext cx="8594448" cy="4195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918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753" y="1837190"/>
            <a:ext cx="8161648" cy="3284776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 grants LL devices an opportunity to contend within its DL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Handles the cases when AP doesn’t have the knowledge of which clients has LL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Advantages of allowing EDCA explicitly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Enables the AP to inject DL LL traffic that arrives during a DL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AP’s announcement can be heard by all STAs in the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</a:t>
            </a:r>
            <a:r>
              <a:rPr lang="en-US" sz="1800" b="0" dirty="0"/>
              <a:t>educes contention with DL access for LL data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 sends a preemption enabled (PR) indication to LL clients and will perform the next DL PPDU transmission PIFS after the BA in case no associated STA sends a preemption indication frame (PRI)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could be sent in a PHY header of DL PPDU or BA sent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AP includes the granted duration limit for the EDCA LL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Clients can send a PRI within PIFS (e.g. SIFS after the BA) and then start contending by ignoring the NAV set by the AP in previous frames (e.g., AP uses Multiple protection settings)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Client use only a random backoff count with TBD max Time slots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513826"/>
          </a:xfrm>
        </p:spPr>
        <p:txBody>
          <a:bodyPr/>
          <a:lstStyle/>
          <a:p>
            <a:r>
              <a:rPr lang="en-US" sz="2400"/>
              <a:t>Solution for UL</a:t>
            </a:r>
            <a:r>
              <a:rPr lang="en-US" sz="2400">
                <a:solidFill>
                  <a:schemeClr val="tx1"/>
                </a:solidFill>
              </a:rPr>
              <a:t> LL traffic arriving during a DL TXOP</a:t>
            </a:r>
            <a:endParaRPr lang="en-US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3DE6E9-06E6-3DC7-4824-0F10F30FA15B}"/>
              </a:ext>
            </a:extLst>
          </p:cNvPr>
          <p:cNvSpPr txBox="1"/>
          <p:nvPr/>
        </p:nvSpPr>
        <p:spPr>
          <a:xfrm>
            <a:off x="2488707" y="1163847"/>
            <a:ext cx="45547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</a:rPr>
              <a:t>EDCA-based Preemption mechanisms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122C9F-034B-922D-056E-0CA311C20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401" y="4893683"/>
            <a:ext cx="4544958" cy="144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705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8E50-0EA4-A904-EB04-458B846C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00110"/>
          </a:xfrm>
        </p:spPr>
        <p:txBody>
          <a:bodyPr/>
          <a:lstStyle/>
          <a:p>
            <a:r>
              <a:rPr lang="en-US" sz="2400"/>
              <a:t>Solution for UL</a:t>
            </a:r>
            <a:r>
              <a:rPr lang="en-US" sz="2400">
                <a:solidFill>
                  <a:schemeClr val="tx1"/>
                </a:solidFill>
              </a:rPr>
              <a:t> LL traffic arriving during a DL TXOP</a:t>
            </a:r>
            <a:endParaRPr lang="en-US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9A8C0-845C-4A8A-1B62-2B1EE3E9A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94907-32E5-CD29-EFD5-43014F00D2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90B89D-F096-8B16-382F-66EDFA16FB0A}"/>
              </a:ext>
            </a:extLst>
          </p:cNvPr>
          <p:cNvSpPr txBox="1"/>
          <p:nvPr/>
        </p:nvSpPr>
        <p:spPr>
          <a:xfrm>
            <a:off x="2105637" y="1141814"/>
            <a:ext cx="53018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u="sng">
                <a:solidFill>
                  <a:schemeClr val="tx1"/>
                </a:solidFill>
              </a:rPr>
              <a:t>EDCA-based Preemption mechanisms (Cont’d)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D5E57E3-B612-35F9-60F1-7ABA7439F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33" y="1778467"/>
            <a:ext cx="8193002" cy="474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09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8E50-0EA4-A904-EB04-458B846C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00110"/>
          </a:xfrm>
        </p:spPr>
        <p:txBody>
          <a:bodyPr/>
          <a:lstStyle/>
          <a:p>
            <a:r>
              <a:rPr lang="en-US" sz="2400"/>
              <a:t>Solution for UL</a:t>
            </a:r>
            <a:r>
              <a:rPr lang="en-US" sz="2400">
                <a:solidFill>
                  <a:schemeClr val="tx1"/>
                </a:solidFill>
              </a:rPr>
              <a:t> LL traffic arriving during a DL TXOP</a:t>
            </a:r>
            <a:endParaRPr lang="en-US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9A8C0-845C-4A8A-1B62-2B1EE3E9A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94907-32E5-CD29-EFD5-43014F00D2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90B89D-F096-8B16-382F-66EDFA16FB0A}"/>
              </a:ext>
            </a:extLst>
          </p:cNvPr>
          <p:cNvSpPr txBox="1"/>
          <p:nvPr/>
        </p:nvSpPr>
        <p:spPr>
          <a:xfrm>
            <a:off x="2105637" y="1141814"/>
            <a:ext cx="53018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u="sng">
                <a:solidFill>
                  <a:schemeClr val="tx1"/>
                </a:solidFill>
              </a:rPr>
              <a:t>EDCA-based Preemption mechanisms (Cont’d)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04AB79-81D6-E646-7BEC-336CB7250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687" y="1970379"/>
            <a:ext cx="7770813" cy="22480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3F98D20-1C7A-5F2F-E72F-D1AA22C4F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753" y="4218444"/>
            <a:ext cx="8161648" cy="17612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/>
              <a:t>Alternatively, to reduce hidden node problem, the AP can allocate one RU for all the LL clients to transmit the PRI along with the BA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/>
          </a:p>
        </p:txBody>
      </p:sp>
    </p:spTree>
    <p:extLst>
      <p:ext uri="{BB962C8B-B14F-4D97-AF65-F5344CB8AC3E}">
        <p14:creationId xmlns:p14="http://schemas.microsoft.com/office/powerpoint/2010/main" val="2910936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136B0-A103-3694-762C-E2549FBC5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2: Preempt UL TXOP to Send DL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A65B9-1260-D549-862C-B548EB3E91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8B59B-F42B-536A-D4CA-7104574136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68F004-6219-125E-4A6C-2AC0EF2046D9}"/>
              </a:ext>
            </a:extLst>
          </p:cNvPr>
          <p:cNvSpPr txBox="1"/>
          <p:nvPr/>
        </p:nvSpPr>
        <p:spPr>
          <a:xfrm>
            <a:off x="685799" y="1698743"/>
            <a:ext cx="43291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>
                <a:solidFill>
                  <a:schemeClr val="tx1"/>
                </a:solidFill>
              </a:rPr>
              <a:t>DL LL traffic arrived during an UL TXOP: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F5C1EE-C996-DB76-2AEE-CE1B8B81869C}"/>
              </a:ext>
            </a:extLst>
          </p:cNvPr>
          <p:cNvSpPr txBox="1"/>
          <p:nvPr/>
        </p:nvSpPr>
        <p:spPr>
          <a:xfrm>
            <a:off x="2714744" y="6151222"/>
            <a:ext cx="4235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11bn need to address this issue (main focus in these slides)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D4C3998-E633-8F54-91B0-81141F14D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330" y="2323047"/>
            <a:ext cx="8361485" cy="169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719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4D6131-B4B3-4CE3-AF54-5707B4430E7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1997DC-765F-40E1-8BF7-2B8C22CE55BC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</TotalTime>
  <Words>1153</Words>
  <Application>Microsoft Office PowerPoint</Application>
  <PresentationFormat>On-screen Show (4:3)</PresentationFormat>
  <Paragraphs>143</Paragraphs>
  <Slides>16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Microsoft Sans Serif</vt:lpstr>
      <vt:lpstr>Times New Roman</vt:lpstr>
      <vt:lpstr>Office Theme</vt:lpstr>
      <vt:lpstr>Document</vt:lpstr>
      <vt:lpstr>Preemption techniques to meet low-latency (LL) targets</vt:lpstr>
      <vt:lpstr>Background &amp; Problem Statement</vt:lpstr>
      <vt:lpstr>Case 1: Preempt DL TXOP to Send UL</vt:lpstr>
      <vt:lpstr>Solution for DL LL traffic arriving during a DL TXOP</vt:lpstr>
      <vt:lpstr>Solution for UL LL traffic arriving during a DL TXOP</vt:lpstr>
      <vt:lpstr>Solution for UL LL traffic arriving during a DL TXOP</vt:lpstr>
      <vt:lpstr>Solution for UL LL traffic arriving during a DL TXOP</vt:lpstr>
      <vt:lpstr>Solution for UL LL traffic arriving during a DL TXOP</vt:lpstr>
      <vt:lpstr>Case 2: Preempt UL TXOP to Send DL</vt:lpstr>
      <vt:lpstr>Solution for DL low latency traffic arriving during a UL TXOP</vt:lpstr>
      <vt:lpstr>Summary</vt:lpstr>
      <vt:lpstr>References</vt:lpstr>
      <vt:lpstr>SP</vt:lpstr>
      <vt:lpstr>Appendix</vt:lpstr>
      <vt:lpstr>Initial Simulation Results for Case 1</vt:lpstr>
      <vt:lpstr>Initial Simulation Results (Cont’d)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Giovanni Chisci</cp:lastModifiedBy>
  <cp:revision>3</cp:revision>
  <cp:lastPrinted>1601-01-01T00:00:00Z</cp:lastPrinted>
  <dcterms:created xsi:type="dcterms:W3CDTF">2019-06-07T21:10:12Z</dcterms:created>
  <dcterms:modified xsi:type="dcterms:W3CDTF">2024-01-29T23:56:05Z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1606827992</vt:i4>
  </property>
  <property fmtid="{D5CDD505-2E9C-101B-9397-08002B2CF9AE}" pid="4" name="_NewReviewCycle">
    <vt:lpwstr/>
  </property>
  <property fmtid="{D5CDD505-2E9C-101B-9397-08002B2CF9AE}" pid="5" name="_EmailSubject">
    <vt:lpwstr>Preemption slides for 11bn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