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37D8661-70D8-48EE-A39A-17DE8C9B151A}">
  <a:tblStyle styleId="{337D8661-70D8-48EE-A39A-17DE8C9B151A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33347d482_2_79:notes"/>
          <p:cNvSpPr txBox="1"/>
          <p:nvPr>
            <p:ph idx="2" type="hdr"/>
          </p:nvPr>
        </p:nvSpPr>
        <p:spPr>
          <a:xfrm>
            <a:off x="5564915" y="111084"/>
            <a:ext cx="647344" cy="1958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/>
          </a:p>
        </p:txBody>
      </p:sp>
      <p:sp>
        <p:nvSpPr>
          <p:cNvPr id="118" name="Google Shape;118;g533347d482_2_79:notes"/>
          <p:cNvSpPr txBox="1"/>
          <p:nvPr/>
        </p:nvSpPr>
        <p:spPr>
          <a:xfrm>
            <a:off x="647344" y="108581"/>
            <a:ext cx="1210188" cy="1983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/>
          </a:p>
        </p:txBody>
      </p:sp>
      <p:sp>
        <p:nvSpPr>
          <p:cNvPr id="119" name="Google Shape;119;g533347d482_2_79:notes"/>
          <p:cNvSpPr txBox="1"/>
          <p:nvPr>
            <p:ph idx="11" type="ftr"/>
          </p:nvPr>
        </p:nvSpPr>
        <p:spPr>
          <a:xfrm>
            <a:off x="4070307" y="8853135"/>
            <a:ext cx="2141952" cy="1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4" marL="458788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g533347d482_2_79:notes"/>
          <p:cNvSpPr txBox="1"/>
          <p:nvPr>
            <p:ph idx="12" type="sldNum"/>
          </p:nvPr>
        </p:nvSpPr>
        <p:spPr>
          <a:xfrm>
            <a:off x="3175831" y="8853135"/>
            <a:ext cx="517555" cy="1680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g533347d482_2_79:notes"/>
          <p:cNvSpPr/>
          <p:nvPr>
            <p:ph idx="3" type="sldImg"/>
          </p:nvPr>
        </p:nvSpPr>
        <p:spPr>
          <a:xfrm>
            <a:off x="98277" y="691355"/>
            <a:ext cx="6661447" cy="341730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Google Shape;122;g533347d482_2_79:notes"/>
          <p:cNvSpPr txBox="1"/>
          <p:nvPr>
            <p:ph idx="1" type="body"/>
          </p:nvPr>
        </p:nvSpPr>
        <p:spPr>
          <a:xfrm>
            <a:off x="913332" y="4342523"/>
            <a:ext cx="5031336" cy="411743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3725" spcFirstLastPara="1" rIns="93725" wrap="square" tIns="46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753f488178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8" name="Google Shape;188;g2753f488178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ef3a9d4889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5" name="Google Shape;195;g1ef3a9d4889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2b5c48acb7_1_0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22b5c48acb7_1_0:notes"/>
          <p:cNvSpPr/>
          <p:nvPr>
            <p:ph idx="2" type="sldImg"/>
          </p:nvPr>
        </p:nvSpPr>
        <p:spPr>
          <a:xfrm>
            <a:off x="100146" y="691355"/>
            <a:ext cx="6659400" cy="3417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2b5c48acb7_1_20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9" name="Google Shape;139;g22b5c48acb7_1_20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2b5c48acb7_1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6" name="Google Shape;146;g22b5c48acb7_1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77a8537f9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3" name="Google Shape;153;g277a8537f9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753f48817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0" name="Google Shape;160;g2753f48817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77a8537f98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7" name="Google Shape;167;g277a8537f98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753f488178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4" name="Google Shape;174;g2753f488178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77a8537f98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1" name="Google Shape;181;g277a8537f98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2" name="Google Shape;62;p14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76" name="Google Shape;76;p17"/>
          <p:cNvSpPr txBox="1"/>
          <p:nvPr>
            <p:ph idx="2" type="body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82" name="Google Shape;82;p18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83" name="Google Shape;83;p18"/>
          <p:cNvSpPr txBox="1"/>
          <p:nvPr>
            <p:ph idx="3" type="body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84" name="Google Shape;84;p18"/>
          <p:cNvSpPr txBox="1"/>
          <p:nvPr>
            <p:ph idx="4" type="body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85" name="Google Shape;85;p18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8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0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/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1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/>
        </p:txBody>
      </p:sp>
      <p:sp>
        <p:nvSpPr>
          <p:cNvPr id="97" name="Google Shape;97;p21"/>
          <p:cNvSpPr txBox="1"/>
          <p:nvPr>
            <p:ph idx="2" type="body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98" name="Google Shape;98;p21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1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/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1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3" name="Google Shape;103;p22"/>
          <p:cNvSpPr txBox="1"/>
          <p:nvPr>
            <p:ph idx="1" type="body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104" name="Google Shape;104;p22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2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3"/>
          <p:cNvSpPr txBox="1"/>
          <p:nvPr>
            <p:ph idx="1" type="body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/>
          <p:nvPr>
            <p:ph type="title"/>
          </p:nvPr>
        </p:nvSpPr>
        <p:spPr>
          <a:xfrm rot="5400000">
            <a:off x="5457825" y="1571625"/>
            <a:ext cx="405765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4"/>
          <p:cNvSpPr txBox="1"/>
          <p:nvPr>
            <p:ph idx="1" type="body"/>
          </p:nvPr>
        </p:nvSpPr>
        <p:spPr>
          <a:xfrm rot="5400000">
            <a:off x="1495425" y="-295275"/>
            <a:ext cx="405765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p24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4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129148" y="248260"/>
            <a:ext cx="3283015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4" marL="45720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1875</a:t>
            </a: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7" name="Google Shape;57;p13"/>
          <p:cNvSpPr/>
          <p:nvPr/>
        </p:nvSpPr>
        <p:spPr>
          <a:xfrm>
            <a:off x="685800" y="4856560"/>
            <a:ext cx="718145" cy="1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58" name="Google Shape;58;p13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25"/>
          <p:cNvSpPr txBox="1"/>
          <p:nvPr>
            <p:ph type="title"/>
          </p:nvPr>
        </p:nvSpPr>
        <p:spPr>
          <a:xfrm>
            <a:off x="376450" y="666750"/>
            <a:ext cx="81393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Power save proposal for non-AP/</a:t>
            </a:r>
            <a:r>
              <a:rPr lang="en"/>
              <a:t>mobile</a:t>
            </a:r>
            <a:r>
              <a:rPr lang="en"/>
              <a:t> AP</a:t>
            </a:r>
            <a:endParaRPr/>
          </a:p>
        </p:txBody>
      </p:sp>
      <p:sp>
        <p:nvSpPr>
          <p:cNvPr id="126" name="Google Shape;126;p25"/>
          <p:cNvSpPr txBox="1"/>
          <p:nvPr>
            <p:ph idx="1" type="body"/>
          </p:nvPr>
        </p:nvSpPr>
        <p:spPr>
          <a:xfrm>
            <a:off x="685799" y="1630927"/>
            <a:ext cx="77724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/>
              <a:t>Date:</a:t>
            </a:r>
            <a:r>
              <a:rPr b="0" lang="en" sz="2000"/>
              <a:t> 2023-11-12</a:t>
            </a:r>
            <a:endParaRPr b="0" sz="2000"/>
          </a:p>
        </p:txBody>
      </p:sp>
      <p:sp>
        <p:nvSpPr>
          <p:cNvPr id="127" name="Google Shape;127;p25"/>
          <p:cNvSpPr txBox="1"/>
          <p:nvPr>
            <p:ph idx="4294967295" type="dt"/>
          </p:nvPr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November 2023</a:t>
            </a:r>
            <a:endParaRPr/>
          </a:p>
        </p:txBody>
      </p:sp>
      <p:sp>
        <p:nvSpPr>
          <p:cNvPr id="128" name="Google Shape;128;p25"/>
          <p:cNvSpPr/>
          <p:nvPr/>
        </p:nvSpPr>
        <p:spPr>
          <a:xfrm>
            <a:off x="718260" y="2214359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550" lIns="69125" spcFirstLastPara="1" rIns="69125" wrap="square" tIns="3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9" name="Google Shape;129;p25"/>
          <p:cNvGraphicFramePr/>
          <p:nvPr/>
        </p:nvGraphicFramePr>
        <p:xfrm>
          <a:off x="794460" y="264092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{337D8661-70D8-48EE-A39A-17DE8C9B151A}</a:tableStyleId>
              </a:tblPr>
              <a:tblGrid>
                <a:gridCol w="1524450"/>
                <a:gridCol w="843400"/>
                <a:gridCol w="1629725"/>
                <a:gridCol w="609800"/>
                <a:gridCol w="2275325"/>
              </a:tblGrid>
              <a:tr h="364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2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 Verma</a:t>
                      </a:r>
                      <a:endParaRPr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sindhu.verma@broadcom.com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 Adhikari</a:t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shubhodeep.adhikari@broadcom.com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Matthew</a:t>
                      </a:r>
                      <a:r>
                        <a:rPr lang="en" sz="11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Fischer</a:t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matthew.fischer@broadcom.com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Vinko Erceg</a:t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vinko.erceg@broadcom.com</a:t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4"/>
          <p:cNvSpPr txBox="1"/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References</a:t>
            </a:r>
            <a:endParaRPr sz="2800"/>
          </a:p>
        </p:txBody>
      </p:sp>
      <p:sp>
        <p:nvSpPr>
          <p:cNvPr id="191" name="Google Shape;191;p34"/>
          <p:cNvSpPr txBox="1"/>
          <p:nvPr>
            <p:ph idx="1" type="body"/>
          </p:nvPr>
        </p:nvSpPr>
        <p:spPr>
          <a:xfrm>
            <a:off x="395050" y="970625"/>
            <a:ext cx="8229600" cy="3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IEEE 802.11-23/1134r0, LB271 CR for MLSM Power Save Mode: Jason Yuchen Guo et al, Huawei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IEEE 802.11-22/1414r1, Low Power Listening Mode, Xiaogang Chen et al, Zeku.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IEEE 802.11-22/1841r0, 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Follow up on the low power listening mode, 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Xiaogang Chen et al, Zeku.</a:t>
            </a:r>
            <a:r>
              <a:rPr b="0" lang="en" sz="1600"/>
              <a:t> </a:t>
            </a:r>
            <a:endParaRPr b="0" sz="1600"/>
          </a:p>
          <a:p>
            <a:pPr indent="-3302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b="0" lang="en" sz="1600"/>
              <a:t>IEEE P802.11be™/D5.0</a:t>
            </a:r>
            <a:endParaRPr b="0" sz="1600"/>
          </a:p>
        </p:txBody>
      </p:sp>
      <p:sp>
        <p:nvSpPr>
          <p:cNvPr id="192" name="Google Shape;192;p34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5"/>
          <p:cNvSpPr txBox="1"/>
          <p:nvPr>
            <p:ph type="title"/>
          </p:nvPr>
        </p:nvSpPr>
        <p:spPr>
          <a:xfrm>
            <a:off x="457200" y="5390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Straw Poll</a:t>
            </a:r>
            <a:endParaRPr sz="2800"/>
          </a:p>
        </p:txBody>
      </p:sp>
      <p:sp>
        <p:nvSpPr>
          <p:cNvPr id="198" name="Google Shape;198;p35"/>
          <p:cNvSpPr txBox="1"/>
          <p:nvPr>
            <p:ph idx="1" type="body"/>
          </p:nvPr>
        </p:nvSpPr>
        <p:spPr>
          <a:xfrm>
            <a:off x="228600" y="894425"/>
            <a:ext cx="8323200" cy="3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Do you support to define a power save mode for a UHR non-AP or a mobile AP, where the non-AP or mobile AP may transition from a lower capability mode to a higher capability mode upon reception of an Initial Control Frame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○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The type and format of the Initial Control frame is TBD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○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It is TBD whether such a power save mode can be extended to a non-mobile AP.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35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"/>
              <a:t>This is a proposal to reduce the power consumption at a non-AP in listen, receive and triggered transmit modes. The proposal can also be used at a mobile AP and optionally an AP.</a:t>
            </a:r>
            <a:endParaRPr/>
          </a:p>
        </p:txBody>
      </p:sp>
      <p:sp>
        <p:nvSpPr>
          <p:cNvPr id="135" name="Google Shape;135;p26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6" name="Google Shape;136;p26"/>
          <p:cNvSpPr txBox="1"/>
          <p:nvPr>
            <p:ph type="title"/>
          </p:nvPr>
        </p:nvSpPr>
        <p:spPr>
          <a:xfrm>
            <a:off x="723913" y="574475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Abstract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/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Overview</a:t>
            </a:r>
            <a:endParaRPr sz="2800"/>
          </a:p>
        </p:txBody>
      </p:sp>
      <p:sp>
        <p:nvSpPr>
          <p:cNvPr id="142" name="Google Shape;142;p27"/>
          <p:cNvSpPr txBox="1"/>
          <p:nvPr>
            <p:ph idx="1" type="body"/>
          </p:nvPr>
        </p:nvSpPr>
        <p:spPr>
          <a:xfrm>
            <a:off x="358150" y="992138"/>
            <a:ext cx="8503800" cy="35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55600" lvl="0" marL="457200" rtl="0" algn="just">
              <a:lnSpc>
                <a:spcPct val="200000"/>
              </a:lnSpc>
              <a:spcBef>
                <a:spcPts val="900"/>
              </a:spcBef>
              <a:spcAft>
                <a:spcPts val="0"/>
              </a:spcAft>
              <a:buSzPts val="2000"/>
              <a:buChar char="●"/>
            </a:pPr>
            <a:r>
              <a:rPr b="0" lang="en" sz="2000"/>
              <a:t>Problem Statement</a:t>
            </a:r>
            <a:endParaRPr b="0" sz="2000"/>
          </a:p>
          <a:p>
            <a:pPr indent="-355600" lvl="0" marL="45720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0" lang="en" sz="2000"/>
              <a:t>High-level Solution</a:t>
            </a:r>
            <a:endParaRPr b="0" sz="2000"/>
          </a:p>
          <a:p>
            <a:pPr indent="-355600" lvl="0" marL="45720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0" lang="en" sz="2000"/>
              <a:t>References</a:t>
            </a:r>
            <a:endParaRPr b="0" sz="2000"/>
          </a:p>
          <a:p>
            <a:pPr indent="-355600" lvl="0" marL="45720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0" lang="en" sz="2000"/>
              <a:t>Straw Poll</a:t>
            </a:r>
            <a:endParaRPr b="0" sz="2000"/>
          </a:p>
        </p:txBody>
      </p:sp>
      <p:sp>
        <p:nvSpPr>
          <p:cNvPr id="143" name="Google Shape;143;p27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/>
          <p:nvPr>
            <p:ph type="title"/>
          </p:nvPr>
        </p:nvSpPr>
        <p:spPr>
          <a:xfrm>
            <a:off x="457200" y="615200"/>
            <a:ext cx="8433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/>
              <a:t>Problem Statement (1)</a:t>
            </a:r>
            <a:endParaRPr sz="2800"/>
          </a:p>
        </p:txBody>
      </p:sp>
      <p:sp>
        <p:nvSpPr>
          <p:cNvPr id="149" name="Google Shape;149;p28"/>
          <p:cNvSpPr txBox="1"/>
          <p:nvPr>
            <p:ph idx="1" type="body"/>
          </p:nvPr>
        </p:nvSpPr>
        <p:spPr>
          <a:xfrm>
            <a:off x="346000" y="970625"/>
            <a:ext cx="8261700" cy="35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F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or most typical usage models and over a long term average, the listen operation, when a non-AP is awake and prepared to receive or transmit data, but when it is not actually receiving or transmitting such data, contributes to the largest component of power consumption at the non-AP.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In terms of power, the next two largest components are Receive and Transmit (which of these consumes more power depends on the usage model). 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A non-AP has to be in listen mode often with its full bandwidth, NSS and MCS capabilities.  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An ML non-AP often has to be in listen mode over all the links that it operates on.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Further, in receive mode and in triggered transmission mode, a non-AP has to be prepared to receive or transmit with its full bandwidth, NSS and MCS capabilities.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800"/>
          </a:p>
        </p:txBody>
      </p:sp>
      <p:sp>
        <p:nvSpPr>
          <p:cNvPr id="150" name="Google Shape;150;p28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/>
          <p:nvPr>
            <p:ph type="title"/>
          </p:nvPr>
        </p:nvSpPr>
        <p:spPr>
          <a:xfrm>
            <a:off x="457200" y="539000"/>
            <a:ext cx="8433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/>
              <a:t>Problem Statement (2)</a:t>
            </a:r>
            <a:endParaRPr sz="2800"/>
          </a:p>
        </p:txBody>
      </p:sp>
      <p:sp>
        <p:nvSpPr>
          <p:cNvPr id="156" name="Google Shape;156;p29"/>
          <p:cNvSpPr txBox="1"/>
          <p:nvPr>
            <p:ph idx="1" type="body"/>
          </p:nvPr>
        </p:nvSpPr>
        <p:spPr>
          <a:xfrm>
            <a:off x="202200" y="894425"/>
            <a:ext cx="8370600" cy="35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If the AP could provide a-priori information to the non-AP regarding the number of spatial streams, bandwidth and maximum MCS over which the non-AP has to receive or transmit data, it could significantly reduce the power consumption in listen, receive and triggered transmission modes.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Dynamic SM Power Save is not enough; as a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 non-AP can listen with 1 NSS, but: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○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It still has to listen over 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its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 full bandwidth and over all the links that it operates on.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○"/>
            </a:pPr>
            <a:r>
              <a:rPr lang="en" sz="1500">
                <a:latin typeface="Arial"/>
                <a:ea typeface="Arial"/>
                <a:cs typeface="Arial"/>
                <a:sym typeface="Arial"/>
              </a:rPr>
              <a:t>Further, o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n receiving the initial frame, the non-AP has to always transition to a state where it is </a:t>
            </a:r>
            <a:r>
              <a:rPr lang="en" sz="1500">
                <a:latin typeface="Arial"/>
                <a:ea typeface="Arial"/>
                <a:cs typeface="Arial"/>
                <a:sym typeface="Arial"/>
              </a:rPr>
              <a:t>capable of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 receiv</a:t>
            </a:r>
            <a:r>
              <a:rPr lang="en" sz="1500">
                <a:latin typeface="Arial"/>
                <a:ea typeface="Arial"/>
                <a:cs typeface="Arial"/>
                <a:sym typeface="Arial"/>
              </a:rPr>
              <a:t>ing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 PPDUs over its full bandwidth, NSS and MCS.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-323850" lvl="2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■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This is wasteful in terms of power consumption, as in the ensuing frame exchange, the non-AP may not receive or transmit PPDUs with all its RF chains, maximum MCS</a:t>
            </a:r>
            <a:r>
              <a:rPr lang="en" sz="1500"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full bandwidth.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800"/>
          </a:p>
        </p:txBody>
      </p:sp>
      <p:sp>
        <p:nvSpPr>
          <p:cNvPr id="157" name="Google Shape;157;p29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/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High-level Solution (1)</a:t>
            </a:r>
            <a:endParaRPr sz="2800"/>
          </a:p>
        </p:txBody>
      </p:sp>
      <p:sp>
        <p:nvSpPr>
          <p:cNvPr id="163" name="Google Shape;163;p30"/>
          <p:cNvSpPr txBox="1"/>
          <p:nvPr>
            <p:ph idx="1" type="body"/>
          </p:nvPr>
        </p:nvSpPr>
        <p:spPr>
          <a:xfrm>
            <a:off x="331975" y="1045950"/>
            <a:ext cx="8229600" cy="3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Define a protocol similar to the listen operation in EMLSR mode, optimize it further for higher power savings and extend the protocol all non-AP modes.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The non-AP and AP select a link 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(optionally a set of links) 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on which the non-AP will be in listen mode.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In this mode, a non-AP listens for only 20MHz PPDUs with low MCS (suggest non-HT duplicate PPDUs) over the selected link(s).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When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 an AP wants to initiate frame exchanges with the non-AP in a wideband manner, it first transmits such a 20MHz PPDU addressed to the non-AP on the selected link(s).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This frame is termed as the Initial Control Frame (ICF).</a:t>
            </a:r>
            <a:endParaRPr b="0"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30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/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High-level Solution (2)</a:t>
            </a:r>
            <a:endParaRPr sz="2800"/>
          </a:p>
        </p:txBody>
      </p:sp>
      <p:sp>
        <p:nvSpPr>
          <p:cNvPr id="170" name="Google Shape;170;p31"/>
          <p:cNvSpPr txBox="1"/>
          <p:nvPr>
            <p:ph idx="1" type="body"/>
          </p:nvPr>
        </p:nvSpPr>
        <p:spPr>
          <a:xfrm>
            <a:off x="499425" y="970625"/>
            <a:ext cx="8130300" cy="3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The ICF contains the following information, based on capability negotiation between the AP and the non-AP: the bandwidth, NSS and max MCS on these links on which the non-AP should be ready to receive or transmit triggered data.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The ICF also contains a configurable padding.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○"/>
            </a:pPr>
            <a:r>
              <a:rPr lang="en" sz="1500">
                <a:latin typeface="Arial"/>
                <a:ea typeface="Arial"/>
                <a:cs typeface="Arial"/>
                <a:sym typeface="Arial"/>
              </a:rPr>
              <a:t>This padding provides the time required by the non-AP to switch from listen-mode on the link(s) on which it receives the ICF to being Rx/Tx capable on the link(s) and their respective bandwidths/NSS/max MCS. 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○"/>
            </a:pPr>
            <a:r>
              <a:rPr lang="en" sz="1500">
                <a:latin typeface="Arial"/>
                <a:ea typeface="Arial"/>
                <a:cs typeface="Arial"/>
                <a:sym typeface="Arial"/>
              </a:rPr>
              <a:t>Similar to EMLSR, the padding may consist of information/data directed to other non-APs, the duration of which this non-AP can utilize to perform the switch. 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Once the non-AP receives such an ICF, it prepares itself for Rx/Tx on the link(s) with their indicated bandwidths/NSS/max MCS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31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2"/>
          <p:cNvSpPr txBox="1"/>
          <p:nvPr>
            <p:ph type="title"/>
          </p:nvPr>
        </p:nvSpPr>
        <p:spPr>
          <a:xfrm>
            <a:off x="457200" y="5390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High-level Solution (3)</a:t>
            </a:r>
            <a:endParaRPr sz="2800"/>
          </a:p>
        </p:txBody>
      </p:sp>
      <p:sp>
        <p:nvSpPr>
          <p:cNvPr id="177" name="Google Shape;177;p32"/>
          <p:cNvSpPr txBox="1"/>
          <p:nvPr>
            <p:ph idx="1" type="body"/>
          </p:nvPr>
        </p:nvSpPr>
        <p:spPr>
          <a:xfrm>
            <a:off x="331975" y="917000"/>
            <a:ext cx="8416200" cy="3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The non-AP may optionally transmit a response frame on these links once it is ready for frame exchanges with the AP.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The AP initiates frame exchanges with the non-AP on the link(s)/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bandwidths/NSS/max MCS indicated in the ICF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Conditions are defined (similar to EMLSR/EMLMR) after which the non-AP switches back to 20MHz listen mode on the selected link(s).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32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3"/>
          <p:cNvSpPr txBox="1"/>
          <p:nvPr>
            <p:ph type="title"/>
          </p:nvPr>
        </p:nvSpPr>
        <p:spPr>
          <a:xfrm>
            <a:off x="457200" y="5390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Potential power saving</a:t>
            </a:r>
            <a:endParaRPr sz="2800"/>
          </a:p>
        </p:txBody>
      </p:sp>
      <p:sp>
        <p:nvSpPr>
          <p:cNvPr id="184" name="Google Shape;184;p33"/>
          <p:cNvSpPr txBox="1"/>
          <p:nvPr>
            <p:ph idx="1" type="body"/>
          </p:nvPr>
        </p:nvSpPr>
        <p:spPr>
          <a:xfrm>
            <a:off x="228600" y="894425"/>
            <a:ext cx="8323200" cy="3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For listen operation, it would suffice for the non-AP to remain in 20MHz 1 NSS low MCS mode.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For Receive and Triggered transmit operation, a non-AP need not power up all chains on all links and at the maximum bandwidth and MCS capabilities. Based on the information provided by the AP in the ICF, the non-AP needs to transition only to the state that is sufficient to receive or transmit the subsequent frame exchanges.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33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