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369" r:id="rId3"/>
    <p:sldId id="370" r:id="rId4"/>
    <p:sldId id="371" r:id="rId5"/>
    <p:sldId id="374" r:id="rId6"/>
    <p:sldId id="377" r:id="rId7"/>
    <p:sldId id="378" r:id="rId8"/>
    <p:sldId id="381" r:id="rId9"/>
    <p:sldId id="376" r:id="rId10"/>
    <p:sldId id="379" r:id="rId11"/>
    <p:sldId id="380" r:id="rId12"/>
    <p:sldId id="382" r:id="rId13"/>
    <p:sldId id="383" r:id="rId14"/>
    <p:sldId id="384" r:id="rId15"/>
    <p:sldId id="375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400" autoAdjust="0"/>
  </p:normalViewPr>
  <p:slideViewPr>
    <p:cSldViewPr>
      <p:cViewPr varScale="1">
        <p:scale>
          <a:sx n="142" d="100"/>
          <a:sy n="142" d="100"/>
        </p:scale>
        <p:origin x="132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150" y="2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802.11-23/1840r1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sanggook.kim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hg.cho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Relay for 11bn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2023-12-07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47282"/>
              </p:ext>
            </p:extLst>
          </p:nvPr>
        </p:nvGraphicFramePr>
        <p:xfrm>
          <a:off x="762000" y="2895600"/>
          <a:ext cx="7620000" cy="33528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1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enhancement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relay communication provides the improvement of both throughput and latency.</a:t>
            </a:r>
          </a:p>
          <a:p>
            <a:pPr lvl="1"/>
            <a:r>
              <a:rPr lang="en-US" altLang="ko-KR" dirty="0" smtClean="0"/>
              <a:t>As described in [2], in an aspect of throughput, the transmission with a relay provided a 20% to 200% end-to-end throughput gain compared with direct transmission.  </a:t>
            </a:r>
          </a:p>
          <a:p>
            <a:pPr lvl="1"/>
            <a:r>
              <a:rPr lang="en-US" altLang="ko-KR" dirty="0"/>
              <a:t>In addition, the transmission with a relay provides a low latency for end-to-end transmission. </a:t>
            </a:r>
            <a:endParaRPr lang="en-US" altLang="ko-KR" dirty="0" smtClean="0"/>
          </a:p>
          <a:p>
            <a:pPr lvl="2"/>
            <a:r>
              <a:rPr lang="en-US" altLang="ko-KR" dirty="0"/>
              <a:t>As shown in [10], due to the better link quality of the relay link than a direct link, it is possible to use the high-order MCS for transmission. </a:t>
            </a:r>
          </a:p>
          <a:p>
            <a:pPr lvl="3"/>
            <a:r>
              <a:rPr lang="en-US" altLang="ko-KR" dirty="0"/>
              <a:t>It causes the reduction of latency</a:t>
            </a:r>
          </a:p>
          <a:p>
            <a:pPr lvl="2"/>
            <a:r>
              <a:rPr lang="en-US" altLang="ko-KR" dirty="0"/>
              <a:t>In channel conditions with obstacle/interference, we can get a gain of about 50%.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57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achieve improved reliability in terms of throughput, latency, and range extension, we propose to apply the relay communication </a:t>
            </a:r>
            <a:r>
              <a:rPr lang="en-US" altLang="ko-KR" dirty="0"/>
              <a:t>in </a:t>
            </a:r>
            <a:r>
              <a:rPr lang="en-US" altLang="ko-KR" dirty="0" smtClean="0"/>
              <a:t>11bn. </a:t>
            </a:r>
          </a:p>
          <a:p>
            <a:endParaRPr lang="en-US" altLang="ko-KR" dirty="0"/>
          </a:p>
          <a:p>
            <a:r>
              <a:rPr lang="en-US" altLang="ko-KR" dirty="0" smtClean="0"/>
              <a:t>In addition, for </a:t>
            </a:r>
            <a:r>
              <a:rPr lang="en-US" altLang="ko-KR" dirty="0"/>
              <a:t>efficient relay transmission and to obtain the maximum gain, the following should be considered.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 of one-hop relay. </a:t>
            </a:r>
          </a:p>
          <a:p>
            <a:pPr lvl="1"/>
            <a:r>
              <a:rPr lang="en-US" altLang="ko-KR" dirty="0" smtClean="0"/>
              <a:t>Relay communication in a TXOP</a:t>
            </a:r>
          </a:p>
          <a:p>
            <a:pPr lvl="1"/>
            <a:r>
              <a:rPr lang="en-US" altLang="ko-KR" dirty="0" smtClean="0"/>
              <a:t>The channel sounding between Relay STA and Destination STA </a:t>
            </a:r>
          </a:p>
          <a:p>
            <a:pPr lvl="1"/>
            <a:r>
              <a:rPr lang="en-US" altLang="ko-KR" dirty="0" smtClean="0"/>
              <a:t>The extended transmission of management/control frame </a:t>
            </a:r>
          </a:p>
          <a:p>
            <a:pPr lvl="1"/>
            <a:r>
              <a:rPr lang="en-US" altLang="ko-KR" dirty="0" smtClean="0"/>
              <a:t>Discovery of Destination 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33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apply the relay communication in 11bn to improve the reliability? </a:t>
            </a:r>
          </a:p>
          <a:p>
            <a:pPr lvl="1"/>
            <a:r>
              <a:rPr lang="en-US" altLang="ko-KR" dirty="0"/>
              <a:t>The relay communication means </a:t>
            </a:r>
            <a:r>
              <a:rPr lang="en-US" altLang="ko-KR" dirty="0" smtClean="0"/>
              <a:t>a source </a:t>
            </a:r>
            <a:r>
              <a:rPr lang="en-US" altLang="ko-KR" dirty="0"/>
              <a:t>STA(ex., AP or non-AP STA) </a:t>
            </a:r>
            <a:r>
              <a:rPr lang="en-US" altLang="ko-KR" dirty="0" smtClean="0"/>
              <a:t>transmits the </a:t>
            </a:r>
            <a:r>
              <a:rPr lang="en-US" altLang="ko-KR" dirty="0"/>
              <a:t>information to its </a:t>
            </a:r>
            <a:r>
              <a:rPr lang="en-US" altLang="ko-KR" dirty="0" smtClean="0"/>
              <a:t>destination </a:t>
            </a:r>
            <a:r>
              <a:rPr lang="en-US" altLang="ko-KR" dirty="0" smtClean="0"/>
              <a:t>STA(ex</a:t>
            </a:r>
            <a:r>
              <a:rPr lang="en-US" altLang="ko-KR" dirty="0"/>
              <a:t>., non-AP STA or AP) through the </a:t>
            </a:r>
            <a:r>
              <a:rPr lang="en-US" altLang="ko-KR" dirty="0" smtClean="0"/>
              <a:t>Relay STA.</a:t>
            </a:r>
          </a:p>
          <a:p>
            <a:pPr lvl="1"/>
            <a:r>
              <a:rPr lang="en-US" altLang="ko-KR" dirty="0" smtClean="0"/>
              <a:t>It may be optional feature in 11bn. </a:t>
            </a:r>
          </a:p>
          <a:p>
            <a:pPr lvl="1"/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Yes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Abstain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Y/N/A: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88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apply a </a:t>
            </a:r>
            <a:r>
              <a:rPr lang="en-US" altLang="ko-KR" dirty="0" smtClean="0"/>
              <a:t>single-hop relay transmission in </a:t>
            </a:r>
            <a:r>
              <a:rPr lang="en-US" altLang="ko-KR" dirty="0"/>
              <a:t>11bn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A single-hop relay transmission means only one relay STA is involved in the transmission between </a:t>
            </a:r>
            <a:r>
              <a:rPr lang="en-US" altLang="ko-KR" dirty="0" smtClean="0"/>
              <a:t>the AP </a:t>
            </a:r>
            <a:r>
              <a:rPr lang="en-US" altLang="ko-KR" dirty="0" smtClean="0"/>
              <a:t>and </a:t>
            </a:r>
            <a:r>
              <a:rPr lang="en-US" altLang="ko-KR" dirty="0" smtClean="0"/>
              <a:t>the destination </a:t>
            </a:r>
            <a:r>
              <a:rPr lang="en-US" altLang="ko-KR" dirty="0" smtClean="0"/>
              <a:t>STA. </a:t>
            </a:r>
            <a:endParaRPr lang="en-US" altLang="ko-KR" dirty="0"/>
          </a:p>
          <a:p>
            <a:pPr lvl="1" fontAlgn="ctr"/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Yes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Abstain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Y/N/A:</a:t>
            </a:r>
            <a:endParaRPr lang="ko-KR" altLang="en-US" dirty="0"/>
          </a:p>
          <a:p>
            <a:pPr lvl="1" fontAlgn="ctr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843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perform a channel sounding for Relay STA to Destination STA channel? </a:t>
            </a:r>
          </a:p>
          <a:p>
            <a:pPr lvl="1"/>
            <a:r>
              <a:rPr lang="en-US" altLang="ko-KR" dirty="0" smtClean="0"/>
              <a:t>The details for channel sounding for </a:t>
            </a:r>
            <a:r>
              <a:rPr lang="en-US" altLang="ko-KR" dirty="0" smtClean="0"/>
              <a:t>the relay </a:t>
            </a:r>
            <a:r>
              <a:rPr lang="en-US" altLang="ko-KR" dirty="0" smtClean="0"/>
              <a:t>STA </a:t>
            </a:r>
            <a:r>
              <a:rPr lang="en-US" altLang="ko-KR" dirty="0" smtClean="0"/>
              <a:t>to the </a:t>
            </a:r>
            <a:r>
              <a:rPr lang="en-US" altLang="ko-KR" dirty="0" smtClean="0"/>
              <a:t>Destination STA channel is TBD.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71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ko-KR" dirty="0"/>
              <a:t>[1] IEEE </a:t>
            </a:r>
            <a:r>
              <a:rPr lang="en-GB" altLang="ko-KR" dirty="0" smtClean="0"/>
              <a:t>802.11-23/0480r3 </a:t>
            </a:r>
            <a:r>
              <a:rPr lang="en-US" altLang="ko-KR" dirty="0" smtClean="0"/>
              <a:t>UHR </a:t>
            </a:r>
            <a:r>
              <a:rPr lang="en-US" altLang="ko-KR" dirty="0"/>
              <a:t>proposed </a:t>
            </a:r>
            <a:r>
              <a:rPr lang="en-US" altLang="ko-KR" dirty="0" smtClean="0"/>
              <a:t>PAR</a:t>
            </a:r>
          </a:p>
          <a:p>
            <a:r>
              <a:rPr lang="en-US" altLang="ko-KR" dirty="0" smtClean="0"/>
              <a:t>[2]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1908r1 UHR </a:t>
            </a:r>
            <a:r>
              <a:rPr lang="en-US" altLang="ko-KR" dirty="0"/>
              <a:t>rate-vs-range enhancement with relay	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3] IEEE </a:t>
            </a:r>
            <a:r>
              <a:rPr lang="en-US" altLang="ko-KR" dirty="0" smtClean="0"/>
              <a:t>802.11-23/0042r0 Thought </a:t>
            </a:r>
            <a:r>
              <a:rPr lang="en-US" altLang="ko-KR" dirty="0"/>
              <a:t>for Range Extension in UHR</a:t>
            </a:r>
          </a:p>
          <a:p>
            <a:r>
              <a:rPr lang="en-US" altLang="ko-KR" dirty="0" smtClean="0"/>
              <a:t>[4]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1138r1 Features </a:t>
            </a:r>
            <a:r>
              <a:rPr lang="en-US" altLang="ko-KR" dirty="0"/>
              <a:t>to consider for efficient Relay </a:t>
            </a:r>
            <a:r>
              <a:rPr lang="en-US" altLang="ko-KR" dirty="0" smtClean="0"/>
              <a:t>operation</a:t>
            </a:r>
            <a:r>
              <a:rPr lang="en-US" altLang="ko-KR" dirty="0"/>
              <a:t>	</a:t>
            </a:r>
            <a:endParaRPr lang="en-US" altLang="ko-KR" dirty="0" smtClean="0"/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1139r0 Relay </a:t>
            </a:r>
            <a:r>
              <a:rPr lang="en-US" altLang="ko-KR" dirty="0"/>
              <a:t>transmission </a:t>
            </a:r>
            <a:r>
              <a:rPr lang="en-US" altLang="ko-KR" dirty="0" smtClean="0"/>
              <a:t>in UHR 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1146r1 Relaying </a:t>
            </a:r>
            <a:r>
              <a:rPr lang="en-US" altLang="ko-KR" dirty="0"/>
              <a:t>for Low Latency Traffic in UHR	</a:t>
            </a:r>
            <a:endParaRPr lang="en-US" altLang="ko-KR" dirty="0" smtClean="0"/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1175r0 UHR </a:t>
            </a:r>
            <a:r>
              <a:rPr lang="en-US" altLang="ko-KR" dirty="0"/>
              <a:t>relay follow up	</a:t>
            </a:r>
          </a:p>
          <a:p>
            <a:r>
              <a:rPr lang="en-US" altLang="ko-KR" dirty="0" smtClean="0"/>
              <a:t>[8]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1450r1 Consideration </a:t>
            </a:r>
            <a:r>
              <a:rPr lang="en-US" altLang="ko-KR" dirty="0"/>
              <a:t>on UHR Relay </a:t>
            </a:r>
            <a:r>
              <a:rPr lang="en-US" altLang="ko-KR" dirty="0" smtClean="0"/>
              <a:t>Architecture</a:t>
            </a:r>
          </a:p>
          <a:p>
            <a:r>
              <a:rPr lang="en-US" altLang="ko-KR" dirty="0" smtClean="0"/>
              <a:t>[9]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1517r0 Follow </a:t>
            </a:r>
            <a:r>
              <a:rPr lang="en-US" altLang="ko-KR" dirty="0"/>
              <a:t>up on the Relay Transmission	</a:t>
            </a:r>
            <a:endParaRPr lang="en-US" altLang="ko-KR" dirty="0" smtClean="0"/>
          </a:p>
          <a:p>
            <a:r>
              <a:rPr lang="en-US" altLang="ko-KR" dirty="0" smtClean="0"/>
              <a:t>[10]</a:t>
            </a:r>
            <a:r>
              <a:rPr lang="en-US" altLang="ko-KR" dirty="0"/>
              <a:t> 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1518r0 Evaluation </a:t>
            </a:r>
            <a:r>
              <a:rPr lang="en-US" altLang="ko-KR" dirty="0"/>
              <a:t>for the Relay </a:t>
            </a:r>
            <a:r>
              <a:rPr lang="en-US" altLang="ko-KR" dirty="0" smtClean="0"/>
              <a:t>Transmission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6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The main goal of UHR is to achieve Ultra High reliability, </a:t>
            </a:r>
            <a:r>
              <a:rPr lang="en-US" altLang="ko-KR" dirty="0" smtClean="0"/>
              <a:t>with respect to throughput</a:t>
            </a:r>
            <a:r>
              <a:rPr lang="en-US" altLang="ko-KR" dirty="0"/>
              <a:t>, latency, packet loss, and power consumption, as described in the UHR proposed PAR </a:t>
            </a:r>
            <a:r>
              <a:rPr lang="en-US" altLang="ko-KR" dirty="0" smtClean="0"/>
              <a:t>document[1].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For the </a:t>
            </a:r>
            <a:r>
              <a:rPr lang="en-US" altLang="ko-KR" dirty="0" err="1"/>
              <a:t>RvR</a:t>
            </a:r>
            <a:r>
              <a:rPr lang="en-US" altLang="ko-KR" dirty="0"/>
              <a:t> (Rate-vs-Range) improvement, which is one of the main objectives of UHR, Relay </a:t>
            </a:r>
            <a:r>
              <a:rPr lang="en-US" altLang="ko-KR" dirty="0" smtClean="0"/>
              <a:t>has been </a:t>
            </a:r>
            <a:r>
              <a:rPr lang="en-US" altLang="ko-KR" dirty="0"/>
              <a:t>introduced and discussed </a:t>
            </a:r>
            <a:r>
              <a:rPr lang="en-US" altLang="ko-KR" dirty="0" smtClean="0"/>
              <a:t>throughout </a:t>
            </a:r>
            <a:r>
              <a:rPr lang="en-US" altLang="ko-KR" dirty="0"/>
              <a:t>various </a:t>
            </a:r>
            <a:r>
              <a:rPr lang="en-US" altLang="ko-KR" dirty="0" smtClean="0"/>
              <a:t>presentations[2~10].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document, we review the relay operation discussed in UHR SG and we propose to apply the relay </a:t>
            </a:r>
            <a:r>
              <a:rPr lang="en-US" altLang="ko-KR" dirty="0"/>
              <a:t>in 11bn </a:t>
            </a:r>
            <a:r>
              <a:rPr lang="en-US" altLang="ko-KR" dirty="0" smtClean="0"/>
              <a:t>to achieve the improvement for purpose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range extension.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6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communication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Relay was addressed to achieve improved performance in the aspect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the range extension in [2,3].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 Relay STA decodes the signal received from an </a:t>
            </a:r>
            <a:r>
              <a:rPr lang="en-US" altLang="ko-KR" dirty="0"/>
              <a:t>AP and forwards </a:t>
            </a:r>
            <a:r>
              <a:rPr lang="en-US" altLang="ko-KR" dirty="0" smtClean="0"/>
              <a:t>it to an Destination STA(i.e. non-AP STA).</a:t>
            </a:r>
          </a:p>
          <a:p>
            <a:pPr lvl="1"/>
            <a:r>
              <a:rPr lang="en-US" altLang="ko-KR" dirty="0" smtClean="0"/>
              <a:t> </a:t>
            </a:r>
            <a:r>
              <a:rPr lang="en-US" altLang="ko-KR" dirty="0"/>
              <a:t>Relay </a:t>
            </a:r>
            <a:r>
              <a:rPr lang="en-US" altLang="ko-KR" dirty="0" smtClean="0"/>
              <a:t>provides </a:t>
            </a:r>
            <a:r>
              <a:rPr lang="en-US" altLang="ko-KR" dirty="0"/>
              <a:t>better link quality to both an AP and an </a:t>
            </a:r>
            <a:r>
              <a:rPr lang="en-US" altLang="ko-KR" dirty="0" smtClean="0"/>
              <a:t>Destination STA than a </a:t>
            </a:r>
            <a:r>
              <a:rPr lang="en-US" altLang="ko-KR" dirty="0"/>
              <a:t>direct link between an AP and an </a:t>
            </a:r>
            <a:r>
              <a:rPr lang="en-US" altLang="ko-KR" dirty="0" smtClean="0"/>
              <a:t>Destination STA.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93586" y="2875855"/>
            <a:ext cx="5974014" cy="1315145"/>
            <a:chOff x="1795735" y="2892602"/>
            <a:chExt cx="5974014" cy="1315145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9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4123734" y="2892602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V="1">
              <a:off x="2278207" y="3182755"/>
              <a:ext cx="1727328" cy="358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>
              <a:off x="5072335" y="3182755"/>
              <a:ext cx="1845527" cy="2901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1" name="직선 화살표 연결선 30"/>
            <p:cNvCxnSpPr/>
            <p:nvPr/>
          </p:nvCxnSpPr>
          <p:spPr bwMode="auto">
            <a:xfrm flipV="1">
              <a:off x="2275832" y="3637624"/>
              <a:ext cx="4595152" cy="524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910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for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relay topology, to provide the improved </a:t>
            </a:r>
            <a:r>
              <a:rPr lang="en-US" altLang="ko-KR" dirty="0" smtClean="0"/>
              <a:t>End-to-End </a:t>
            </a:r>
            <a:r>
              <a:rPr lang="en-US" altLang="ko-KR" dirty="0" err="1" smtClean="0"/>
              <a:t>QoS</a:t>
            </a:r>
            <a:r>
              <a:rPr lang="en-US" altLang="ko-KR" dirty="0"/>
              <a:t>, the various consideration points in terms of </a:t>
            </a:r>
            <a:r>
              <a:rPr lang="en-US" altLang="ko-KR" dirty="0" err="1"/>
              <a:t>RvR</a:t>
            </a:r>
            <a:r>
              <a:rPr lang="en-US" altLang="ko-KR" dirty="0"/>
              <a:t> or Range extension should be taken into account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/>
              <a:t>slides, we take a </a:t>
            </a:r>
            <a:r>
              <a:rPr lang="en-US" altLang="ko-KR" dirty="0" smtClean="0"/>
              <a:t>close </a:t>
            </a:r>
            <a:r>
              <a:rPr lang="en-US" altLang="ko-KR" dirty="0"/>
              <a:t>look at things that need to be considered in common or </a:t>
            </a:r>
            <a:r>
              <a:rPr lang="en-US" altLang="ko-KR" dirty="0" smtClean="0"/>
              <a:t>separately </a:t>
            </a:r>
            <a:r>
              <a:rPr lang="en-US" altLang="ko-KR" dirty="0"/>
              <a:t>when relaying for </a:t>
            </a:r>
            <a:r>
              <a:rPr lang="en-US" altLang="ko-KR" dirty="0" err="1"/>
              <a:t>RvR</a:t>
            </a:r>
            <a:r>
              <a:rPr lang="en-US" altLang="ko-KR" dirty="0"/>
              <a:t> or </a:t>
            </a:r>
            <a:r>
              <a:rPr lang="en-US" altLang="ko-KR" dirty="0" smtClean="0"/>
              <a:t>Range extension.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1219200" y="1557717"/>
            <a:ext cx="7239000" cy="2099883"/>
          </a:xfrm>
          <a:prstGeom prst="arc">
            <a:avLst>
              <a:gd name="adj1" fmla="val 14883444"/>
              <a:gd name="adj2" fmla="val 65857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201092" y="2217548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87399" y="2209800"/>
            <a:ext cx="381000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682390" y="1831445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164" y="2430718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6061497" y="245537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STA2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667000" y="2387392"/>
            <a:ext cx="1370184" cy="1087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>
            <a:off x="4551402" y="2374938"/>
            <a:ext cx="1308616" cy="23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29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001" y="1751051"/>
            <a:ext cx="181657" cy="320388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5943021" y="192433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STA3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2" name="직선 화살표 연결선 31"/>
          <p:cNvCxnSpPr/>
          <p:nvPr/>
        </p:nvCxnSpPr>
        <p:spPr bwMode="auto">
          <a:xfrm flipV="1">
            <a:off x="4517020" y="1969944"/>
            <a:ext cx="1244344" cy="2713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3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4" y="2677379"/>
            <a:ext cx="181657" cy="320388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4322940" y="2966143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STA1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4378322" y="2498472"/>
            <a:ext cx="695904" cy="315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397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Single-hop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[2], to reduce </a:t>
            </a:r>
            <a:r>
              <a:rPr lang="en-US" altLang="ko-KR" dirty="0"/>
              <a:t>the </a:t>
            </a:r>
            <a:r>
              <a:rPr lang="en-US" altLang="ko-KR" dirty="0" smtClean="0"/>
              <a:t>complexity </a:t>
            </a:r>
            <a:r>
              <a:rPr lang="en-US" altLang="ko-KR" dirty="0"/>
              <a:t>of relay </a:t>
            </a:r>
            <a:r>
              <a:rPr lang="en-US" altLang="ko-KR" dirty="0" smtClean="0"/>
              <a:t>protocol, we can consider relay communication with single-hop relay.</a:t>
            </a:r>
          </a:p>
          <a:p>
            <a:r>
              <a:rPr lang="en-US" altLang="ko-KR" dirty="0" smtClean="0"/>
              <a:t>With single-hop relay, the following gains can be considered.  </a:t>
            </a:r>
          </a:p>
          <a:p>
            <a:pPr lvl="1"/>
            <a:r>
              <a:rPr lang="en-US" altLang="ko-KR" dirty="0" smtClean="0"/>
              <a:t>Simple and easy to manage. 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It does not require a complex routing algorithm like mesh networking. </a:t>
            </a:r>
          </a:p>
          <a:p>
            <a:pPr lvl="1"/>
            <a:r>
              <a:rPr lang="en-US" altLang="ko-KR" dirty="0" smtClean="0"/>
              <a:t>Low latency </a:t>
            </a:r>
          </a:p>
          <a:p>
            <a:pPr lvl="2"/>
            <a:r>
              <a:rPr lang="en-US" altLang="ko-KR" dirty="0" smtClean="0"/>
              <a:t>There are no additional delays due to multiple intermediate nodes.</a:t>
            </a:r>
          </a:p>
          <a:p>
            <a:pPr lvl="1"/>
            <a:r>
              <a:rPr lang="en-US" altLang="ko-KR" dirty="0" smtClean="0"/>
              <a:t>Less </a:t>
            </a:r>
            <a:r>
              <a:rPr lang="en-US" altLang="ko-KR" dirty="0"/>
              <a:t>error </a:t>
            </a:r>
            <a:r>
              <a:rPr lang="en-US" altLang="ko-KR" dirty="0" smtClean="0"/>
              <a:t>accumulation </a:t>
            </a:r>
          </a:p>
          <a:p>
            <a:pPr lvl="2"/>
            <a:r>
              <a:rPr lang="en-US" altLang="ko-KR" dirty="0"/>
              <a:t>It can prevent the error caused by the previous hop from causing more errors and accumulating with the hops.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5334000"/>
            <a:ext cx="5974014" cy="1008819"/>
            <a:chOff x="1795735" y="3198928"/>
            <a:chExt cx="5974014" cy="1008819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8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3967934" y="3230547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>
              <a:off x="2278207" y="3541543"/>
              <a:ext cx="1516445" cy="2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 flipV="1">
              <a:off x="5012169" y="3519069"/>
              <a:ext cx="1775165" cy="22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76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Relay transmission </a:t>
            </a:r>
            <a:r>
              <a:rPr lang="en-US" altLang="ko-KR" dirty="0" smtClean="0"/>
              <a:t>with a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In Relay communication, the Relay STA transmits the signal to an Destination STA after receiving the data from the AP. </a:t>
            </a:r>
          </a:p>
          <a:p>
            <a:pPr lvl="1"/>
            <a:r>
              <a:rPr lang="en-US" altLang="ko-KR" dirty="0" smtClean="0"/>
              <a:t>To prevent the latency due to channel access of Relay STA for relay transmission and to perform the relay transmission efficiently, Relay transmission can be performed in one TXOP. </a:t>
            </a:r>
          </a:p>
          <a:p>
            <a:pPr lvl="1"/>
            <a:r>
              <a:rPr lang="en-US" altLang="ko-KR" dirty="0" smtClean="0"/>
              <a:t>To perform a relay transmission in a TXOP, as introduced </a:t>
            </a:r>
            <a:r>
              <a:rPr lang="en-US" altLang="ko-KR" dirty="0"/>
              <a:t>in [2~7], Enhanced TXOP sharing can be considered.</a:t>
            </a:r>
          </a:p>
          <a:p>
            <a:pPr lvl="2"/>
            <a:r>
              <a:rPr lang="en-US" altLang="ko-KR" dirty="0"/>
              <a:t>TXOP sharing for a relay is performed by the AP, and the Triggered TXOP sharing(TXS) defined in 11be or </a:t>
            </a:r>
            <a:r>
              <a:rPr lang="en-US" altLang="ko-KR" dirty="0" smtClean="0"/>
              <a:t>modified </a:t>
            </a:r>
            <a:r>
              <a:rPr lang="en-US" altLang="ko-KR" dirty="0"/>
              <a:t>TXOP sharing method may </a:t>
            </a:r>
            <a:r>
              <a:rPr lang="en-US" altLang="ko-KR" dirty="0" smtClean="0"/>
              <a:t>be taken into account </a:t>
            </a:r>
            <a:r>
              <a:rPr lang="en-US" altLang="ko-KR" dirty="0"/>
              <a:t>for relay communication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r>
              <a:rPr lang="en-US" altLang="ko-KR" dirty="0"/>
              <a:t>In addition, Whether a TXOP for relay transmission will be shared with the </a:t>
            </a:r>
            <a:r>
              <a:rPr lang="en-US" altLang="ko-KR" dirty="0" smtClean="0"/>
              <a:t>Destination STA </a:t>
            </a:r>
            <a:r>
              <a:rPr lang="en-US" altLang="ko-KR" dirty="0"/>
              <a:t>requires further investigation.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905000" y="4419600"/>
            <a:ext cx="4154260" cy="933460"/>
            <a:chOff x="2204164" y="4495800"/>
            <a:chExt cx="4154260" cy="933460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2771865" y="4865418"/>
              <a:ext cx="3586559" cy="20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 flipV="1">
              <a:off x="2771865" y="5365366"/>
              <a:ext cx="3586559" cy="20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평행 사변형 9"/>
            <p:cNvSpPr/>
            <p:nvPr/>
          </p:nvSpPr>
          <p:spPr bwMode="auto">
            <a:xfrm>
              <a:off x="307949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659387" y="4537535"/>
              <a:ext cx="936153" cy="3305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TXS TF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58280" y="4685760"/>
              <a:ext cx="303333" cy="181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</a:t>
              </a:r>
              <a:endParaRPr lang="ko-KR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4164" y="5152261"/>
              <a:ext cx="861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STA</a:t>
              </a:r>
              <a:endParaRPr lang="ko-KR" altLang="en-US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4109226" y="4867501"/>
              <a:ext cx="0" cy="499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직선 화살표 연결선 14"/>
            <p:cNvCxnSpPr>
              <a:stCxn id="11" idx="3"/>
            </p:cNvCxnSpPr>
            <p:nvPr/>
          </p:nvCxnSpPr>
          <p:spPr bwMode="auto">
            <a:xfrm>
              <a:off x="4595539" y="4702807"/>
              <a:ext cx="6686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4723196" y="4495800"/>
              <a:ext cx="391571" cy="165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sp>
          <p:nvSpPr>
            <p:cNvPr id="17" name="평행 사변형 16"/>
            <p:cNvSpPr/>
            <p:nvPr/>
          </p:nvSpPr>
          <p:spPr bwMode="auto">
            <a:xfrm>
              <a:off x="323286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평행 사변형 17"/>
            <p:cNvSpPr/>
            <p:nvPr/>
          </p:nvSpPr>
          <p:spPr bwMode="auto">
            <a:xfrm>
              <a:off x="3396452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평행 사변형 18"/>
            <p:cNvSpPr/>
            <p:nvPr/>
          </p:nvSpPr>
          <p:spPr bwMode="auto">
            <a:xfrm>
              <a:off x="2920444" y="4701638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직선 화살표 연결선 19"/>
            <p:cNvCxnSpPr/>
            <p:nvPr/>
          </p:nvCxnSpPr>
          <p:spPr bwMode="auto">
            <a:xfrm flipV="1">
              <a:off x="5537771" y="4865418"/>
              <a:ext cx="0" cy="2510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직사각형 20"/>
            <p:cNvSpPr/>
            <p:nvPr/>
          </p:nvSpPr>
          <p:spPr bwMode="auto">
            <a:xfrm>
              <a:off x="5264220" y="5114350"/>
              <a:ext cx="547102" cy="251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3031" y="4621243"/>
              <a:ext cx="3626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/>
                <a:t>···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08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altLang="ko-KR" dirty="0"/>
              <a:t>Channel information between </a:t>
            </a:r>
            <a:r>
              <a:rPr lang="en-US" altLang="ko-KR" dirty="0" smtClean="0"/>
              <a:t>Relay STA and </a:t>
            </a:r>
            <a:r>
              <a:rPr lang="en-US" altLang="ko-KR" dirty="0"/>
              <a:t>an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1800" dirty="0" smtClean="0"/>
              <a:t>To provide the improvement of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, it needs to measure the channel information between Relay STA and Destination STA. </a:t>
            </a:r>
          </a:p>
          <a:p>
            <a:r>
              <a:rPr lang="en-US" altLang="ko-KR" sz="1800" dirty="0" smtClean="0"/>
              <a:t>To </a:t>
            </a:r>
            <a:r>
              <a:rPr lang="en-US" altLang="ko-KR" sz="1800" dirty="0"/>
              <a:t>measure the channel information between a Relay STA and an </a:t>
            </a:r>
            <a:r>
              <a:rPr lang="en-US" altLang="ko-KR" sz="1800" dirty="0" smtClean="0"/>
              <a:t>Destination STA,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new channel </a:t>
            </a:r>
            <a:r>
              <a:rPr lang="en-US" altLang="ko-KR" sz="1800" dirty="0"/>
              <a:t>sounding </a:t>
            </a:r>
            <a:r>
              <a:rPr lang="en-US" altLang="ko-KR" sz="1800" dirty="0" smtClean="0"/>
              <a:t>as </a:t>
            </a:r>
            <a:r>
              <a:rPr lang="en-US" altLang="ko-KR" sz="1800" dirty="0"/>
              <a:t>described in [3, 4] can be considered. 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It is initiated by AP and as an initiation frame, a trigger frame can be considered. </a:t>
            </a:r>
          </a:p>
          <a:p>
            <a:pPr lvl="2"/>
            <a:r>
              <a:rPr lang="en-US" altLang="ko-KR" sz="1400" dirty="0"/>
              <a:t>Here, a trigger frame may be designed newly because this frame is used to indicate the sounding information to STAs have the role of transmitter or receiver, respectively. </a:t>
            </a:r>
            <a:r>
              <a:rPr lang="en-US" altLang="ko-KR" sz="1400" dirty="0" smtClean="0"/>
              <a:t>  </a:t>
            </a:r>
          </a:p>
          <a:p>
            <a:pPr lvl="1"/>
            <a:r>
              <a:rPr lang="en-US" altLang="ko-KR" sz="1400" dirty="0" smtClean="0"/>
              <a:t>Example of a sounding procedure for Relay STA and Destination STA [3,4]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800" dirty="0" smtClean="0"/>
          </a:p>
          <a:p>
            <a:r>
              <a:rPr lang="en-US" altLang="ko-KR" sz="1800" dirty="0" smtClean="0"/>
              <a:t>In addition, even in </a:t>
            </a:r>
            <a:r>
              <a:rPr lang="en-US" altLang="ko-KR" sz="1800" dirty="0"/>
              <a:t>a relay transmission for range extension, </a:t>
            </a:r>
            <a:r>
              <a:rPr lang="en-US" altLang="ko-KR" sz="1800" dirty="0" smtClean="0"/>
              <a:t>a sounding procedure may be able to be performed to measure the channel between Relay STA and Destination STA to improve the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22" name="그룹 21"/>
          <p:cNvGrpSpPr/>
          <p:nvPr/>
        </p:nvGrpSpPr>
        <p:grpSpPr>
          <a:xfrm>
            <a:off x="1295400" y="4114800"/>
            <a:ext cx="5867400" cy="995363"/>
            <a:chOff x="1295400" y="4114800"/>
            <a:chExt cx="5867400" cy="995363"/>
          </a:xfrm>
        </p:grpSpPr>
        <p:grpSp>
          <p:nvGrpSpPr>
            <p:cNvPr id="7" name="그룹 6"/>
            <p:cNvGrpSpPr/>
            <p:nvPr/>
          </p:nvGrpSpPr>
          <p:grpSpPr>
            <a:xfrm>
              <a:off x="1295400" y="4114800"/>
              <a:ext cx="5867400" cy="995363"/>
              <a:chOff x="1196270" y="5257752"/>
              <a:chExt cx="6019800" cy="1066751"/>
            </a:xfrm>
          </p:grpSpPr>
          <p:cxnSp>
            <p:nvCxnSpPr>
              <p:cNvPr id="8" name="직선 연결선 7"/>
              <p:cNvCxnSpPr/>
              <p:nvPr/>
            </p:nvCxnSpPr>
            <p:spPr bwMode="auto">
              <a:xfrm>
                <a:off x="1756312" y="5541981"/>
                <a:ext cx="5459758" cy="1125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" name="직선 연결선 8"/>
              <p:cNvCxnSpPr/>
              <p:nvPr/>
            </p:nvCxnSpPr>
            <p:spPr bwMode="auto">
              <a:xfrm flipV="1">
                <a:off x="1756312" y="5898381"/>
                <a:ext cx="5459758" cy="544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직선 연결선 9"/>
              <p:cNvCxnSpPr/>
              <p:nvPr/>
            </p:nvCxnSpPr>
            <p:spPr bwMode="auto">
              <a:xfrm>
                <a:off x="1756312" y="6265665"/>
                <a:ext cx="5459758" cy="2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10"/>
              <p:cNvSpPr txBox="1"/>
              <p:nvPr/>
            </p:nvSpPr>
            <p:spPr>
              <a:xfrm>
                <a:off x="1542090" y="5410446"/>
                <a:ext cx="31611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AP</a:t>
                </a:r>
                <a:endParaRPr lang="ko-KR" altLang="en-US" sz="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311313" y="5748078"/>
                <a:ext cx="64312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Relay STA</a:t>
                </a:r>
                <a:endParaRPr lang="ko-KR" altLang="en-US" sz="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196270" y="6109059"/>
                <a:ext cx="85311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Non-AP STA(s)</a:t>
                </a:r>
                <a:endParaRPr lang="ko-KR" altLang="en-US" sz="800" dirty="0"/>
              </a:p>
            </p:txBody>
          </p:sp>
          <p:cxnSp>
            <p:nvCxnSpPr>
              <p:cNvPr id="14" name="직선 화살표 연결선 13"/>
              <p:cNvCxnSpPr/>
              <p:nvPr/>
            </p:nvCxnSpPr>
            <p:spPr bwMode="auto">
              <a:xfrm>
                <a:off x="3179314" y="578870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5" name="TextBox 14"/>
              <p:cNvSpPr txBox="1"/>
              <p:nvPr/>
            </p:nvSpPr>
            <p:spPr>
              <a:xfrm>
                <a:off x="3279380" y="5638881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706627" y="5659147"/>
                <a:ext cx="733814" cy="23923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Sounding PPDU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17" name="직선 화살표 연결선 16"/>
              <p:cNvCxnSpPr/>
              <p:nvPr/>
            </p:nvCxnSpPr>
            <p:spPr bwMode="auto">
              <a:xfrm>
                <a:off x="4446114" y="542278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4546180" y="5257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6280668" y="6059094"/>
                <a:ext cx="616433" cy="20681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Feedback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20" name="직선 화살표 연결선 19"/>
              <p:cNvCxnSpPr/>
              <p:nvPr/>
            </p:nvCxnSpPr>
            <p:spPr bwMode="auto">
              <a:xfrm>
                <a:off x="5761097" y="6187813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5861163" y="6019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2097595" y="5257752"/>
                <a:ext cx="1082128" cy="28786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Triggering of channel estimation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4976399" y="5257752"/>
                <a:ext cx="639471" cy="29519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Report request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5" name="직선 화살표 연결선 24"/>
              <p:cNvCxnSpPr/>
              <p:nvPr/>
            </p:nvCxnSpPr>
            <p:spPr bwMode="auto">
              <a:xfrm>
                <a:off x="5334000" y="5540901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6" name="직선 화살표 연결선 25"/>
              <p:cNvCxnSpPr/>
              <p:nvPr/>
            </p:nvCxnSpPr>
            <p:spPr bwMode="auto">
              <a:xfrm>
                <a:off x="4069553" y="5904417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7" name="직선 화살표 연결선 26"/>
              <p:cNvCxnSpPr/>
              <p:nvPr/>
            </p:nvCxnSpPr>
            <p:spPr bwMode="auto">
              <a:xfrm>
                <a:off x="2624134" y="5553232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8" name="직선 화살표 연결선 27"/>
              <p:cNvCxnSpPr/>
              <p:nvPr/>
            </p:nvCxnSpPr>
            <p:spPr bwMode="auto">
              <a:xfrm>
                <a:off x="2667000" y="5537857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34" name="직선 화살표 연결선 33"/>
            <p:cNvCxnSpPr/>
            <p:nvPr/>
          </p:nvCxnSpPr>
          <p:spPr bwMode="auto">
            <a:xfrm flipV="1">
              <a:off x="6553200" y="4376160"/>
              <a:ext cx="0" cy="4847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82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Management frame </a:t>
            </a:r>
            <a:r>
              <a:rPr lang="en-US" altLang="ko-KR" dirty="0" smtClean="0"/>
              <a:t>relay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The non-AP STA located out of AP’s coverage can not receive the signal from the AP. </a:t>
            </a:r>
          </a:p>
          <a:p>
            <a:pPr lvl="1"/>
            <a:r>
              <a:rPr lang="en-US" altLang="ko-KR" dirty="0" smtClean="0"/>
              <a:t>Additionally, the signal from that STA can not reach AP.  </a:t>
            </a:r>
          </a:p>
          <a:p>
            <a:r>
              <a:rPr lang="en-US" altLang="ko-KR" dirty="0" smtClean="0"/>
              <a:t>To achieve range extension for communication for the corresponding STA, the Relay STA can forward the received management/control frame from the AP to the corresponding STA. </a:t>
            </a:r>
          </a:p>
          <a:p>
            <a:pPr lvl="1"/>
            <a:r>
              <a:rPr lang="en-US" altLang="ko-KR" dirty="0" smtClean="0"/>
              <a:t>For example, the management frame such as beacon frame, probing frame, and association frame may be applied.</a:t>
            </a:r>
          </a:p>
          <a:p>
            <a:pPr lvl="2"/>
            <a:r>
              <a:rPr lang="en-US" altLang="ko-KR" dirty="0" smtClean="0"/>
              <a:t>Some capability information or elements may be added to the management frame.  </a:t>
            </a:r>
          </a:p>
          <a:p>
            <a:pPr lvl="1"/>
            <a:r>
              <a:rPr lang="en-US" altLang="ko-KR" dirty="0"/>
              <a:t>Regarding the forwarding or retransmission of </a:t>
            </a:r>
            <a:r>
              <a:rPr lang="en-US" altLang="ko-KR" dirty="0" smtClean="0"/>
              <a:t>the management </a:t>
            </a:r>
            <a:r>
              <a:rPr lang="en-US" altLang="ko-KR" dirty="0"/>
              <a:t>frame through relay STA, we need </a:t>
            </a:r>
            <a:r>
              <a:rPr lang="en-US" altLang="ko-KR" dirty="0" smtClean="0"/>
              <a:t>further </a:t>
            </a:r>
            <a:r>
              <a:rPr lang="en-US" altLang="ko-KR" dirty="0"/>
              <a:t>study.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762000" y="4495800"/>
            <a:ext cx="6170612" cy="1933169"/>
          </a:xfrm>
          <a:prstGeom prst="arc">
            <a:avLst>
              <a:gd name="adj1" fmla="val 17539321"/>
              <a:gd name="adj2" fmla="val 397255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516651" y="5140413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23071" y="5320952"/>
            <a:ext cx="259275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739992" y="5597169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772" y="5262881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5189503" y="5619691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 </a:t>
            </a:r>
            <a:r>
              <a:rPr kumimoji="0" lang="en-US" altLang="ko-KR" sz="1000" dirty="0">
                <a:latin typeface="Times New Roman" pitchFamily="16" charset="0"/>
                <a:ea typeface="MS Gothic" charset="-128"/>
              </a:rPr>
              <a:t>Destination</a:t>
            </a:r>
            <a:r>
              <a:rPr lang="it-IT" altLang="ko-KR" sz="1000" dirty="0" smtClean="0"/>
              <a:t> </a:t>
            </a:r>
            <a:r>
              <a:rPr lang="it-IT" altLang="ko-KR" sz="1000" dirty="0"/>
              <a:t>–</a:t>
            </a:r>
            <a:r>
              <a:rPr lang="it-IT" altLang="ko-KR" sz="1000" dirty="0" smtClean="0"/>
              <a:t>STA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861966" y="5413962"/>
            <a:ext cx="1049958" cy="2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 flipV="1">
            <a:off x="4365137" y="5438070"/>
            <a:ext cx="1178977" cy="4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1" name="직사각형 30"/>
          <p:cNvSpPr/>
          <p:nvPr/>
        </p:nvSpPr>
        <p:spPr>
          <a:xfrm>
            <a:off x="2968477" y="4953001"/>
            <a:ext cx="88517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smtClean="0"/>
              <a:t>Management</a:t>
            </a:r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  <p:sp>
        <p:nvSpPr>
          <p:cNvPr id="34" name="직사각형 33"/>
          <p:cNvSpPr/>
          <p:nvPr/>
        </p:nvSpPr>
        <p:spPr>
          <a:xfrm>
            <a:off x="4331719" y="4991965"/>
            <a:ext cx="104227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err="1" smtClean="0"/>
              <a:t>R_Management</a:t>
            </a:r>
            <a:endParaRPr kumimoji="0" lang="en-US" altLang="ko-KR" sz="1050" dirty="0" smtClean="0"/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7015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Discovery </a:t>
            </a:r>
            <a:r>
              <a:rPr lang="en-US" altLang="ko-KR" dirty="0"/>
              <a:t>of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600" dirty="0" smtClean="0"/>
              <a:t>As in [3,4], to apply the relay efficiently in AP coverage, the appropriate non-AP STA should be detected before the relay communication. </a:t>
            </a:r>
          </a:p>
          <a:p>
            <a:pPr lvl="1"/>
            <a:r>
              <a:rPr lang="en-US" altLang="ko-KR" sz="1400" dirty="0" smtClean="0"/>
              <a:t>For that, the following can be considered. </a:t>
            </a:r>
          </a:p>
          <a:p>
            <a:pPr lvl="2"/>
            <a:r>
              <a:rPr lang="en-US" altLang="ko-KR" sz="1200" dirty="0" smtClean="0"/>
              <a:t>One thing is a discovery of non-AP STA existing near relay STA</a:t>
            </a:r>
          </a:p>
          <a:p>
            <a:pPr lvl="3"/>
            <a:r>
              <a:rPr lang="en-US" altLang="ko-KR" sz="1100" dirty="0"/>
              <a:t>It can be initiated by AP or relay STA</a:t>
            </a:r>
            <a:r>
              <a:rPr lang="en-US" altLang="ko-KR" sz="1100" dirty="0" smtClean="0"/>
              <a:t>. and, to process it, a new </a:t>
            </a:r>
            <a:r>
              <a:rPr lang="en-US" altLang="ko-KR" sz="1100" dirty="0"/>
              <a:t>frame exchange can be defined as described in [3]. </a:t>
            </a:r>
            <a:endParaRPr lang="en-US" altLang="ko-KR" sz="1100" dirty="0" smtClean="0"/>
          </a:p>
          <a:p>
            <a:pPr lvl="2"/>
            <a:r>
              <a:rPr lang="en-US" altLang="ko-KR" sz="1200" dirty="0" smtClean="0"/>
              <a:t>Another thing is a check of Non-AP STA’s signal reception status.</a:t>
            </a:r>
          </a:p>
          <a:p>
            <a:pPr lvl="3"/>
            <a:r>
              <a:rPr lang="en-US" altLang="ko-KR" sz="1100" dirty="0" smtClean="0"/>
              <a:t>It may be measured by AP or relay STA with conventional frame exchange. </a:t>
            </a:r>
          </a:p>
          <a:p>
            <a:pPr lvl="1"/>
            <a:r>
              <a:rPr lang="en-US" altLang="ko-KR" sz="1400" dirty="0" smtClean="0"/>
              <a:t>For example, non-AP STA for relay communication can be discovered with following procedure.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Also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since a </a:t>
            </a:r>
            <a:r>
              <a:rPr lang="en-US" altLang="ko-KR" sz="1400" dirty="0"/>
              <a:t>non-AP STA </a:t>
            </a:r>
            <a:r>
              <a:rPr lang="en-US" altLang="ko-KR" sz="1400" dirty="0" smtClean="0"/>
              <a:t>may </a:t>
            </a:r>
            <a:r>
              <a:rPr lang="en-US" altLang="ko-KR" sz="1400" dirty="0"/>
              <a:t>have mobility, it can be done periodically. </a:t>
            </a:r>
            <a:endParaRPr lang="en-US" altLang="ko-KR" sz="1400" dirty="0" smtClean="0"/>
          </a:p>
          <a:p>
            <a:pPr lvl="1"/>
            <a:endParaRPr lang="en-US" altLang="ko-KR" sz="1200" dirty="0" smtClean="0"/>
          </a:p>
          <a:p>
            <a:r>
              <a:rPr lang="en-US" altLang="ko-KR" sz="1600" dirty="0"/>
              <a:t>Additionally, this procedure for discovering an appropriate </a:t>
            </a:r>
            <a:r>
              <a:rPr lang="en-US" altLang="ko-KR" sz="1600" dirty="0" smtClean="0"/>
              <a:t>Destination STA </a:t>
            </a:r>
            <a:r>
              <a:rPr lang="en-US" altLang="ko-KR" sz="1600" dirty="0"/>
              <a:t>for efficient relay communication may be applied to relay transmission for </a:t>
            </a:r>
            <a:r>
              <a:rPr lang="en-US" altLang="ko-KR" sz="1600" dirty="0" smtClean="0"/>
              <a:t>Range extension.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368199" y="3701276"/>
            <a:ext cx="6248400" cy="946924"/>
            <a:chOff x="739070" y="3661557"/>
            <a:chExt cx="6576130" cy="1049687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299112" y="3940931"/>
              <a:ext cx="5939888" cy="9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299112" y="4303720"/>
              <a:ext cx="6016088" cy="73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299112" y="4665562"/>
              <a:ext cx="6016088" cy="145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084890" y="3733800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4113" y="4071432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070" y="4495800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752069" y="44330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PPDU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2232498" y="4587710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332564" y="4437887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5463002" y="4124659"/>
              <a:ext cx="937798" cy="18642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sz="800" dirty="0"/>
                <a:t>Report </a:t>
              </a:r>
              <a:r>
                <a:rPr kumimoji="0" lang="en-US" altLang="ko-KR" sz="800" dirty="0" smtClean="0"/>
                <a:t>Respond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 bwMode="auto">
            <a:xfrm flipV="1">
              <a:off x="5895839" y="3944949"/>
              <a:ext cx="0" cy="181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3701868" y="4236125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801933" y="408630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1447801" y="3661557"/>
              <a:ext cx="733814" cy="2752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Triggering frame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직선 화살표 연결선 21"/>
            <p:cNvCxnSpPr/>
            <p:nvPr/>
          </p:nvCxnSpPr>
          <p:spPr bwMode="auto">
            <a:xfrm>
              <a:off x="1814707" y="3938180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직사각형 22"/>
            <p:cNvSpPr/>
            <p:nvPr/>
          </p:nvSpPr>
          <p:spPr bwMode="auto">
            <a:xfrm>
              <a:off x="2752367" y="4027096"/>
              <a:ext cx="932874" cy="27567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Performing detection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1814707" y="3954147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직선 화살표 연결선 24"/>
            <p:cNvCxnSpPr>
              <a:stCxn id="14" idx="0"/>
              <a:endCxn id="23" idx="2"/>
            </p:cNvCxnSpPr>
            <p:nvPr/>
          </p:nvCxnSpPr>
          <p:spPr bwMode="auto">
            <a:xfrm flipV="1">
              <a:off x="3218507" y="4302772"/>
              <a:ext cx="298" cy="1302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직사각형 25"/>
            <p:cNvSpPr/>
            <p:nvPr/>
          </p:nvSpPr>
          <p:spPr bwMode="auto">
            <a:xfrm>
              <a:off x="4218536" y="3661557"/>
              <a:ext cx="733814" cy="2807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 bwMode="auto">
            <a:xfrm>
              <a:off x="4585443" y="3953151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화살표 연결선 27"/>
            <p:cNvCxnSpPr/>
            <p:nvPr/>
          </p:nvCxnSpPr>
          <p:spPr bwMode="auto">
            <a:xfrm>
              <a:off x="4971483" y="3853858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5071548" y="3704035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84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337428</TotalTime>
  <Words>1569</Words>
  <Application>Microsoft Office PowerPoint</Application>
  <PresentationFormat>화면 슬라이드 쇼(4:3)</PresentationFormat>
  <Paragraphs>272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Gothic</vt:lpstr>
      <vt:lpstr>굴림</vt:lpstr>
      <vt:lpstr>맑은 고딕</vt:lpstr>
      <vt:lpstr>맑은 고딕</vt:lpstr>
      <vt:lpstr>Arial</vt:lpstr>
      <vt:lpstr>Times New Roman</vt:lpstr>
      <vt:lpstr>802-11-Submission</vt:lpstr>
      <vt:lpstr>Relay for 11bn </vt:lpstr>
      <vt:lpstr>Introduction </vt:lpstr>
      <vt:lpstr>Relay communication </vt:lpstr>
      <vt:lpstr>Considerations for Relay</vt:lpstr>
      <vt:lpstr>Single-hop relay</vt:lpstr>
      <vt:lpstr>Relay transmission with a TXOP</vt:lpstr>
      <vt:lpstr>Channel information between Relay STA and an Destination STA </vt:lpstr>
      <vt:lpstr>Management frame relay  </vt:lpstr>
      <vt:lpstr>Discovery of Destination STA </vt:lpstr>
      <vt:lpstr>Performance enhancement </vt:lpstr>
      <vt:lpstr>Summary </vt:lpstr>
      <vt:lpstr>Straw poll 1 </vt:lpstr>
      <vt:lpstr>Straw poll 2 </vt:lpstr>
      <vt:lpstr>Straw poll 3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5529</cp:revision>
  <cp:lastPrinted>2017-07-07T02:11:09Z</cp:lastPrinted>
  <dcterms:created xsi:type="dcterms:W3CDTF">2007-05-21T21:00:37Z</dcterms:created>
  <dcterms:modified xsi:type="dcterms:W3CDTF">2023-12-12T04:41:00Z</dcterms:modified>
</cp:coreProperties>
</file>