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4"/>
  </p:notesMasterIdLst>
  <p:handoutMasterIdLst>
    <p:handoutMasterId r:id="rId15"/>
  </p:handoutMasterIdLst>
  <p:sldIdLst>
    <p:sldId id="256" r:id="rId4"/>
    <p:sldId id="312" r:id="rId5"/>
    <p:sldId id="366" r:id="rId6"/>
    <p:sldId id="353" r:id="rId7"/>
    <p:sldId id="337" r:id="rId8"/>
    <p:sldId id="358" r:id="rId9"/>
    <p:sldId id="362" r:id="rId10"/>
    <p:sldId id="265" r:id="rId11"/>
    <p:sldId id="297" r:id="rId12"/>
    <p:sldId id="35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Yan Li" initials="Ya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3-11-29T14:34:37.138" idx="1">
    <p:pos x="6956" y="1114"/>
    <p:text>the second bullet indicates the generation or the delivery of the group keys ? 
If indicating the delivery, why not merge it with bullet 3; If indicating the generation，the bullet 2 should be revised as Group keys are derived from...
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802.11-23/18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r3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802.11-23/18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r2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security consideration in M</a:t>
            </a:r>
            <a:r>
              <a:rPr lang="en-US" altLang="zh-CN" dirty="0"/>
              <a:t>AP scheme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Straw Poll #1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668780"/>
            <a:ext cx="11008360" cy="4572000"/>
          </a:xfrm>
        </p:spPr>
        <p:txBody>
          <a:bodyPr/>
          <a:p>
            <a:r>
              <a:rPr lang="en-US" dirty="0">
                <a:sym typeface="+mn-ea"/>
              </a:rPr>
              <a:t>Do you support to define a mechanism to protect the frames exchange between APs in M-AP Coordination agreement procedure?</a:t>
            </a:r>
            <a:endParaRPr lang="en-US" dirty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sz="1800" dirty="0">
                <a:sym typeface="+mn-ea"/>
              </a:rPr>
              <a:t>UHR PAR:</a:t>
            </a:r>
            <a:endParaRPr lang="en-US" sz="1800" dirty="0"/>
          </a:p>
          <a:p>
            <a:pPr lvl="1">
              <a:buFont typeface="Wingdings" panose="05000000000000000000" charset="0"/>
              <a:buChar char="Ø"/>
            </a:pPr>
            <a:r>
              <a:rPr lang="en-US" sz="1665" i="1" dirty="0">
                <a:sym typeface="+mn-ea"/>
              </a:rPr>
              <a:t>THE UHR SG focuses on the WLAN connectivity improvement, e.g. higher reliability, lower latency and manageability improvement. </a:t>
            </a:r>
            <a:endParaRPr lang="en-US" sz="1665" i="1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sz="1665" i="1" dirty="0">
                <a:sym typeface="+mn-ea"/>
              </a:rPr>
              <a:t>The connectivity improvement is not on the single infrastructure network, but also in multiple infrastructure networks</a:t>
            </a:r>
            <a:endParaRPr lang="en-US" sz="1665" i="1" dirty="0">
              <a:sym typeface="+mn-ea"/>
            </a:endParaRPr>
          </a:p>
          <a:p>
            <a:pPr marL="457200" lvl="1" indent="0">
              <a:buNone/>
            </a:pPr>
            <a:endParaRPr lang="en-US" sz="1665" i="1" dirty="0">
              <a:sym typeface="+mn-ea"/>
            </a:endParaRPr>
          </a:p>
          <a:p>
            <a:r>
              <a:rPr lang="en-US" altLang="zh-CN" sz="1800">
                <a:sym typeface="+mn-ea"/>
              </a:rPr>
              <a:t>With the following common procedures, a</a:t>
            </a:r>
            <a:r>
              <a:rPr lang="en-US" altLang="zh-CN" sz="1800"/>
              <a:t> batch of features are discussed  on how to improve the WLAN connectivity in MAP scheme,like co-OFDMA,co-SR,co-beamforming, etc.</a:t>
            </a:r>
            <a:endParaRPr lang="en-US" altLang="zh-CN" sz="180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600" b="0"/>
              <a:t>The sharing AP competes the channel resource, and grants the channel resource to the shared AP via a Trigger frame</a:t>
            </a:r>
            <a:endParaRPr lang="en-US" altLang="zh-CN" sz="1600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600" b="0"/>
              <a:t>The sharing AP may have extra information exchange with the shared AP via </a:t>
            </a:r>
            <a:r>
              <a:rPr lang="en-US" altLang="zh-CN" sz="1600" b="0">
                <a:sym typeface="+mn-ea"/>
              </a:rPr>
              <a:t>MGMT frames</a:t>
            </a:r>
            <a:r>
              <a:rPr lang="en-US" altLang="zh-CN" sz="1600" b="0"/>
              <a:t>,like BQR,BSR,etc.</a:t>
            </a:r>
            <a:endParaRPr lang="en-US" altLang="zh-CN" sz="1600" b="0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600" b="0"/>
              <a:t>Two APs may have some information exchange to decide the sharing AP/shared AP role via MGMT frames, see reference [4]</a:t>
            </a:r>
            <a:endParaRPr lang="en-US" altLang="zh-CN" sz="1600" b="0"/>
          </a:p>
          <a:p>
            <a:pPr marL="457200" lvl="1" indent="0">
              <a:buNone/>
            </a:pPr>
            <a:endParaRPr lang="en-US" altLang="zh-CN" sz="16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Several security concerns in MAP coordination scheme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1761470" cy="4670425"/>
          </a:xfrm>
        </p:spPr>
        <p:txBody>
          <a:bodyPr/>
          <a:p>
            <a:r>
              <a:rPr lang="en-US" altLang="zh-CN"/>
              <a:t>Injection(middle man) attack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1600" b="0"/>
              <a:t>The 3rd party may capture the frame exchange between two APs, and injects a certain attack information in the frame and then sends it to the receiver AP, How the receiver dertermine the frame from the legitimate transmitter or from the 3rd party?</a:t>
            </a:r>
            <a:endParaRPr lang="en-US" altLang="zh-CN" sz="1600" b="0"/>
          </a:p>
          <a:p>
            <a:endParaRPr lang="en-US" altLang="zh-CN" sz="1800" b="0"/>
          </a:p>
          <a:p>
            <a:r>
              <a:rPr lang="en-US" altLang="zh-CN">
                <a:sym typeface="+mn-ea"/>
              </a:rPr>
              <a:t>Malicious </a:t>
            </a:r>
            <a:r>
              <a:rPr lang="en-US" altLang="zh-CN"/>
              <a:t>AP attack--Can I mimic you?</a:t>
            </a:r>
            <a:endParaRPr lang="en-US" altLang="zh-CN"/>
          </a:p>
          <a:p>
            <a:pPr marL="457200" lvl="2">
              <a:buFont typeface="Wingdings" panose="05000000000000000000" charset="0"/>
              <a:buChar char="Ø"/>
            </a:pPr>
            <a:r>
              <a:rPr lang="en-US" altLang="zh-CN" sz="1600" b="0">
                <a:sym typeface="+mn-ea"/>
              </a:rPr>
              <a:t>A malicious AP may mimic as a legitimate AP and join the MAP co-ordination procedure, to attack the whole network.</a:t>
            </a:r>
            <a:endParaRPr lang="en-US" altLang="zh-CN" sz="1600" b="0">
              <a:sym typeface="+mn-ea"/>
            </a:endParaRPr>
          </a:p>
          <a:p>
            <a:pPr marL="457200" lvl="2">
              <a:buFont typeface="Wingdings" panose="05000000000000000000" charset="0"/>
              <a:buChar char="Ø"/>
            </a:pPr>
            <a:endParaRPr lang="en-US" altLang="zh-CN" sz="1600" b="0">
              <a:sym typeface="+mn-ea"/>
            </a:endParaRPr>
          </a:p>
          <a:p>
            <a:pPr marL="114300" lvl="1" indent="-342900">
              <a:buFont typeface="Arial" panose="020B0604020202020204" pitchFamily="34" charset="0"/>
              <a:buChar char="•"/>
            </a:pPr>
            <a:r>
              <a:rPr lang="en-US" altLang="zh-CN" sz="2220" b="1">
                <a:sym typeface="+mn-ea"/>
              </a:rPr>
              <a:t> Replay attack</a:t>
            </a:r>
            <a:endParaRPr lang="en-US" altLang="zh-CN" sz="2220" b="1">
              <a:sym typeface="+mn-ea"/>
            </a:endParaRPr>
          </a:p>
          <a:p>
            <a:pPr marL="571500" lvl="2" indent="-342900">
              <a:buFont typeface="Wingdings" panose="05000000000000000000" charset="0"/>
              <a:buChar char="Ø"/>
            </a:pPr>
            <a:r>
              <a:rPr lang="en-US" altLang="zh-CN" sz="1600" b="0">
                <a:cs typeface="+mn-ea"/>
                <a:sym typeface="+mn-ea"/>
              </a:rPr>
              <a:t>Case 1: The 3rd party may replay a certain frame,e.g.Trigger frame or initial frame to wake up the APs in low power mode, which causes a high power consumption on AP side.</a:t>
            </a:r>
            <a:endParaRPr lang="en-US" altLang="zh-CN" sz="1600" b="0">
              <a:cs typeface="+mn-ea"/>
              <a:sym typeface="+mn-ea"/>
            </a:endParaRPr>
          </a:p>
          <a:p>
            <a:pPr marL="571500" lvl="2" indent="-342900">
              <a:buFont typeface="Wingdings" panose="05000000000000000000" charset="0"/>
              <a:buChar char="Ø"/>
            </a:pPr>
            <a:r>
              <a:rPr lang="en-US" altLang="zh-CN" sz="1600" b="0">
                <a:cs typeface="+mn-ea"/>
                <a:sym typeface="+mn-ea"/>
              </a:rPr>
              <a:t>Other Cases.</a:t>
            </a:r>
            <a:endParaRPr lang="en-US" altLang="zh-CN" sz="1600" b="0">
              <a:cs typeface="+mn-ea"/>
              <a:sym typeface="+mn-ea"/>
            </a:endParaRPr>
          </a:p>
          <a:p>
            <a:pPr marL="571500" lvl="2" indent="-342900">
              <a:buFont typeface="Wingdings" panose="05000000000000000000" charset="0"/>
              <a:buChar char="Ø"/>
            </a:pPr>
            <a:endParaRPr lang="en-US" altLang="zh-CN" sz="2000" b="0"/>
          </a:p>
          <a:p>
            <a:pPr marL="571500" lvl="2" indent="-342900">
              <a:buFont typeface="Arial" panose="020B0604020202020204" pitchFamily="34" charset="0"/>
              <a:buChar char="•"/>
            </a:pPr>
            <a:r>
              <a:rPr lang="en-US" altLang="zh-CN" sz="2000" b="1"/>
              <a:t>Deny of service(DoS) attack--Do you believe a “tore down” frame?</a:t>
            </a:r>
            <a:endParaRPr lang="en-US" altLang="zh-CN" sz="2000" b="1"/>
          </a:p>
          <a:p>
            <a:pPr marL="571500" lvl="2" indent="-342900">
              <a:buFont typeface="Wingdings" panose="05000000000000000000" charset="0"/>
              <a:buChar char="Ø"/>
            </a:pPr>
            <a:r>
              <a:rPr lang="en-US" altLang="zh-CN" sz="1600" b="0"/>
              <a:t>In reference[4], the shared AP may drop the granted AP ID if the sharing AP sends a tore down frame. The 3rd party may send a tore down frame to the shared AP after the MAP set-up procedure, which may result in the shared AP never be scheduled. </a:t>
            </a:r>
            <a:endParaRPr lang="en-US" altLang="zh-CN" sz="1600" b="0"/>
          </a:p>
          <a:p>
            <a:endParaRPr lang="en-US" altLang="zh-CN" sz="1600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High level security proposal in MAP scheme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Before any MAP coordination scheme, two APs should authentication each other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Consider to reuse current authentication procedure.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No need to define the association procedure--The association procedure </a:t>
            </a:r>
            <a:r>
              <a:rPr lang="en-US" altLang="zh-CN" sz="1620">
                <a:ea typeface="+mn-ea"/>
                <a:cs typeface="+mn-cs"/>
                <a:sym typeface="+mn-ea"/>
              </a:rPr>
              <a:t>between two APs </a:t>
            </a:r>
            <a:r>
              <a:rPr lang="en-US" altLang="zh-CN" sz="1620">
                <a:ea typeface="+mn-ea"/>
                <a:cs typeface="+mn-cs"/>
                <a:sym typeface="+mn-ea"/>
              </a:rPr>
              <a:t>may cause some ambiguity. 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endParaRPr lang="en-US" altLang="zh-CN" sz="1800" b="1">
              <a:ea typeface="+mn-ea"/>
              <a:cs typeface="+mn-cs"/>
              <a:sym typeface="+mn-ea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Verify a certain frame integrity via MIC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Reuse BIP machansim,e.g.MIC may be used in certain Trigger frame, initial frame with PN information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Both unicast and group addressed control frame should be taken into account.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endParaRPr lang="en-US" altLang="zh-CN" sz="1800" b="1">
              <a:ea typeface="+mn-ea"/>
              <a:cs typeface="+mn-cs"/>
              <a:sym typeface="+mn-ea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b="1">
                <a:ea typeface="+mn-ea"/>
                <a:cs typeface="+mn-cs"/>
                <a:sym typeface="+mn-ea"/>
              </a:rPr>
              <a:t>Frame protection will be involved if the frame contains some sensitive information </a:t>
            </a:r>
            <a:endParaRPr lang="en-US" altLang="zh-CN" b="1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Reuse PMF mechansim to protect a certain MGMT. frame.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Also, consider both unicast and </a:t>
            </a:r>
            <a:r>
              <a:rPr lang="en-US" altLang="zh-CN" sz="1620">
                <a:ea typeface="+mn-ea"/>
                <a:cs typeface="+mn-cs"/>
                <a:sym typeface="+mn-ea"/>
              </a:rPr>
              <a:t>group addressed MGMT. frame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Propose to reuse the PASN protocol in MAP scheme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</a:t>
            </a:r>
            <a:r>
              <a:rPr lang="en-US" altLang="zh-CN">
                <a:solidFill>
                  <a:schemeClr val="tx1"/>
                </a:solidFill>
              </a:rPr>
              <a:t>SN has been used in 1</a:t>
            </a:r>
            <a:r>
              <a:rPr lang="en-US" altLang="zh-CN"/>
              <a:t>1az and 11bk draft to protect FTM frame.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PAS</a:t>
            </a:r>
            <a:r>
              <a:rPr lang="en-US" altLang="zh-CN">
                <a:solidFill>
                  <a:schemeClr val="tx1"/>
                </a:solidFill>
              </a:rPr>
              <a:t>N is also exten</a:t>
            </a:r>
            <a:r>
              <a:rPr lang="en-US" altLang="zh-CN"/>
              <a:t>ded by 11bh draft to deliver the encrypted 11bh identifier.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PASN supports no-authentication, SAE, FILS and FT mode, and it can meet all kinds of AP authentication requirement.</a:t>
            </a:r>
            <a:endParaRPr lang="en-US" altLang="zh-CN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/>
              <a:t>PASN protocol allows the two entities authenticate each other during 3-way handshake.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endParaRPr lang="en-US" altLang="zh-CN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the PASN protocol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 descr="无标题-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558915" y="1729740"/>
            <a:ext cx="4642485" cy="4572000"/>
          </a:xfrm>
          <a:prstGeom prst="rect">
            <a:avLst/>
          </a:prstGeom>
        </p:spPr>
      </p:pic>
      <p:graphicFrame>
        <p:nvGraphicFramePr>
          <p:cNvPr id="8" name="Object 7"/>
          <p:cNvGraphicFramePr/>
          <p:nvPr/>
        </p:nvGraphicFramePr>
        <p:xfrm>
          <a:off x="1795145" y="3166745"/>
          <a:ext cx="4461510" cy="300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2" imgW="6141720" imgH="4312920" progId="Paint.Picture">
                  <p:embed/>
                </p:oleObj>
              </mc:Choice>
              <mc:Fallback>
                <p:oleObj name="" r:id="rId2" imgW="6141720" imgH="4312920" progId="Paint.Picture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95145" y="3166745"/>
                        <a:ext cx="4461510" cy="3005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/>
          <p:cNvSpPr txBox="1"/>
          <p:nvPr/>
        </p:nvSpPr>
        <p:spPr>
          <a:xfrm>
            <a:off x="852805" y="2458720"/>
            <a:ext cx="56946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en-US" sz="1600"/>
              <a:t>PTK = KDF-HASH-NNN (PMK, “PASN PTK Derivation”, SPA || BSSID || DHss)</a:t>
            </a:r>
            <a:endParaRPr lang="en-US" sz="1600"/>
          </a:p>
        </p:txBody>
      </p:sp>
      <p:sp>
        <p:nvSpPr>
          <p:cNvPr id="3" name="Text Box 2"/>
          <p:cNvSpPr txBox="1"/>
          <p:nvPr/>
        </p:nvSpPr>
        <p:spPr>
          <a:xfrm>
            <a:off x="248920" y="1626870"/>
            <a:ext cx="6096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PTK is derived from PMK and Diffie-Hellman shared secret protocol with a simple formula as bellow.</a:t>
            </a:r>
            <a:endParaRPr lang="en-US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consideration of e</a:t>
            </a:r>
            <a:r>
              <a:rPr lang="en-US"/>
              <a:t>xtension on PASN in MAP scheme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940" y="1752607"/>
            <a:ext cx="10363200" cy="4571990"/>
          </a:xfrm>
        </p:spPr>
        <p:txBody>
          <a:bodyPr/>
          <a:p>
            <a:r>
              <a:rPr lang="en-US" sz="2000" b="0"/>
              <a:t>TCK is derived from PTK to protect individual control frame</a:t>
            </a:r>
            <a:endParaRPr lang="en-US" sz="2000" b="0"/>
          </a:p>
          <a:p>
            <a:r>
              <a:rPr lang="en-US" sz="2000" b="0"/>
              <a:t>Group keys are delivered from master AP to protect group addressed control and MGMT. frame</a:t>
            </a:r>
            <a:endParaRPr lang="en-US" sz="2000" b="0"/>
          </a:p>
          <a:p>
            <a:r>
              <a:rPr lang="en-US" sz="2000" b="0"/>
              <a:t>Following the extension in 11bh draft, Group key is delivered to slave AP via 2-PASN/3-PASN authentication frame.</a:t>
            </a:r>
            <a:endParaRPr lang="en-US" sz="2000" b="0"/>
          </a:p>
          <a:p>
            <a:r>
              <a:rPr lang="en-US" sz="2000" b="0"/>
              <a:t>Need to define an extra signaling exchange procedure to decide which side become</a:t>
            </a:r>
            <a:r>
              <a:rPr lang="en-US" sz="2000" b="0">
                <a:solidFill>
                  <a:srgbClr val="FF0000"/>
                </a:solidFill>
              </a:rPr>
              <a:t>s</a:t>
            </a:r>
            <a:r>
              <a:rPr lang="en-US" sz="2000" b="0"/>
              <a:t> the master AP to generate and maintain the group keys. </a:t>
            </a:r>
            <a:endParaRPr lang="en-US" sz="2000" b="0"/>
          </a:p>
          <a:p>
            <a:r>
              <a:rPr lang="en-US" sz="2000" b="0"/>
              <a:t>RSNE to indicate the selected cipher-suite and AKM.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11-23-0480-00-0uhr-uhr-proposed-par.pdf</a:t>
            </a:r>
            <a:endParaRPr lang="en-US" dirty="0"/>
          </a:p>
          <a:p>
            <a:r>
              <a:rPr lang="en-US" dirty="0"/>
              <a:t>[2] 11-23-0352-01-0uhr-enhanced-security-discussion.pptx</a:t>
            </a:r>
            <a:endParaRPr lang="en-US" dirty="0"/>
          </a:p>
          <a:p>
            <a:r>
              <a:rPr lang="en-US" dirty="0"/>
              <a:t>[3] 11-23-0286-00-0uhr-trigger-frame-protection.pptx</a:t>
            </a:r>
            <a:endParaRPr lang="en-US" dirty="0"/>
          </a:p>
          <a:p>
            <a:r>
              <a:rPr lang="en-US" dirty="0"/>
              <a:t>[4] 11-23-1868-01-Coordinated-Spatial-Reuse-Design.pptx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4171</Words>
  <Application>WPS Presentation</Application>
  <PresentationFormat>Widescreen</PresentationFormat>
  <Paragraphs>119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Paint.Picture</vt:lpstr>
      <vt:lpstr>The security consideration in MAP scheme </vt:lpstr>
      <vt:lpstr>Background </vt:lpstr>
      <vt:lpstr>Several security concerns in MAP coordination scheme</vt:lpstr>
      <vt:lpstr>High level security proposal in MAP scheme</vt:lpstr>
      <vt:lpstr>Propose to reuse the PASN protocol in MAP scheme</vt:lpstr>
      <vt:lpstr>Recap the PASN protocol</vt:lpstr>
      <vt:lpstr>The consideration of extension on PASN in MAP scheme</vt:lpstr>
      <vt:lpstr>PowerPoint 演示文稿</vt:lpstr>
      <vt:lpstr>reference</vt:lpstr>
      <vt:lpstr>Straw Poll #1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245</cp:revision>
  <dcterms:created xsi:type="dcterms:W3CDTF">2020-11-25T01:30:00Z</dcterms:created>
  <dcterms:modified xsi:type="dcterms:W3CDTF">2024-01-11T22:17:30Z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C0F01273CA3240EEABBBC884D4EFBBC9_13</vt:lpwstr>
  </property>
  <property fmtid="{D5CDD505-2E9C-101B-9397-08002B2CF9AE}" pid="5" name="KSOProductBuildVer">
    <vt:lpwstr>1033-12.2.0.13201</vt:lpwstr>
  </property>
</Properties>
</file>