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579" r:id="rId6"/>
    <p:sldId id="587" r:id="rId7"/>
    <p:sldId id="2408" r:id="rId8"/>
    <p:sldId id="2416" r:id="rId9"/>
    <p:sldId id="2417" r:id="rId10"/>
    <p:sldId id="2418" r:id="rId11"/>
    <p:sldId id="2419" r:id="rId12"/>
    <p:sldId id="2421" r:id="rId13"/>
    <p:sldId id="2422" r:id="rId14"/>
    <p:sldId id="2425" r:id="rId15"/>
    <p:sldId id="2423" r:id="rId16"/>
    <p:sldId id="2424" r:id="rId17"/>
    <p:sldId id="553" r:id="rId18"/>
    <p:sldId id="2426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5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CEE8443-7BA0-58C8-68A2-C7137259E896}" name="Cavalcanti, Dave" initials="CD" userId="S::dave.cavalcanti@intel.com::9ea5236a-efed-4310-84d3-1764e087ca35" providerId="AD"/>
  <p188:author id="{7E0E937C-C2F1-05D9-6006-1072F561F262}" name="Iñaki Val Beitia" initials="IVB" userId="S::ival@maxlinear.com::c091fdec-014d-40a0-997a-9f48f5a155e9" providerId="AD"/>
  <p188:author id="{D54C35BA-4BB6-BEC7-4737-16117DD879E7}" name="Sigurd Schelstraete" initials="SS" userId="S::sschelstraete@maxlinear.com::cc1875bc-5b00-4f0e-92c1-b5b7dcde1a2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2" initials="R2" lastIdx="1" clrIdx="0">
    <p:extLst>
      <p:ext uri="{19B8F6BF-5375-455C-9EA6-DF929625EA0E}">
        <p15:presenceInfo xmlns:p15="http://schemas.microsoft.com/office/powerpoint/2012/main" userId="R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27" autoAdjust="0"/>
    <p:restoredTop sz="90917" autoAdjust="0"/>
  </p:normalViewPr>
  <p:slideViewPr>
    <p:cSldViewPr>
      <p:cViewPr varScale="1">
        <p:scale>
          <a:sx n="162" d="100"/>
          <a:sy n="162" d="100"/>
        </p:scale>
        <p:origin x="1710" y="144"/>
      </p:cViewPr>
      <p:guideLst>
        <p:guide orient="horz" pos="2160"/>
        <p:guide pos="25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3294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gurd Schelstraete" userId="cc1875bc-5b00-4f0e-92c1-b5b7dcde1a21" providerId="ADAL" clId="{10F78061-75F8-4B40-8169-27568203A35D}"/>
    <pc:docChg chg="custSel addSld modSld">
      <pc:chgData name="Sigurd Schelstraete" userId="cc1875bc-5b00-4f0e-92c1-b5b7dcde1a21" providerId="ADAL" clId="{10F78061-75F8-4B40-8169-27568203A35D}" dt="2023-09-06T21:55:36.706" v="705" actId="13926"/>
      <pc:docMkLst>
        <pc:docMk/>
      </pc:docMkLst>
      <pc:sldChg chg="modSp mod">
        <pc:chgData name="Sigurd Schelstraete" userId="cc1875bc-5b00-4f0e-92c1-b5b7dcde1a21" providerId="ADAL" clId="{10F78061-75F8-4B40-8169-27568203A35D}" dt="2023-09-06T21:45:23.308" v="29" actId="404"/>
        <pc:sldMkLst>
          <pc:docMk/>
          <pc:sldMk cId="1628578448" sldId="2416"/>
        </pc:sldMkLst>
        <pc:spChg chg="mod">
          <ac:chgData name="Sigurd Schelstraete" userId="cc1875bc-5b00-4f0e-92c1-b5b7dcde1a21" providerId="ADAL" clId="{10F78061-75F8-4B40-8169-27568203A35D}" dt="2023-09-06T21:45:23.308" v="29" actId="404"/>
          <ac:spMkLst>
            <pc:docMk/>
            <pc:sldMk cId="1628578448" sldId="2416"/>
            <ac:spMk id="3" creationId="{AAB7C2D3-2625-4C6E-88CD-D4F1A5F7AD56}"/>
          </ac:spMkLst>
        </pc:spChg>
      </pc:sldChg>
      <pc:sldChg chg="modSp mod">
        <pc:chgData name="Sigurd Schelstraete" userId="cc1875bc-5b00-4f0e-92c1-b5b7dcde1a21" providerId="ADAL" clId="{10F78061-75F8-4B40-8169-27568203A35D}" dt="2023-09-06T21:55:36.706" v="705" actId="13926"/>
        <pc:sldMkLst>
          <pc:docMk/>
          <pc:sldMk cId="326331682" sldId="2424"/>
        </pc:sldMkLst>
        <pc:spChg chg="mod">
          <ac:chgData name="Sigurd Schelstraete" userId="cc1875bc-5b00-4f0e-92c1-b5b7dcde1a21" providerId="ADAL" clId="{10F78061-75F8-4B40-8169-27568203A35D}" dt="2023-09-06T21:55:36.706" v="705" actId="13926"/>
          <ac:spMkLst>
            <pc:docMk/>
            <pc:sldMk cId="326331682" sldId="2424"/>
            <ac:spMk id="3" creationId="{9808CE7A-D527-4870-88AB-0FA3AF6CB37A}"/>
          </ac:spMkLst>
        </pc:spChg>
      </pc:sldChg>
      <pc:sldChg chg="modSp new mod addCm modCm">
        <pc:chgData name="Sigurd Schelstraete" userId="cc1875bc-5b00-4f0e-92c1-b5b7dcde1a21" providerId="ADAL" clId="{10F78061-75F8-4B40-8169-27568203A35D}" dt="2023-09-06T21:54:31.976" v="690" actId="20577"/>
        <pc:sldMkLst>
          <pc:docMk/>
          <pc:sldMk cId="1267925678" sldId="2425"/>
        </pc:sldMkLst>
        <pc:spChg chg="mod">
          <ac:chgData name="Sigurd Schelstraete" userId="cc1875bc-5b00-4f0e-92c1-b5b7dcde1a21" providerId="ADAL" clId="{10F78061-75F8-4B40-8169-27568203A35D}" dt="2023-09-06T21:44:50.795" v="27" actId="20577"/>
          <ac:spMkLst>
            <pc:docMk/>
            <pc:sldMk cId="1267925678" sldId="2425"/>
            <ac:spMk id="2" creationId="{2E20D2DC-9D20-43A3-5732-67B9A189CFD2}"/>
          </ac:spMkLst>
        </pc:spChg>
        <pc:spChg chg="mod">
          <ac:chgData name="Sigurd Schelstraete" userId="cc1875bc-5b00-4f0e-92c1-b5b7dcde1a21" providerId="ADAL" clId="{10F78061-75F8-4B40-8169-27568203A35D}" dt="2023-09-06T21:54:31.976" v="690" actId="20577"/>
          <ac:spMkLst>
            <pc:docMk/>
            <pc:sldMk cId="1267925678" sldId="2425"/>
            <ac:spMk id="3" creationId="{29FB87DD-4969-2E07-95B6-7F432EF8E4E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Sigurd Schelstraete" userId="cc1875bc-5b00-4f0e-92c1-b5b7dcde1a21" providerId="ADAL" clId="{10F78061-75F8-4B40-8169-27568203A35D}" dt="2023-09-06T21:54:31.976" v="690" actId="20577"/>
              <pc2:cmMkLst xmlns:pc2="http://schemas.microsoft.com/office/powerpoint/2019/9/main/command">
                <pc:docMk/>
                <pc:sldMk cId="1267925678" sldId="2425"/>
                <pc2:cmMk id="{2D0E5FC4-53C8-47A5-99F6-0F89B38FFE54}"/>
              </pc2:cmMkLst>
            </pc226:cmChg>
          </p:ext>
        </pc:extLst>
      </pc:sldChg>
    </pc:docChg>
  </pc:docChgLst>
  <pc:docChgLst>
    <pc:chgData name="Iñaki Val Beitia" userId="142b1726718d4f29" providerId="LiveId" clId="{BA67EF12-55A8-4410-82B7-96A4006CCAF6}"/>
    <pc:docChg chg="undo custSel addSld modSld modMainMaster">
      <pc:chgData name="Iñaki Val Beitia" userId="142b1726718d4f29" providerId="LiveId" clId="{BA67EF12-55A8-4410-82B7-96A4006CCAF6}" dt="2023-09-08T06:07:17.415" v="193" actId="20577"/>
      <pc:docMkLst>
        <pc:docMk/>
      </pc:docMkLst>
      <pc:sldChg chg="modSp mod">
        <pc:chgData name="Iñaki Val Beitia" userId="142b1726718d4f29" providerId="LiveId" clId="{BA67EF12-55A8-4410-82B7-96A4006CCAF6}" dt="2023-09-07T09:30:59.787" v="185" actId="20577"/>
        <pc:sldMkLst>
          <pc:docMk/>
          <pc:sldMk cId="0" sldId="256"/>
        </pc:sldMkLst>
        <pc:spChg chg="mod">
          <ac:chgData name="Iñaki Val Beitia" userId="142b1726718d4f29" providerId="LiveId" clId="{BA67EF12-55A8-4410-82B7-96A4006CCAF6}" dt="2023-09-07T09:30:59.787" v="185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Iñaki Val Beitia" userId="142b1726718d4f29" providerId="LiveId" clId="{BA67EF12-55A8-4410-82B7-96A4006CCAF6}" dt="2023-09-07T09:25:05.490" v="174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Iñaki Val Beitia" userId="142b1726718d4f29" providerId="LiveId" clId="{BA67EF12-55A8-4410-82B7-96A4006CCAF6}" dt="2023-09-07T09:08:10.842" v="121" actId="20577"/>
        <pc:sldMkLst>
          <pc:docMk/>
          <pc:sldMk cId="4123505415" sldId="553"/>
        </pc:sldMkLst>
        <pc:spChg chg="mod">
          <ac:chgData name="Iñaki Val Beitia" userId="142b1726718d4f29" providerId="LiveId" clId="{BA67EF12-55A8-4410-82B7-96A4006CCAF6}" dt="2023-09-07T09:08:10.842" v="121" actId="20577"/>
          <ac:spMkLst>
            <pc:docMk/>
            <pc:sldMk cId="4123505415" sldId="553"/>
            <ac:spMk id="3" creationId="{00000000-0000-0000-0000-000000000000}"/>
          </ac:spMkLst>
        </pc:spChg>
      </pc:sldChg>
      <pc:sldChg chg="modSp mod">
        <pc:chgData name="Iñaki Val Beitia" userId="142b1726718d4f29" providerId="LiveId" clId="{BA67EF12-55A8-4410-82B7-96A4006CCAF6}" dt="2023-09-07T09:29:52.763" v="176" actId="20577"/>
        <pc:sldMkLst>
          <pc:docMk/>
          <pc:sldMk cId="38996068" sldId="2418"/>
        </pc:sldMkLst>
        <pc:graphicFrameChg chg="modGraphic">
          <ac:chgData name="Iñaki Val Beitia" userId="142b1726718d4f29" providerId="LiveId" clId="{BA67EF12-55A8-4410-82B7-96A4006CCAF6}" dt="2023-09-07T09:29:52.763" v="176" actId="20577"/>
          <ac:graphicFrameMkLst>
            <pc:docMk/>
            <pc:sldMk cId="38996068" sldId="2418"/>
            <ac:graphicFrameMk id="10" creationId="{30E33731-FB66-74CC-0EEC-BD96D8BD2CDA}"/>
          </ac:graphicFrameMkLst>
        </pc:graphicFrameChg>
      </pc:sldChg>
      <pc:sldChg chg="modSp mod">
        <pc:chgData name="Iñaki Val Beitia" userId="142b1726718d4f29" providerId="LiveId" clId="{BA67EF12-55A8-4410-82B7-96A4006CCAF6}" dt="2023-09-07T09:23:25.371" v="173" actId="13926"/>
        <pc:sldMkLst>
          <pc:docMk/>
          <pc:sldMk cId="326331682" sldId="2424"/>
        </pc:sldMkLst>
        <pc:spChg chg="mod">
          <ac:chgData name="Iñaki Val Beitia" userId="142b1726718d4f29" providerId="LiveId" clId="{BA67EF12-55A8-4410-82B7-96A4006CCAF6}" dt="2023-09-07T09:23:25.371" v="173" actId="13926"/>
          <ac:spMkLst>
            <pc:docMk/>
            <pc:sldMk cId="326331682" sldId="2424"/>
            <ac:spMk id="3" creationId="{9808CE7A-D527-4870-88AB-0FA3AF6CB37A}"/>
          </ac:spMkLst>
        </pc:spChg>
      </pc:sldChg>
      <pc:sldChg chg="modSp mod delCm modCm">
        <pc:chgData name="Iñaki Val Beitia" userId="142b1726718d4f29" providerId="LiveId" clId="{BA67EF12-55A8-4410-82B7-96A4006CCAF6}" dt="2023-09-07T09:23:20.468" v="172" actId="13926"/>
        <pc:sldMkLst>
          <pc:docMk/>
          <pc:sldMk cId="1267925678" sldId="2425"/>
        </pc:sldMkLst>
        <pc:spChg chg="mod">
          <ac:chgData name="Iñaki Val Beitia" userId="142b1726718d4f29" providerId="LiveId" clId="{BA67EF12-55A8-4410-82B7-96A4006CCAF6}" dt="2023-09-07T09:23:20.468" v="172" actId="13926"/>
          <ac:spMkLst>
            <pc:docMk/>
            <pc:sldMk cId="1267925678" sldId="2425"/>
            <ac:spMk id="3" creationId="{29FB87DD-4969-2E07-95B6-7F432EF8E4E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Iñaki Val Beitia" userId="142b1726718d4f29" providerId="LiveId" clId="{BA67EF12-55A8-4410-82B7-96A4006CCAF6}" dt="2023-09-07T09:21:19.031" v="168"/>
              <pc2:cmMkLst xmlns:pc2="http://schemas.microsoft.com/office/powerpoint/2019/9/main/command">
                <pc:docMk/>
                <pc:sldMk cId="1267925678" sldId="2425"/>
                <pc2:cmMk id="{2D0E5FC4-53C8-47A5-99F6-0F89B38FFE54}"/>
              </pc2:cmMkLst>
            </pc226:cmChg>
          </p:ext>
        </pc:extLst>
      </pc:sldChg>
      <pc:sldChg chg="modSp add mod">
        <pc:chgData name="Iñaki Val Beitia" userId="142b1726718d4f29" providerId="LiveId" clId="{BA67EF12-55A8-4410-82B7-96A4006CCAF6}" dt="2023-09-07T09:08:19.392" v="122" actId="255"/>
        <pc:sldMkLst>
          <pc:docMk/>
          <pc:sldMk cId="1099530836" sldId="2426"/>
        </pc:sldMkLst>
        <pc:spChg chg="mod">
          <ac:chgData name="Iñaki Val Beitia" userId="142b1726718d4f29" providerId="LiveId" clId="{BA67EF12-55A8-4410-82B7-96A4006CCAF6}" dt="2023-09-07T09:08:19.392" v="122" actId="255"/>
          <ac:spMkLst>
            <pc:docMk/>
            <pc:sldMk cId="1099530836" sldId="2426"/>
            <ac:spMk id="3" creationId="{00000000-0000-0000-0000-000000000000}"/>
          </ac:spMkLst>
        </pc:spChg>
      </pc:sldChg>
      <pc:sldMasterChg chg="modSp mod">
        <pc:chgData name="Iñaki Val Beitia" userId="142b1726718d4f29" providerId="LiveId" clId="{BA67EF12-55A8-4410-82B7-96A4006CCAF6}" dt="2023-09-08T06:07:17.415" v="193" actId="20577"/>
        <pc:sldMasterMkLst>
          <pc:docMk/>
          <pc:sldMasterMk cId="0" sldId="2147483648"/>
        </pc:sldMasterMkLst>
        <pc:spChg chg="mod">
          <ac:chgData name="Iñaki Val Beitia" userId="142b1726718d4f29" providerId="LiveId" clId="{BA67EF12-55A8-4410-82B7-96A4006CCAF6}" dt="2023-09-08T06:07:17.415" v="19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Iñaki Val Beitia" userId="142b1726718d4f29" providerId="LiveId" clId="{A0C53908-8B73-4C76-BDFE-715B229DF236}"/>
    <pc:docChg chg="custSel modSld modMainMaster">
      <pc:chgData name="Iñaki Val Beitia" userId="142b1726718d4f29" providerId="LiveId" clId="{A0C53908-8B73-4C76-BDFE-715B229DF236}" dt="2023-11-09T12:13:51.678" v="32"/>
      <pc:docMkLst>
        <pc:docMk/>
      </pc:docMkLst>
      <pc:sldChg chg="modSp mod">
        <pc:chgData name="Iñaki Val Beitia" userId="142b1726718d4f29" providerId="LiveId" clId="{A0C53908-8B73-4C76-BDFE-715B229DF236}" dt="2023-11-09T12:13:21.682" v="18" actId="20577"/>
        <pc:sldMkLst>
          <pc:docMk/>
          <pc:sldMk cId="0" sldId="256"/>
        </pc:sldMkLst>
        <pc:spChg chg="mod">
          <ac:chgData name="Iñaki Val Beitia" userId="142b1726718d4f29" providerId="LiveId" clId="{A0C53908-8B73-4C76-BDFE-715B229DF236}" dt="2023-11-09T12:13:00.286" v="7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Iñaki Val Beitia" userId="142b1726718d4f29" providerId="LiveId" clId="{A0C53908-8B73-4C76-BDFE-715B229DF236}" dt="2023-11-09T12:13:21.682" v="1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Iñaki Val Beitia" userId="142b1726718d4f29" providerId="LiveId" clId="{A0C53908-8B73-4C76-BDFE-715B229DF236}" dt="2023-11-09T12:13:49.999" v="31"/>
        <pc:sldMkLst>
          <pc:docMk/>
          <pc:sldMk cId="4123505415" sldId="553"/>
        </pc:sldMkLst>
        <pc:spChg chg="mod">
          <ac:chgData name="Iñaki Val Beitia" userId="142b1726718d4f29" providerId="LiveId" clId="{A0C53908-8B73-4C76-BDFE-715B229DF236}" dt="2023-11-09T12:13:49.999" v="31"/>
          <ac:spMkLst>
            <pc:docMk/>
            <pc:sldMk cId="4123505415" sldId="553"/>
            <ac:spMk id="4" creationId="{00000000-0000-0000-0000-000000000000}"/>
          </ac:spMkLst>
        </pc:spChg>
      </pc:sldChg>
      <pc:sldChg chg="modSp mod">
        <pc:chgData name="Iñaki Val Beitia" userId="142b1726718d4f29" providerId="LiveId" clId="{A0C53908-8B73-4C76-BDFE-715B229DF236}" dt="2023-11-09T12:13:26.572" v="20"/>
        <pc:sldMkLst>
          <pc:docMk/>
          <pc:sldMk cId="325653132" sldId="579"/>
        </pc:sldMkLst>
        <pc:spChg chg="mod">
          <ac:chgData name="Iñaki Val Beitia" userId="142b1726718d4f29" providerId="LiveId" clId="{A0C53908-8B73-4C76-BDFE-715B229DF236}" dt="2023-11-09T12:13:26.572" v="20"/>
          <ac:spMkLst>
            <pc:docMk/>
            <pc:sldMk cId="325653132" sldId="579"/>
            <ac:spMk id="6" creationId="{0BBA57DE-3362-400B-98B6-1FF4281AD74F}"/>
          </ac:spMkLst>
        </pc:spChg>
      </pc:sldChg>
      <pc:sldChg chg="modSp mod">
        <pc:chgData name="Iñaki Val Beitia" userId="142b1726718d4f29" providerId="LiveId" clId="{A0C53908-8B73-4C76-BDFE-715B229DF236}" dt="2023-11-09T12:13:25.028" v="19"/>
        <pc:sldMkLst>
          <pc:docMk/>
          <pc:sldMk cId="3047371848" sldId="587"/>
        </pc:sldMkLst>
        <pc:spChg chg="mod">
          <ac:chgData name="Iñaki Val Beitia" userId="142b1726718d4f29" providerId="LiveId" clId="{A0C53908-8B73-4C76-BDFE-715B229DF236}" dt="2023-11-09T12:13:25.028" v="19"/>
          <ac:spMkLst>
            <pc:docMk/>
            <pc:sldMk cId="3047371848" sldId="587"/>
            <ac:spMk id="6" creationId="{0BBA57DE-3362-400B-98B6-1FF4281AD74F}"/>
          </ac:spMkLst>
        </pc:spChg>
      </pc:sldChg>
      <pc:sldChg chg="modSp mod">
        <pc:chgData name="Iñaki Val Beitia" userId="142b1726718d4f29" providerId="LiveId" clId="{A0C53908-8B73-4C76-BDFE-715B229DF236}" dt="2023-11-09T12:13:28.210" v="21"/>
        <pc:sldMkLst>
          <pc:docMk/>
          <pc:sldMk cId="149124557" sldId="2408"/>
        </pc:sldMkLst>
        <pc:spChg chg="mod">
          <ac:chgData name="Iñaki Val Beitia" userId="142b1726718d4f29" providerId="LiveId" clId="{A0C53908-8B73-4C76-BDFE-715B229DF236}" dt="2023-11-09T12:13:28.210" v="21"/>
          <ac:spMkLst>
            <pc:docMk/>
            <pc:sldMk cId="149124557" sldId="2408"/>
            <ac:spMk id="6" creationId="{0BBA57DE-3362-400B-98B6-1FF4281AD74F}"/>
          </ac:spMkLst>
        </pc:spChg>
      </pc:sldChg>
      <pc:sldChg chg="modSp mod">
        <pc:chgData name="Iñaki Val Beitia" userId="142b1726718d4f29" providerId="LiveId" clId="{A0C53908-8B73-4C76-BDFE-715B229DF236}" dt="2023-11-09T12:13:29.381" v="22"/>
        <pc:sldMkLst>
          <pc:docMk/>
          <pc:sldMk cId="1628578448" sldId="2416"/>
        </pc:sldMkLst>
        <pc:spChg chg="mod">
          <ac:chgData name="Iñaki Val Beitia" userId="142b1726718d4f29" providerId="LiveId" clId="{A0C53908-8B73-4C76-BDFE-715B229DF236}" dt="2023-11-09T12:13:29.381" v="22"/>
          <ac:spMkLst>
            <pc:docMk/>
            <pc:sldMk cId="1628578448" sldId="2416"/>
            <ac:spMk id="6" creationId="{0BBA57DE-3362-400B-98B6-1FF4281AD74F}"/>
          </ac:spMkLst>
        </pc:spChg>
      </pc:sldChg>
      <pc:sldChg chg="modSp mod">
        <pc:chgData name="Iñaki Val Beitia" userId="142b1726718d4f29" providerId="LiveId" clId="{A0C53908-8B73-4C76-BDFE-715B229DF236}" dt="2023-11-09T12:13:30.606" v="23"/>
        <pc:sldMkLst>
          <pc:docMk/>
          <pc:sldMk cId="1186454045" sldId="2417"/>
        </pc:sldMkLst>
        <pc:spChg chg="mod">
          <ac:chgData name="Iñaki Val Beitia" userId="142b1726718d4f29" providerId="LiveId" clId="{A0C53908-8B73-4C76-BDFE-715B229DF236}" dt="2023-11-09T12:13:30.606" v="23"/>
          <ac:spMkLst>
            <pc:docMk/>
            <pc:sldMk cId="1186454045" sldId="2417"/>
            <ac:spMk id="6" creationId="{0BBA57DE-3362-400B-98B6-1FF4281AD74F}"/>
          </ac:spMkLst>
        </pc:spChg>
      </pc:sldChg>
      <pc:sldChg chg="modSp mod">
        <pc:chgData name="Iñaki Val Beitia" userId="142b1726718d4f29" providerId="LiveId" clId="{A0C53908-8B73-4C76-BDFE-715B229DF236}" dt="2023-11-09T12:13:33.501" v="24"/>
        <pc:sldMkLst>
          <pc:docMk/>
          <pc:sldMk cId="38996068" sldId="2418"/>
        </pc:sldMkLst>
        <pc:spChg chg="mod">
          <ac:chgData name="Iñaki Val Beitia" userId="142b1726718d4f29" providerId="LiveId" clId="{A0C53908-8B73-4C76-BDFE-715B229DF236}" dt="2023-11-09T12:13:33.501" v="24"/>
          <ac:spMkLst>
            <pc:docMk/>
            <pc:sldMk cId="38996068" sldId="2418"/>
            <ac:spMk id="6" creationId="{0BBA57DE-3362-400B-98B6-1FF4281AD74F}"/>
          </ac:spMkLst>
        </pc:spChg>
      </pc:sldChg>
      <pc:sldChg chg="modSp mod">
        <pc:chgData name="Iñaki Val Beitia" userId="142b1726718d4f29" providerId="LiveId" clId="{A0C53908-8B73-4C76-BDFE-715B229DF236}" dt="2023-11-09T12:13:35.684" v="25"/>
        <pc:sldMkLst>
          <pc:docMk/>
          <pc:sldMk cId="1801148616" sldId="2419"/>
        </pc:sldMkLst>
        <pc:spChg chg="mod">
          <ac:chgData name="Iñaki Val Beitia" userId="142b1726718d4f29" providerId="LiveId" clId="{A0C53908-8B73-4C76-BDFE-715B229DF236}" dt="2023-11-09T12:13:35.684" v="25"/>
          <ac:spMkLst>
            <pc:docMk/>
            <pc:sldMk cId="1801148616" sldId="2419"/>
            <ac:spMk id="6" creationId="{0BBA57DE-3362-400B-98B6-1FF4281AD74F}"/>
          </ac:spMkLst>
        </pc:spChg>
      </pc:sldChg>
      <pc:sldChg chg="modSp mod">
        <pc:chgData name="Iñaki Val Beitia" userId="142b1726718d4f29" providerId="LiveId" clId="{A0C53908-8B73-4C76-BDFE-715B229DF236}" dt="2023-11-09T12:13:36.895" v="26"/>
        <pc:sldMkLst>
          <pc:docMk/>
          <pc:sldMk cId="29283872" sldId="2421"/>
        </pc:sldMkLst>
        <pc:spChg chg="mod">
          <ac:chgData name="Iñaki Val Beitia" userId="142b1726718d4f29" providerId="LiveId" clId="{A0C53908-8B73-4C76-BDFE-715B229DF236}" dt="2023-11-09T12:13:36.895" v="26"/>
          <ac:spMkLst>
            <pc:docMk/>
            <pc:sldMk cId="29283872" sldId="2421"/>
            <ac:spMk id="6" creationId="{0BBA57DE-3362-400B-98B6-1FF4281AD74F}"/>
          </ac:spMkLst>
        </pc:spChg>
      </pc:sldChg>
      <pc:sldChg chg="modSp mod">
        <pc:chgData name="Iñaki Val Beitia" userId="142b1726718d4f29" providerId="LiveId" clId="{A0C53908-8B73-4C76-BDFE-715B229DF236}" dt="2023-11-09T12:13:38.047" v="27"/>
        <pc:sldMkLst>
          <pc:docMk/>
          <pc:sldMk cId="128793471" sldId="2422"/>
        </pc:sldMkLst>
        <pc:spChg chg="mod">
          <ac:chgData name="Iñaki Val Beitia" userId="142b1726718d4f29" providerId="LiveId" clId="{A0C53908-8B73-4C76-BDFE-715B229DF236}" dt="2023-11-09T12:13:38.047" v="27"/>
          <ac:spMkLst>
            <pc:docMk/>
            <pc:sldMk cId="128793471" sldId="2422"/>
            <ac:spMk id="6" creationId="{0BBA57DE-3362-400B-98B6-1FF4281AD74F}"/>
          </ac:spMkLst>
        </pc:spChg>
      </pc:sldChg>
      <pc:sldChg chg="modSp mod">
        <pc:chgData name="Iñaki Val Beitia" userId="142b1726718d4f29" providerId="LiveId" clId="{A0C53908-8B73-4C76-BDFE-715B229DF236}" dt="2023-11-09T12:13:46.682" v="29"/>
        <pc:sldMkLst>
          <pc:docMk/>
          <pc:sldMk cId="1768636647" sldId="2423"/>
        </pc:sldMkLst>
        <pc:spChg chg="mod">
          <ac:chgData name="Iñaki Val Beitia" userId="142b1726718d4f29" providerId="LiveId" clId="{A0C53908-8B73-4C76-BDFE-715B229DF236}" dt="2023-11-09T12:13:46.682" v="29"/>
          <ac:spMkLst>
            <pc:docMk/>
            <pc:sldMk cId="1768636647" sldId="2423"/>
            <ac:spMk id="6" creationId="{E5E510F8-BB27-1688-5AB6-9193932729F1}"/>
          </ac:spMkLst>
        </pc:spChg>
      </pc:sldChg>
      <pc:sldChg chg="modSp mod">
        <pc:chgData name="Iñaki Val Beitia" userId="142b1726718d4f29" providerId="LiveId" clId="{A0C53908-8B73-4C76-BDFE-715B229DF236}" dt="2023-11-09T12:13:48.302" v="30"/>
        <pc:sldMkLst>
          <pc:docMk/>
          <pc:sldMk cId="326331682" sldId="2424"/>
        </pc:sldMkLst>
        <pc:spChg chg="mod">
          <ac:chgData name="Iñaki Val Beitia" userId="142b1726718d4f29" providerId="LiveId" clId="{A0C53908-8B73-4C76-BDFE-715B229DF236}" dt="2023-11-09T12:13:48.302" v="30"/>
          <ac:spMkLst>
            <pc:docMk/>
            <pc:sldMk cId="326331682" sldId="2424"/>
            <ac:spMk id="6" creationId="{073591CE-C407-41DC-8DC1-EF26B6AA2B86}"/>
          </ac:spMkLst>
        </pc:spChg>
      </pc:sldChg>
      <pc:sldChg chg="modSp mod">
        <pc:chgData name="Iñaki Val Beitia" userId="142b1726718d4f29" providerId="LiveId" clId="{A0C53908-8B73-4C76-BDFE-715B229DF236}" dt="2023-11-09T12:13:40.584" v="28"/>
        <pc:sldMkLst>
          <pc:docMk/>
          <pc:sldMk cId="1267925678" sldId="2425"/>
        </pc:sldMkLst>
        <pc:spChg chg="mod">
          <ac:chgData name="Iñaki Val Beitia" userId="142b1726718d4f29" providerId="LiveId" clId="{A0C53908-8B73-4C76-BDFE-715B229DF236}" dt="2023-11-09T12:13:40.584" v="28"/>
          <ac:spMkLst>
            <pc:docMk/>
            <pc:sldMk cId="1267925678" sldId="2425"/>
            <ac:spMk id="6" creationId="{A862D4A4-AC27-3A8D-8149-C85156A03BA3}"/>
          </ac:spMkLst>
        </pc:spChg>
      </pc:sldChg>
      <pc:sldChg chg="modSp mod">
        <pc:chgData name="Iñaki Val Beitia" userId="142b1726718d4f29" providerId="LiveId" clId="{A0C53908-8B73-4C76-BDFE-715B229DF236}" dt="2023-11-09T12:13:51.678" v="32"/>
        <pc:sldMkLst>
          <pc:docMk/>
          <pc:sldMk cId="1099530836" sldId="2426"/>
        </pc:sldMkLst>
        <pc:spChg chg="mod">
          <ac:chgData name="Iñaki Val Beitia" userId="142b1726718d4f29" providerId="LiveId" clId="{A0C53908-8B73-4C76-BDFE-715B229DF236}" dt="2023-11-09T12:13:51.678" v="32"/>
          <ac:spMkLst>
            <pc:docMk/>
            <pc:sldMk cId="1099530836" sldId="2426"/>
            <ac:spMk id="4" creationId="{00000000-0000-0000-0000-000000000000}"/>
          </ac:spMkLst>
        </pc:spChg>
      </pc:sldChg>
      <pc:sldMasterChg chg="modSp mod">
        <pc:chgData name="Iñaki Val Beitia" userId="142b1726718d4f29" providerId="LiveId" clId="{A0C53908-8B73-4C76-BDFE-715B229DF236}" dt="2023-11-09T12:13:11.602" v="13" actId="20577"/>
        <pc:sldMasterMkLst>
          <pc:docMk/>
          <pc:sldMasterMk cId="0" sldId="2147483648"/>
        </pc:sldMasterMkLst>
        <pc:spChg chg="mod">
          <ac:chgData name="Iñaki Val Beitia" userId="142b1726718d4f29" providerId="LiveId" clId="{A0C53908-8B73-4C76-BDFE-715B229DF236}" dt="2023-11-09T12:13:11.602" v="1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23/24-23-0011-02-0000-low-latency-communications-white-paper-pdf-for-comment.pdf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548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95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40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96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58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363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https://www.sidnlabs.nl/en/news-and-blogs/visualisations-of-periodic-iot-traffic</a:t>
            </a:r>
          </a:p>
          <a:p>
            <a:r>
              <a:rPr lang="en-US" dirty="0"/>
              <a:t>https://nvlpubs.nist.gov/nistpubs/ams/NIST.AMS.</a:t>
            </a:r>
            <a:r>
              <a:rPr lang="en-US" sz="1200" kern="120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300-8r1-upd.pdf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u="none" kern="120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https://mentor.ieee.org/802.24/dcn/23/24-23-0011-02-0000-low-latency-communications-white-paper-pdf-for-comment.pdf</a:t>
            </a:r>
            <a:endParaRPr lang="en-US" sz="1200" u="none" kern="1200" dirty="0">
              <a:solidFill>
                <a:srgbClr val="000000"/>
              </a:solidFill>
              <a:latin typeface="Times New Roman" pitchFamily="16" charset="0"/>
              <a:ea typeface="+mn-ea"/>
              <a:cs typeface="+mn-cs"/>
            </a:endParaRP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u="none" kern="120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https://www.mdpi.com/2624-831X/2/1/8#:~:text=IoT%20traffic%20is%20the%20aggregation,e.g.%2C%20temperature%20and%20humidity).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sz="1200" kern="1200" dirty="0">
              <a:solidFill>
                <a:srgbClr val="000000"/>
              </a:solidFill>
              <a:latin typeface="Times New Roman" pitchFamily="16" charset="0"/>
              <a:ea typeface="+mn-ea"/>
              <a:cs typeface="+mn-cs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6572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1800" b="1" i="0" u="none" strike="noStrike" baseline="0" dirty="0">
                <a:latin typeface="URWPalladioL-Bold"/>
              </a:rPr>
              <a:t>Paper 1: IoT Traffic: Modeling and Measurement Experiments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361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NimbusRomNo9L-Regu"/>
              </a:rPr>
              <a:t>* Paper: Network Traffic Characteristics of IoT Devices in Smart Homes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Inaki Val,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A81EBE2-E664-74E7-265D-D525FE138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B624AD6-924D-AFF5-F4FC-88F69E61B57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B1866A24-EF0A-C601-2F32-C913878D7B8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Inaki Val, MaxLinear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BAFF5AA-78E3-69A1-BDCF-BFA6C30D80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Inaki Val,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802.11-23/1834r0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3390/iot2010008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6028/NIST.AMS.300-8r1/upd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/>
                </a:solidFill>
              </a:rPr>
              <a:t>High Criticality Use Cases and Requirements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92308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11-9-2023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6397097"/>
              </p:ext>
            </p:extLst>
          </p:nvPr>
        </p:nvGraphicFramePr>
        <p:xfrm>
          <a:off x="506413" y="2601913"/>
          <a:ext cx="8220075" cy="254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562549" progId="Word.Document.8">
                  <p:embed/>
                </p:oleObj>
              </mc:Choice>
              <mc:Fallback>
                <p:oleObj name="Document" r:id="rId3" imgW="8245941" imgH="256254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601913"/>
                        <a:ext cx="8220075" cy="2546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Aperiodic and High Critical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8153400" cy="3427413"/>
          </a:xfrm>
        </p:spPr>
        <p:txBody>
          <a:bodyPr/>
          <a:lstStyle/>
          <a:p>
            <a:r>
              <a:rPr lang="en-US" sz="2100" dirty="0"/>
              <a:t>Applications that generate random events, where the data must arrive at the destination reliably due to its critical data</a:t>
            </a:r>
          </a:p>
          <a:p>
            <a:r>
              <a:rPr lang="en-US" sz="2100" dirty="0"/>
              <a:t>Applications: safety alarms, critical monitoring sensors, safety systems, etc. (e.g., home security system events have a response time under 15 seconds)</a:t>
            </a:r>
          </a:p>
          <a:p>
            <a:r>
              <a:rPr lang="en-US" sz="2100" dirty="0"/>
              <a:t>For industrial applications, data needs to be delivered within a bounded latency, in the range of 50 to 100 milliseconds, depending on the application [7, 10]</a:t>
            </a:r>
          </a:p>
          <a:p>
            <a:r>
              <a:rPr lang="en-US" sz="2100" dirty="0"/>
              <a:t>Reliability is a key requirement, being more critical than meeting the latency, which could not be that challenging to accomplish with the current 802.11 technology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4C066F-647D-0B9A-C8B2-C5C798B0F5A2}"/>
              </a:ext>
            </a:extLst>
          </p:cNvPr>
          <p:cNvSpPr txBox="1"/>
          <p:nvPr/>
        </p:nvSpPr>
        <p:spPr>
          <a:xfrm>
            <a:off x="858043" y="5486400"/>
            <a:ext cx="742632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kumimoji="0" lang="en-US" sz="2400" b="1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These cases require features that focus on reliability </a:t>
            </a:r>
            <a:r>
              <a:rPr kumimoji="0" lang="en-US" sz="2400" b="1" i="0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rather than </a:t>
            </a:r>
            <a:r>
              <a:rPr kumimoji="0" lang="en-US" sz="2400" b="1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low latency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93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0D2DC-9D20-43A3-5732-67B9A189C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Reliability vs. Low Latency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B87DD-4969-2E07-95B6-7F432EF8E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Aperiodic and High Critical data delivery appears to require reliability more than it requires very low latency</a:t>
            </a:r>
          </a:p>
          <a:p>
            <a:r>
              <a:rPr lang="en-US" dirty="0"/>
              <a:t>Within the categorization presented earlier, we see no applications that are both non-periodic and very low–latency (&lt; 5 msec)</a:t>
            </a:r>
          </a:p>
          <a:p>
            <a:r>
              <a:rPr lang="en-US" dirty="0"/>
              <a:t>The various forms of preemption [3,13-16] appear to be tailored towards non-periodic and very low–latency applications</a:t>
            </a:r>
          </a:p>
          <a:p>
            <a:pPr lvl="1"/>
            <a:r>
              <a:rPr lang="en-US" dirty="0"/>
              <a:t>Does this solve real-world problem?</a:t>
            </a:r>
          </a:p>
          <a:p>
            <a:pPr lvl="1"/>
            <a:r>
              <a:rPr lang="en-US" dirty="0"/>
              <a:t>Should solution focus on periodic traffic instead?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F84BB5-4E76-6714-D008-4F23FA3A39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CCD08D-63B5-C8BD-AE90-82339F8E78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Inaki Val,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62D4A4-AC27-3A8D-8149-C85156A03B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925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08520-ED56-D92B-C788-33736A8E2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4DF5E9-2470-A63F-3FCD-199F21E06F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C25267-253F-0DBC-C232-2A25DEF9D1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5E510F8-BB27-1688-5AB6-9193932729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6352B11F-63F7-EC53-DB51-19DF3F0E8E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557142"/>
              </p:ext>
            </p:extLst>
          </p:nvPr>
        </p:nvGraphicFramePr>
        <p:xfrm>
          <a:off x="557896" y="1751013"/>
          <a:ext cx="7898717" cy="4337201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575704">
                  <a:extLst>
                    <a:ext uri="{9D8B030D-6E8A-4147-A177-3AD203B41FA5}">
                      <a16:colId xmlns:a16="http://schemas.microsoft.com/office/drawing/2014/main" val="46423698"/>
                    </a:ext>
                  </a:extLst>
                </a:gridCol>
                <a:gridCol w="6323013">
                  <a:extLst>
                    <a:ext uri="{9D8B030D-6E8A-4147-A177-3AD203B41FA5}">
                      <a16:colId xmlns:a16="http://schemas.microsoft.com/office/drawing/2014/main" val="3650101431"/>
                    </a:ext>
                  </a:extLst>
                </a:gridCol>
              </a:tblGrid>
              <a:tr h="6080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Low </a:t>
                      </a:r>
                      <a:r>
                        <a:rPr lang="es-ES" dirty="0" err="1"/>
                        <a:t>Criticality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Limited effort needed, focused on improvement in OBSS interference scenarios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7704774"/>
                  </a:ext>
                </a:extLst>
              </a:tr>
              <a:tr h="19081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High </a:t>
                      </a:r>
                      <a:r>
                        <a:rPr lang="es-ES" dirty="0" err="1"/>
                        <a:t>Critical</a:t>
                      </a:r>
                      <a:r>
                        <a:rPr lang="es-ES" dirty="0"/>
                        <a:t> and </a:t>
                      </a:r>
                      <a:r>
                        <a:rPr lang="es-ES" dirty="0" err="1"/>
                        <a:t>Periodic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Many contributions have proposed features for improving these use cases </a:t>
                      </a:r>
                      <a:r>
                        <a:rPr lang="en-US" sz="1800" dirty="0"/>
                        <a:t>[8,12,13], mainly for optimizing the transaction scheduling to lower the latency within the bound limits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Scheduling for RTA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Multi-AP (repeater/mesh) topologies scheduling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OBSS interference mitigation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703057"/>
                  </a:ext>
                </a:extLst>
              </a:tr>
              <a:tr h="17889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High </a:t>
                      </a:r>
                      <a:r>
                        <a:rPr lang="es-ES" dirty="0" err="1"/>
                        <a:t>Critical</a:t>
                      </a:r>
                      <a:r>
                        <a:rPr lang="es-ES" dirty="0"/>
                        <a:t> and </a:t>
                      </a:r>
                      <a:r>
                        <a:rPr lang="es-ES" dirty="0" err="1"/>
                        <a:t>Aperiodic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Attending to the previous requisites, this use case </a:t>
                      </a:r>
                      <a:r>
                        <a:rPr lang="en-US" u="none" dirty="0"/>
                        <a:t>is not necessarily about </a:t>
                      </a:r>
                      <a:r>
                        <a:rPr lang="en-US" dirty="0"/>
                        <a:t>low latency, but reliability is mandatory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Bounded latency (50 – 100ms)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Application frame tagging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Specific modulation/coding for increased reliability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7091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8636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64D6E-CA1C-45CB-8F4E-AACB1E5DC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8CE7A-D527-4870-88AB-0FA3AF6CB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76400"/>
            <a:ext cx="8229599" cy="4585779"/>
          </a:xfrm>
        </p:spPr>
        <p:txBody>
          <a:bodyPr/>
          <a:lstStyle/>
          <a:p>
            <a:r>
              <a:rPr lang="en-US" sz="2400" dirty="0"/>
              <a:t>We have identified the high criticality </a:t>
            </a:r>
            <a:r>
              <a:rPr lang="en-US" dirty="0">
                <a:solidFill>
                  <a:schemeClr val="tx1"/>
                </a:solidFill>
              </a:rPr>
              <a:t>(reliability and bounded latency) </a:t>
            </a:r>
            <a:r>
              <a:rPr lang="en-US" sz="2400" dirty="0"/>
              <a:t>use cases as one of the main focus of UHR, attending to the PAR</a:t>
            </a:r>
          </a:p>
          <a:p>
            <a:r>
              <a:rPr lang="en-US" dirty="0"/>
              <a:t>We question whether any non-periodic traffic requires very low latency (&lt; 5 msec)</a:t>
            </a:r>
          </a:p>
          <a:p>
            <a:pPr lvl="1"/>
            <a:r>
              <a:rPr lang="en-US" sz="2200" dirty="0"/>
              <a:t>Note that reliability remains a key requirement</a:t>
            </a:r>
            <a:endParaRPr lang="en-US" sz="2200" strike="sngStrike" dirty="0"/>
          </a:p>
          <a:p>
            <a:r>
              <a:rPr lang="en-US" dirty="0"/>
              <a:t>High criticality applications that follow periodic traffic patterns need special attention to provide them with adequate features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111C3-64C0-4964-936C-6829AB63E6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58E8D-1FB8-4937-A440-8A0301A01A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3591CE-C407-41DC-8DC1-EF26B6AA2B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331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127"/>
            <a:ext cx="7770813" cy="4844473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500" b="0" dirty="0"/>
              <a:t>[1]</a:t>
            </a:r>
            <a:r>
              <a:rPr lang="pt-BR" altLang="ko-KR" sz="1500" b="0" dirty="0"/>
              <a:t> IEEE 802.11-23/0028r6</a:t>
            </a:r>
            <a:r>
              <a:rPr lang="ko-KR" altLang="pt-BR" sz="1500" b="0" dirty="0"/>
              <a:t>， </a:t>
            </a:r>
            <a:r>
              <a:rPr lang="en-US" altLang="ko-KR" sz="1500" b="0" dirty="0"/>
              <a:t>UHR </a:t>
            </a:r>
            <a:r>
              <a:rPr lang="pt-BR" altLang="ko-KR" sz="1500" b="0" dirty="0"/>
              <a:t>PAR discussion</a:t>
            </a:r>
          </a:p>
          <a:p>
            <a:pPr marL="0" indent="0">
              <a:buNone/>
            </a:pPr>
            <a:r>
              <a:rPr lang="en-US" altLang="ko-KR" sz="1500" b="0" dirty="0"/>
              <a:t>[2] </a:t>
            </a:r>
            <a:r>
              <a:rPr lang="en-US" altLang="ko-KR" sz="1500" b="0" dirty="0" err="1"/>
              <a:t>Serhat</a:t>
            </a:r>
            <a:r>
              <a:rPr lang="en-US" altLang="ko-KR" sz="1500" b="0" dirty="0"/>
              <a:t> </a:t>
            </a:r>
            <a:r>
              <a:rPr lang="en-US" altLang="ko-KR" sz="1500" b="0" dirty="0" err="1"/>
              <a:t>Erkucuk</a:t>
            </a:r>
            <a:r>
              <a:rPr lang="en-US" altLang="ko-KR" sz="1500" b="0" dirty="0"/>
              <a:t> and et al. (</a:t>
            </a:r>
            <a:r>
              <a:rPr lang="en-US" altLang="ko-KR" sz="1500" b="0" dirty="0" err="1"/>
              <a:t>Offino</a:t>
            </a:r>
            <a:r>
              <a:rPr lang="en-US" altLang="ko-KR" sz="1500" b="0" dirty="0"/>
              <a:t>), “Enhanced Scheduling Method for Low Latency Traffic”, 23/0378r0, May 2023.</a:t>
            </a:r>
          </a:p>
          <a:p>
            <a:pPr marL="0" indent="0">
              <a:buNone/>
            </a:pPr>
            <a:r>
              <a:rPr lang="en-US" altLang="ko-KR" sz="1500" b="0" dirty="0"/>
              <a:t>[3] Juan Fang and et al. (Intel), “Preemption for Low Latency Application”, 23/0092r0, March 2023.</a:t>
            </a:r>
          </a:p>
          <a:p>
            <a:pPr marL="0" indent="0">
              <a:buNone/>
            </a:pPr>
            <a:r>
              <a:rPr lang="en-US" altLang="ko-KR" sz="1500" b="0" dirty="0"/>
              <a:t>[4] </a:t>
            </a:r>
            <a:r>
              <a:rPr lang="en-US" altLang="ko-KR" sz="1500" b="0" dirty="0" err="1"/>
              <a:t>Peshal</a:t>
            </a:r>
            <a:r>
              <a:rPr lang="en-US" altLang="ko-KR" sz="1500" b="0" dirty="0"/>
              <a:t> Nayak and et al. (Samsung), “QoS Enhancements for Next Generation Wi-Fi Networks” 23/1207r0, July 2023.</a:t>
            </a:r>
          </a:p>
          <a:p>
            <a:pPr marL="0" indent="0">
              <a:buNone/>
            </a:pPr>
            <a:r>
              <a:rPr lang="en-US" altLang="ko-KR" sz="1500" b="0" dirty="0"/>
              <a:t>[5] Nguyen-An H, </a:t>
            </a:r>
            <a:r>
              <a:rPr lang="en-US" altLang="ko-KR" sz="1500" b="0" dirty="0" err="1"/>
              <a:t>Silverston</a:t>
            </a:r>
            <a:r>
              <a:rPr lang="en-US" altLang="ko-KR" sz="1500" b="0" dirty="0"/>
              <a:t> T, Yamazaki T, Miyoshi T. IoT Traffic: Modeling and Measurement Experiments. IoT. 2021; 2(1):140-162. </a:t>
            </a:r>
            <a:r>
              <a:rPr lang="en-US" altLang="ko-KR" sz="1500" b="0" dirty="0">
                <a:hlinkClick r:id="rId2"/>
              </a:rPr>
              <a:t>https://doi.org/10.3390/iot2010008</a:t>
            </a:r>
            <a:endParaRPr lang="en-US" altLang="ko-KR" sz="1500" b="0" dirty="0"/>
          </a:p>
          <a:p>
            <a:pPr marL="0" indent="0">
              <a:buNone/>
            </a:pPr>
            <a:r>
              <a:rPr lang="en-US" altLang="ko-KR" sz="1500" b="0" dirty="0"/>
              <a:t>[6] Kate Meng and et al. (Tencent Technology), “RTA report summary”, 19/0065r6, March 2019.</a:t>
            </a:r>
          </a:p>
          <a:p>
            <a:pPr marL="0" indent="0">
              <a:buNone/>
            </a:pPr>
            <a:r>
              <a:rPr lang="en-US" altLang="ko-KR" sz="1500" b="0" dirty="0"/>
              <a:t>[7] Oliver Holland and et al. “Low Latency Communication White Paper”, P802.24-23-0010r4, July 2023.</a:t>
            </a:r>
          </a:p>
          <a:p>
            <a:pPr marL="0" indent="0">
              <a:buNone/>
            </a:pPr>
            <a:r>
              <a:rPr lang="en-US" altLang="ko-KR" sz="1500" b="0" dirty="0"/>
              <a:t>[8] Dmitry Akhmetov and et al. (Intel), “Medium efficient scheduled channel access in next generation 802.11”, 23/0936r0, July 2023.</a:t>
            </a:r>
          </a:p>
          <a:p>
            <a:pPr marL="0" indent="0">
              <a:buNone/>
            </a:pPr>
            <a:r>
              <a:rPr lang="en-US" altLang="ko-KR" sz="1500" b="0" dirty="0"/>
              <a:t>[9] M. </a:t>
            </a:r>
            <a:r>
              <a:rPr lang="en-US" altLang="ko-KR" sz="1500" b="0" dirty="0" err="1"/>
              <a:t>Mainuddin</a:t>
            </a:r>
            <a:r>
              <a:rPr lang="en-US" altLang="ko-KR" sz="1500" b="0" dirty="0"/>
              <a:t> and et al., "IoT Device Identification Based on Network Traffic Characteristics," IEEE GLOBECOM 2022, Rio de Janeiro, Brazil, 2022, pp. 6067-6072, </a:t>
            </a:r>
            <a:r>
              <a:rPr lang="en-US" altLang="ko-KR" sz="1500" b="0" dirty="0" err="1"/>
              <a:t>doi</a:t>
            </a:r>
            <a:r>
              <a:rPr lang="en-US" altLang="ko-KR" sz="1500" b="0" dirty="0"/>
              <a:t>: 10.1109/GLOBECOM48099.2022.10001639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November</a:t>
            </a:r>
            <a:r>
              <a:rPr lang="en-US" altLang="ko-KR" dirty="0"/>
              <a:t> 2023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 bwMode="auto">
          <a:xfrm>
            <a:off x="7222025" y="6475413"/>
            <a:ext cx="13219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Inaki Val, MaxLinear</a:t>
            </a:r>
          </a:p>
        </p:txBody>
      </p:sp>
    </p:spTree>
    <p:extLst>
      <p:ext uri="{BB962C8B-B14F-4D97-AF65-F5344CB8AC3E}">
        <p14:creationId xmlns:p14="http://schemas.microsoft.com/office/powerpoint/2010/main" val="4123505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127"/>
            <a:ext cx="7770813" cy="4844473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500" b="0" dirty="0"/>
              <a:t>[10] Karl Montgomery et al., “Wireless User Requirements for the Factory </a:t>
            </a:r>
            <a:r>
              <a:rPr lang="en-US" altLang="ko-KR" sz="1500" b="0" dirty="0" err="1"/>
              <a:t>Workcell</a:t>
            </a:r>
            <a:r>
              <a:rPr lang="en-US" altLang="ko-KR" sz="1500" b="0" dirty="0"/>
              <a:t>”, NIST Advanced Manufacturing Series 300-8 (Rev. 1), </a:t>
            </a:r>
            <a:r>
              <a:rPr lang="en-US" altLang="ko-KR" sz="1500" b="0" dirty="0" err="1"/>
              <a:t>doi</a:t>
            </a:r>
            <a:r>
              <a:rPr lang="en-US" altLang="ko-KR" sz="1500" b="0" dirty="0"/>
              <a:t>: </a:t>
            </a:r>
            <a:r>
              <a:rPr lang="en-US" altLang="ko-KR" sz="1500" b="0" dirty="0">
                <a:hlinkClick r:id="rId2"/>
              </a:rPr>
              <a:t>https://doi.org/10.6028/NIST.AMS.300-8r1/upd</a:t>
            </a:r>
            <a:endParaRPr lang="en-US" altLang="ko-KR" sz="1500" b="0" dirty="0"/>
          </a:p>
          <a:p>
            <a:pPr marL="0" indent="0">
              <a:buNone/>
            </a:pPr>
            <a:r>
              <a:rPr lang="en-US" altLang="ko-KR" sz="1500" b="0" dirty="0"/>
              <a:t>[11] Kazi Huq and et al. (</a:t>
            </a:r>
            <a:r>
              <a:rPr lang="en-US" altLang="ko-KR" sz="1500" b="0" dirty="0" err="1"/>
              <a:t>Ofinno</a:t>
            </a:r>
            <a:r>
              <a:rPr lang="en-US" altLang="ko-KR" sz="1500" b="0" dirty="0"/>
              <a:t>), “Enhanced Trigger-Based Uplink Transmission”, 22/1923r1, November 2022.</a:t>
            </a:r>
          </a:p>
          <a:p>
            <a:pPr marL="0" indent="0">
              <a:buNone/>
            </a:pPr>
            <a:r>
              <a:rPr lang="en-US" altLang="ko-KR" sz="1500" b="0" dirty="0"/>
              <a:t>[12] Dmitry Akhmetov and et al. (Intel), “Challenges to achieve deterministic low latency in next generation 802.11”, 22/1926r0, November 2022.</a:t>
            </a:r>
          </a:p>
          <a:p>
            <a:pPr marL="0" indent="0">
              <a:buNone/>
            </a:pPr>
            <a:r>
              <a:rPr lang="en-US" altLang="ko-KR" sz="1500" b="0" dirty="0"/>
              <a:t>[13]</a:t>
            </a:r>
            <a:r>
              <a:rPr lang="pt-BR" altLang="ko-KR" sz="1500" b="0" dirty="0"/>
              <a:t> </a:t>
            </a:r>
            <a:r>
              <a:rPr lang="en-US" altLang="ko-KR" sz="1500" b="0" dirty="0" err="1"/>
              <a:t>Kiseon</a:t>
            </a:r>
            <a:r>
              <a:rPr lang="en-US" altLang="ko-KR" sz="1500" b="0" dirty="0"/>
              <a:t> Ryu and et al. (NXP), “TXOP preemption follow up”, 23/1174r0, July 2023.</a:t>
            </a:r>
          </a:p>
          <a:p>
            <a:pPr marL="0" indent="0">
              <a:buNone/>
            </a:pPr>
            <a:r>
              <a:rPr lang="en-US" altLang="ko-KR" sz="1500" b="0" dirty="0"/>
              <a:t>[14]</a:t>
            </a:r>
            <a:r>
              <a:rPr lang="pt-BR" altLang="ko-KR" sz="1500" b="0" dirty="0"/>
              <a:t> </a:t>
            </a:r>
            <a:r>
              <a:rPr lang="en-US" altLang="ko-KR" sz="1500" b="0" dirty="0"/>
              <a:t>Daniel </a:t>
            </a:r>
            <a:r>
              <a:rPr lang="en-US" altLang="ko-KR" sz="1500" b="0" dirty="0" err="1"/>
              <a:t>Verenzuela</a:t>
            </a:r>
            <a:r>
              <a:rPr lang="en-US" altLang="ko-KR" sz="1500" b="0" dirty="0"/>
              <a:t> and et al. (Sony), “Overlapped indication to support preemption”, 23/1194r0, July 2023.</a:t>
            </a:r>
          </a:p>
          <a:p>
            <a:pPr marL="0" indent="0">
              <a:buNone/>
            </a:pPr>
            <a:r>
              <a:rPr lang="en-US" altLang="ko-KR" sz="1500" b="0" dirty="0"/>
              <a:t>[15] Juan Fang and et al. (Intel), “Preemption for low latency application (Follow up)”, 23/1229r1, August 2023.</a:t>
            </a:r>
          </a:p>
          <a:p>
            <a:pPr marL="0" indent="0">
              <a:buNone/>
            </a:pPr>
            <a:r>
              <a:rPr lang="en-US" altLang="ko-KR" sz="1500" b="0" dirty="0"/>
              <a:t>[16] </a:t>
            </a:r>
            <a:r>
              <a:rPr lang="en-US" altLang="ko-KR" sz="1500" b="0" dirty="0" err="1"/>
              <a:t>Juseong</a:t>
            </a:r>
            <a:r>
              <a:rPr lang="en-US" altLang="ko-KR" sz="1500" b="0" dirty="0"/>
              <a:t> Moon and et al. (KNUT), “Considerations on Inter-PPDU based Preemption Scheme”, 23/1242r1, August 2023.</a:t>
            </a:r>
          </a:p>
          <a:p>
            <a:pPr marL="0" indent="0">
              <a:buNone/>
            </a:pPr>
            <a:endParaRPr lang="en-US" altLang="ko-KR" sz="1500" b="0" dirty="0"/>
          </a:p>
          <a:p>
            <a:pPr marL="0" indent="0">
              <a:buNone/>
            </a:pPr>
            <a:endParaRPr lang="en-US" altLang="ko-KR" sz="1500" b="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November</a:t>
            </a:r>
            <a:r>
              <a:rPr lang="en-US" altLang="ko-KR"/>
              <a:t> </a:t>
            </a:r>
            <a:r>
              <a:rPr lang="en-US" altLang="ko-KR" dirty="0"/>
              <a:t>2023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 bwMode="auto">
          <a:xfrm>
            <a:off x="7222025" y="6475413"/>
            <a:ext cx="13219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Inaki Val, MaxLinear</a:t>
            </a:r>
          </a:p>
        </p:txBody>
      </p:sp>
    </p:spTree>
    <p:extLst>
      <p:ext uri="{BB962C8B-B14F-4D97-AF65-F5344CB8AC3E}">
        <p14:creationId xmlns:p14="http://schemas.microsoft.com/office/powerpoint/2010/main" val="1099530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200"/>
            <a:ext cx="8153400" cy="4113213"/>
          </a:xfrm>
        </p:spPr>
        <p:txBody>
          <a:bodyPr/>
          <a:lstStyle/>
          <a:p>
            <a:r>
              <a:rPr lang="en-US" sz="2800" dirty="0"/>
              <a:t>Discuss the classification and requirements of the traffic found in an 802.11 network</a:t>
            </a:r>
          </a:p>
          <a:p>
            <a:r>
              <a:rPr lang="en-US" sz="2800" dirty="0">
                <a:solidFill>
                  <a:schemeClr val="tx1"/>
                </a:solidFill>
              </a:rPr>
              <a:t>Identify the 802.11 features needed depending on traffic requirements and characteristics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653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8153400" cy="4645025"/>
          </a:xfrm>
        </p:spPr>
        <p:txBody>
          <a:bodyPr/>
          <a:lstStyle/>
          <a:p>
            <a:r>
              <a:rPr lang="en-US" dirty="0"/>
              <a:t>UHR targets the improvement of packet delivery by reducing the transmission latency and enhancing network </a:t>
            </a:r>
            <a:r>
              <a:rPr lang="en-US" dirty="0">
                <a:solidFill>
                  <a:schemeClr val="tx1"/>
                </a:solidFill>
              </a:rPr>
              <a:t>reliability [1]</a:t>
            </a:r>
          </a:p>
          <a:p>
            <a:r>
              <a:rPr lang="en-US" dirty="0">
                <a:solidFill>
                  <a:schemeClr val="tx1"/>
                </a:solidFill>
              </a:rPr>
              <a:t>Previous contributions have presented different UHR features depending on the nature of the traffic in the application layer [2]</a:t>
            </a:r>
          </a:p>
          <a:p>
            <a:r>
              <a:rPr lang="en-US" dirty="0">
                <a:solidFill>
                  <a:schemeClr val="tx1"/>
                </a:solidFill>
              </a:rPr>
              <a:t>Other contributions have focused on the low latency features for fast delivery of the data frames (i.e., preemption) [3]</a:t>
            </a:r>
          </a:p>
          <a:p>
            <a:r>
              <a:rPr lang="en-US" dirty="0">
                <a:solidFill>
                  <a:schemeClr val="tx1"/>
                </a:solidFill>
              </a:rPr>
              <a:t>Low latency applications have also been linked to Real-Time Applications (RTA) [4]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7371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8153400" cy="4645025"/>
          </a:xfrm>
        </p:spPr>
        <p:txBody>
          <a:bodyPr/>
          <a:lstStyle/>
          <a:p>
            <a:r>
              <a:rPr lang="en-US" dirty="0"/>
              <a:t>Many new features are being proposed in the context of UHR</a:t>
            </a:r>
            <a:endParaRPr lang="en-US" strike="sngStrike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These features need to be evaluated and understood in the context of the final application</a:t>
            </a:r>
          </a:p>
          <a:p>
            <a:r>
              <a:rPr lang="en-US" dirty="0"/>
              <a:t>In this contribution we classify different network applications and identify their needs, to select the features that may apply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124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Traffic Pattern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8153400" cy="4645025"/>
          </a:xfrm>
        </p:spPr>
        <p:txBody>
          <a:bodyPr/>
          <a:lstStyle/>
          <a:p>
            <a:r>
              <a:rPr lang="en-US" sz="2800" dirty="0"/>
              <a:t>One way to classify Network traffic </a:t>
            </a:r>
            <a:r>
              <a:rPr lang="en-US" sz="2800" dirty="0">
                <a:highlight>
                  <a:srgbClr val="FFFFFF"/>
                </a:highlight>
              </a:rPr>
              <a:t>patterns is </a:t>
            </a:r>
            <a:r>
              <a:rPr lang="en-US" sz="2800" dirty="0"/>
              <a:t>according to inter-arrival time between burst packets </a:t>
            </a:r>
          </a:p>
          <a:p>
            <a:pPr lvl="1"/>
            <a:r>
              <a:rPr lang="en-US" sz="2400" b="1" dirty="0"/>
              <a:t>Periodic pattern</a:t>
            </a:r>
            <a:r>
              <a:rPr lang="en-US" sz="2400" dirty="0"/>
              <a:t>, having a nearly predictable behavior</a:t>
            </a:r>
          </a:p>
          <a:p>
            <a:pPr lvl="1"/>
            <a:r>
              <a:rPr lang="en-US" sz="2400" b="1" dirty="0"/>
              <a:t>Non-periodic (or aperiodic) pattern</a:t>
            </a:r>
            <a:r>
              <a:rPr lang="en-US" sz="2400" dirty="0"/>
              <a:t>, based on random external events</a:t>
            </a:r>
            <a:endParaRPr lang="en-US" sz="2400" strike="sngStrike" dirty="0"/>
          </a:p>
          <a:p>
            <a:pPr lvl="2"/>
            <a:r>
              <a:rPr lang="en-US" sz="2400" dirty="0"/>
              <a:t>Exact </a:t>
            </a:r>
            <a:r>
              <a:rPr lang="en-US" sz="2000" dirty="0"/>
              <a:t>frame transmission impossible to predict</a:t>
            </a:r>
          </a:p>
          <a:p>
            <a:pPr lvl="2"/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8578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Traffic Criticality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9575"/>
            <a:ext cx="8153400" cy="4645025"/>
          </a:xfrm>
        </p:spPr>
        <p:txBody>
          <a:bodyPr/>
          <a:lstStyle/>
          <a:p>
            <a:r>
              <a:rPr lang="en-US" dirty="0"/>
              <a:t>Network Traffic can also be classified as low or high criticality (a measure of reliability and latency)</a:t>
            </a:r>
          </a:p>
          <a:p>
            <a:r>
              <a:rPr lang="en-US" dirty="0"/>
              <a:t>High critical data must be reliably delivered to the destination within a known time window (time latency)</a:t>
            </a:r>
          </a:p>
          <a:p>
            <a:pPr lvl="1"/>
            <a:r>
              <a:rPr lang="en-US" sz="2200" dirty="0"/>
              <a:t>Latency value depends on the application, therefore we should talk about bounded latency requirement</a:t>
            </a:r>
          </a:p>
          <a:p>
            <a:r>
              <a:rPr lang="en-US" dirty="0"/>
              <a:t>Low critical data has more relaxed requirements</a:t>
            </a:r>
            <a:r>
              <a:rPr lang="en-US" strike="sngStrike" dirty="0"/>
              <a:t> </a:t>
            </a:r>
          </a:p>
          <a:p>
            <a:pPr lvl="1"/>
            <a:r>
              <a:rPr lang="en-US" dirty="0"/>
              <a:t>Sporadic communication errors do not imply an application malfunction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454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Matrix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005" y="1680221"/>
            <a:ext cx="8382001" cy="68197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+mn-lt"/>
                <a:ea typeface="+mn-ea"/>
              </a:rPr>
              <a:t>Based on the previous criteria, we build the following matrix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graphicFrame>
        <p:nvGraphicFramePr>
          <p:cNvPr id="10" name="Table 4">
            <a:extLst>
              <a:ext uri="{FF2B5EF4-FFF2-40B4-BE49-F238E27FC236}">
                <a16:creationId xmlns:a16="http://schemas.microsoft.com/office/drawing/2014/main" id="{30E33731-FB66-74CC-0EEC-BD96D8BD2C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861503"/>
              </p:ext>
            </p:extLst>
          </p:nvPr>
        </p:nvGraphicFramePr>
        <p:xfrm>
          <a:off x="344976" y="2286000"/>
          <a:ext cx="6970224" cy="3962400"/>
        </p:xfrm>
        <a:graphic>
          <a:graphicData uri="http://schemas.openxmlformats.org/drawingml/2006/table">
            <a:tbl>
              <a:tblPr firstRow="1" bandRow="1"/>
              <a:tblGrid>
                <a:gridCol w="645624">
                  <a:extLst>
                    <a:ext uri="{9D8B030D-6E8A-4147-A177-3AD203B41FA5}">
                      <a16:colId xmlns:a16="http://schemas.microsoft.com/office/drawing/2014/main" val="76067521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577469358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499512539"/>
                    </a:ext>
                  </a:extLst>
                </a:gridCol>
              </a:tblGrid>
              <a:tr h="6096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3200" dirty="0"/>
                        <a:t>Periodicity</a:t>
                      </a:r>
                      <a:endParaRPr lang="en-US" sz="3600" dirty="0"/>
                    </a:p>
                  </a:txBody>
                  <a:tcPr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743718"/>
                  </a:ext>
                </a:extLst>
              </a:tr>
              <a:tr h="1261109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3200" dirty="0"/>
                        <a:t>Criticality</a:t>
                      </a:r>
                      <a:endParaRPr lang="en-US" sz="3600" dirty="0"/>
                    </a:p>
                  </a:txBody>
                  <a:tcPr vert="vert27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b="1" dirty="0"/>
                        <a:t>Periodic / Low Critical</a:t>
                      </a:r>
                    </a:p>
                    <a:p>
                      <a:endParaRPr lang="en-US" sz="1600" dirty="0"/>
                    </a:p>
                    <a:p>
                      <a:r>
                        <a:rPr lang="en-US" sz="1600" dirty="0"/>
                        <a:t>Applications: video streaming, IoT devices (home appliances)</a:t>
                      </a:r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Aperiodic / Low Critical</a:t>
                      </a:r>
                    </a:p>
                    <a:p>
                      <a:endParaRPr lang="en-US" sz="1600" dirty="0"/>
                    </a:p>
                    <a:p>
                      <a:r>
                        <a:rPr lang="en-US" sz="1600" dirty="0"/>
                        <a:t>Applications: web browsing, chat, mobile applications, IoT devices (home appliances)</a:t>
                      </a:r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39956"/>
                  </a:ext>
                </a:extLst>
              </a:tr>
              <a:tr h="174878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Periodic / High Critical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Bounded latency applications: VR/AR, real-time video,  </a:t>
                      </a:r>
                      <a:r>
                        <a:rPr lang="en-US" sz="1600" err="1"/>
                        <a:t>gaming</a:t>
                      </a:r>
                      <a:r>
                        <a:rPr lang="en-US" sz="1600"/>
                        <a:t>, video </a:t>
                      </a:r>
                      <a:r>
                        <a:rPr lang="en-US" sz="1600" dirty="0"/>
                        <a:t>streaming over TCP/IP, industrial IoT (Factory Automation), home surveillance, cloud-based applications, medical equipment</a:t>
                      </a:r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Aperiodic / High Critical</a:t>
                      </a:r>
                    </a:p>
                    <a:p>
                      <a:endParaRPr lang="en-US" sz="1600" dirty="0"/>
                    </a:p>
                    <a:p>
                      <a:r>
                        <a:rPr lang="en-US" sz="1600" dirty="0"/>
                        <a:t>Critical events applications: safety alarms, industrial IoT (Process Automation), medical equipment</a:t>
                      </a:r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604274"/>
                  </a:ext>
                </a:extLst>
              </a:tr>
            </a:tbl>
          </a:graphicData>
        </a:graphic>
      </p:graphicFrame>
      <p:sp>
        <p:nvSpPr>
          <p:cNvPr id="7" name="Arrow: Down 6">
            <a:extLst>
              <a:ext uri="{FF2B5EF4-FFF2-40B4-BE49-F238E27FC236}">
                <a16:creationId xmlns:a16="http://schemas.microsoft.com/office/drawing/2014/main" id="{13BFC289-3C1F-3082-5F5D-773C0BD23EA9}"/>
              </a:ext>
            </a:extLst>
          </p:cNvPr>
          <p:cNvSpPr/>
          <p:nvPr/>
        </p:nvSpPr>
        <p:spPr bwMode="auto">
          <a:xfrm rot="5400000">
            <a:off x="7657703" y="2404518"/>
            <a:ext cx="457200" cy="1904206"/>
          </a:xfrm>
          <a:prstGeom prst="downArrow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228771F3-03B2-30DB-A995-F349D14F2820}"/>
              </a:ext>
            </a:extLst>
          </p:cNvPr>
          <p:cNvSpPr/>
          <p:nvPr/>
        </p:nvSpPr>
        <p:spPr bwMode="auto">
          <a:xfrm rot="5400000">
            <a:off x="7638653" y="4858264"/>
            <a:ext cx="457200" cy="1904206"/>
          </a:xfrm>
          <a:prstGeom prst="downArrow">
            <a:avLst/>
          </a:prstGeom>
          <a:solidFill>
            <a:srgbClr val="00B05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4DB709-8403-0DDC-02D1-7BEC9659BE23}"/>
              </a:ext>
            </a:extLst>
          </p:cNvPr>
          <p:cNvSpPr txBox="1"/>
          <p:nvPr/>
        </p:nvSpPr>
        <p:spPr>
          <a:xfrm>
            <a:off x="7315994" y="3463343"/>
            <a:ext cx="190420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</a:rPr>
              <a:t>Already covered by 802.11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85EE330-F146-E621-7883-FB47ABB075E2}"/>
              </a:ext>
            </a:extLst>
          </p:cNvPr>
          <p:cNvSpPr txBox="1"/>
          <p:nvPr/>
        </p:nvSpPr>
        <p:spPr>
          <a:xfrm>
            <a:off x="7392194" y="5029200"/>
            <a:ext cx="190420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B050"/>
                </a:solidFill>
              </a:rPr>
              <a:t>Objective of the PAR</a:t>
            </a:r>
          </a:p>
        </p:txBody>
      </p:sp>
    </p:spTree>
    <p:extLst>
      <p:ext uri="{BB962C8B-B14F-4D97-AF65-F5344CB8AC3E}">
        <p14:creationId xmlns:p14="http://schemas.microsoft.com/office/powerpoint/2010/main" val="38996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Criticality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3375"/>
            <a:ext cx="8153400" cy="3883025"/>
          </a:xfrm>
        </p:spPr>
        <p:txBody>
          <a:bodyPr/>
          <a:lstStyle/>
          <a:p>
            <a:r>
              <a:rPr lang="en-US" sz="2200" dirty="0"/>
              <a:t>Current 802.11 features usually provide enough performance (throughput, reliability, latency) for good functionality of the network services</a:t>
            </a:r>
          </a:p>
          <a:p>
            <a:r>
              <a:rPr lang="en-US" sz="2200" dirty="0"/>
              <a:t>Improvements in OBSS interference mitigation will help increase the availability of the communication link </a:t>
            </a:r>
          </a:p>
          <a:p>
            <a:r>
              <a:rPr lang="en-US" sz="2200" dirty="0"/>
              <a:t>Periodic traffic applications: Video streaming,  Smart Home IoT devices (several seconds of periodicity) [5]</a:t>
            </a:r>
          </a:p>
          <a:p>
            <a:r>
              <a:rPr lang="en-US" sz="2200" dirty="0"/>
              <a:t>Event-driven (aperiodic) applications: web browsing, chat, mobile applications, Smart Home IoT devices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0465E52-6D25-172C-B8D9-FF6D6C1DCB54}"/>
              </a:ext>
            </a:extLst>
          </p:cNvPr>
          <p:cNvSpPr txBox="1"/>
          <p:nvPr/>
        </p:nvSpPr>
        <p:spPr>
          <a:xfrm>
            <a:off x="1468437" y="5254625"/>
            <a:ext cx="643572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Limited effort </a:t>
            </a:r>
            <a:r>
              <a:rPr kumimoji="0" lang="en-US" sz="2400" b="1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needed in UHR, focused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on improvement in OBSS interference scenarios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148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Periodic and High Critical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3375"/>
            <a:ext cx="8153400" cy="4645025"/>
          </a:xfrm>
        </p:spPr>
        <p:txBody>
          <a:bodyPr/>
          <a:lstStyle/>
          <a:p>
            <a:r>
              <a:rPr lang="en-US" sz="2000" dirty="0"/>
              <a:t>Applications with real-time (RTA) traffic requirements [6,7,8]</a:t>
            </a:r>
          </a:p>
          <a:p>
            <a:pPr lvl="1"/>
            <a:r>
              <a:rPr lang="en-US" sz="1800" dirty="0"/>
              <a:t>Closed-loop communication (downlink and uplink sequence)</a:t>
            </a:r>
          </a:p>
          <a:p>
            <a:pPr lvl="1"/>
            <a:r>
              <a:rPr lang="en-US" sz="1800" dirty="0"/>
              <a:t>Constant update rate (periodic communication) </a:t>
            </a:r>
          </a:p>
          <a:p>
            <a:pPr lvl="1"/>
            <a:r>
              <a:rPr lang="en-US" sz="1800" dirty="0"/>
              <a:t>High reliability and Bounded latency (value depends on the application)</a:t>
            </a:r>
          </a:p>
          <a:p>
            <a:r>
              <a:rPr lang="en-US" sz="2000" dirty="0"/>
              <a:t>Applications: VR/AR, real-time video,  gaming, industrial IoT, home security, Smart Home IoT, cloud-based applications </a:t>
            </a:r>
            <a:endParaRPr lang="en-US" sz="1400" dirty="0"/>
          </a:p>
          <a:p>
            <a:pPr lvl="1"/>
            <a:r>
              <a:rPr lang="en-US" sz="1800" dirty="0"/>
              <a:t>Applications covered in the 802.24 whitepaper about low latency [7]</a:t>
            </a:r>
          </a:p>
          <a:p>
            <a:pPr lvl="1"/>
            <a:r>
              <a:rPr lang="en-US" sz="1800" dirty="0"/>
              <a:t>Bounded latency in the range of 1 to 20 milliseconds [6,7,9]</a:t>
            </a:r>
          </a:p>
          <a:p>
            <a:pPr lvl="1"/>
            <a:r>
              <a:rPr lang="en-US" sz="1800" dirty="0"/>
              <a:t>Throughput in the range of 1 to 400 Mbps [6,7,9]</a:t>
            </a:r>
          </a:p>
          <a:p>
            <a:r>
              <a:rPr lang="en-US" sz="2000" dirty="0"/>
              <a:t>Deterministic scheduling features are needed for the strict control of the QoS for the traffic streams in DL and UL communication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FA1732-EE2D-4BA8-2F69-045AA6383EF2}"/>
              </a:ext>
            </a:extLst>
          </p:cNvPr>
          <p:cNvSpPr txBox="1"/>
          <p:nvPr/>
        </p:nvSpPr>
        <p:spPr>
          <a:xfrm>
            <a:off x="1116013" y="5562600"/>
            <a:ext cx="742632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In summary, this is the case where </a:t>
            </a:r>
            <a:r>
              <a:rPr kumimoji="0" lang="en-US" sz="2400" b="1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UHR needs to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focus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3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b390700-fe7f-4397-bba0-2fb4f6bafca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34264116B43240A5CD3124B4EAB676" ma:contentTypeVersion="15" ma:contentTypeDescription="Create a new document." ma:contentTypeScope="" ma:versionID="c99f239e82952af76d60d93569713f36">
  <xsd:schema xmlns:xsd="http://www.w3.org/2001/XMLSchema" xmlns:xs="http://www.w3.org/2001/XMLSchema" xmlns:p="http://schemas.microsoft.com/office/2006/metadata/properties" xmlns:ns3="8b390700-fe7f-4397-bba0-2fb4f6bafcae" xmlns:ns4="5e00163f-2a11-4c57-a8d4-8f44c9488464" targetNamespace="http://schemas.microsoft.com/office/2006/metadata/properties" ma:root="true" ma:fieldsID="ecddb3d8d817ba12efd8761179b74ce0" ns3:_="" ns4:_="">
    <xsd:import namespace="8b390700-fe7f-4397-bba0-2fb4f6bafcae"/>
    <xsd:import namespace="5e00163f-2a11-4c57-a8d4-8f44c948846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390700-fe7f-4397-bba0-2fb4f6bafc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00163f-2a11-4c57-a8d4-8f44c948846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07E47C-205A-452F-8555-E77020DE01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CF809F-5108-46B1-8854-EFCCC7C100CB}">
  <ds:schemaRefs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e00163f-2a11-4c57-a8d4-8f44c9488464"/>
    <ds:schemaRef ds:uri="8b390700-fe7f-4397-bba0-2fb4f6bafcae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C3BAB17A-B4F6-402D-B663-8060ED114D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390700-fe7f-4397-bba0-2fb4f6bafcae"/>
    <ds:schemaRef ds:uri="5e00163f-2a11-4c57-a8d4-8f44c94884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25257</TotalTime>
  <Words>1801</Words>
  <Application>Microsoft Office PowerPoint</Application>
  <PresentationFormat>On-screen Show (4:3)</PresentationFormat>
  <Paragraphs>199</Paragraphs>
  <Slides>15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NimbusRomNo9L-Regu</vt:lpstr>
      <vt:lpstr>Times New Roman</vt:lpstr>
      <vt:lpstr>URWPalladioL-Bold</vt:lpstr>
      <vt:lpstr>Office Theme</vt:lpstr>
      <vt:lpstr>Document</vt:lpstr>
      <vt:lpstr>High Criticality Use Cases and Requirements</vt:lpstr>
      <vt:lpstr>Goals</vt:lpstr>
      <vt:lpstr>Introduction</vt:lpstr>
      <vt:lpstr>Problem Statement</vt:lpstr>
      <vt:lpstr>Network Traffic Pattern</vt:lpstr>
      <vt:lpstr>Network Traffic Criticality</vt:lpstr>
      <vt:lpstr>Application Matrix</vt:lpstr>
      <vt:lpstr>Low Criticality Applications</vt:lpstr>
      <vt:lpstr>Periodic and High Critical</vt:lpstr>
      <vt:lpstr>Aperiodic and High Critical</vt:lpstr>
      <vt:lpstr>Reliability vs. Low Latency</vt:lpstr>
      <vt:lpstr>Summary</vt:lpstr>
      <vt:lpstr>Conclusion</vt:lpstr>
      <vt:lpstr>References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802.11-22/xxxxr0</dc:title>
  <dc:creator>Sigurd Schelstraete</dc:creator>
  <cp:lastModifiedBy>Iñaki Val Beitia</cp:lastModifiedBy>
  <cp:revision>14</cp:revision>
  <cp:lastPrinted>1601-01-01T00:00:00Z</cp:lastPrinted>
  <dcterms:created xsi:type="dcterms:W3CDTF">2022-11-07T19:40:06Z</dcterms:created>
  <dcterms:modified xsi:type="dcterms:W3CDTF">2023-11-09T12:13:55Z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0x010100A634264116B43240A5CD3124B4EAB676</vt:lpwstr>
  </property>
</Properties>
</file>