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notesSlides/notesSlide1.xml" ContentType="application/vnd.openxmlformats-officedocument.presentationml.notesSlide+xml"/>
  <Override PartName="/ppt/notesSlides/_rels/notesSlide9.xml.rels" ContentType="application/vnd.openxmlformats-package.relationships+xml"/>
  <Override PartName="/ppt/notesSlides/_rels/notesSlide8.xml.rels" ContentType="application/vnd.openxmlformats-package.relationships+xml"/>
  <Override PartName="/ppt/notesSlides/_rels/notesSlide7.xml.rels" ContentType="application/vnd.openxmlformats-package.relationships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4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.xml.rels" ContentType="application/vnd.openxmlformats-package.relationships+xml"/>
  <Override PartName="/ppt/notesSlides/_rels/notesSlide3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.xml.rels" ContentType="application/vnd.openxmlformats-package.relationships+xml"/>
  <Override PartName="/ppt/slideLayouts/slideLayout1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1.xml.rels" ContentType="application/vnd.openxmlformats-package.relationships+xml"/>
  <Override PartName="/ppt/slides/_rels/slide2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media/image1.png" ContentType="image/png"/>
  <Override PartName="/ppt/media/image2.png" ContentType="image/png"/>
  <Override PartName="/ppt/media/image3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/>
  <p:notesSz cx="6934200" cy="92805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sldImg"/>
          </p:nvPr>
        </p:nvSpPr>
        <p:spPr>
          <a:xfrm>
            <a:off x="1146960" y="705240"/>
            <a:ext cx="4639680" cy="347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93360" y="4408200"/>
            <a:ext cx="5546880" cy="417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008880" cy="463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dt" idx="7"/>
          </p:nvPr>
        </p:nvSpPr>
        <p:spPr>
          <a:xfrm>
            <a:off x="3925080" y="0"/>
            <a:ext cx="3008880" cy="463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ftr" idx="8"/>
          </p:nvPr>
        </p:nvSpPr>
        <p:spPr>
          <a:xfrm>
            <a:off x="0" y="8816760"/>
            <a:ext cx="3008880" cy="463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sldNum" idx="9"/>
          </p:nvPr>
        </p:nvSpPr>
        <p:spPr>
          <a:xfrm>
            <a:off x="3925080" y="8816760"/>
            <a:ext cx="3008880" cy="463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93F52540-A1FE-4C7D-96DF-6D9929A1F08A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hdr"/>
          </p:nvPr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dt" idx="10"/>
          </p:nvPr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ftr" idx="11"/>
          </p:nvPr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sldNum" idx="12"/>
          </p:nvPr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B4B126FE-9EB6-4BA7-AE5B-1EB2CFCDAEC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7" name="Text Box 1"/>
          <p:cNvSpPr/>
          <p:nvPr/>
        </p:nvSpPr>
        <p:spPr>
          <a:xfrm>
            <a:off x="1154160" y="701640"/>
            <a:ext cx="4624920" cy="34675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endParaRPr b="0" lang="en-GB" sz="24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28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3600" rIns="93600" tIns="46080" bIns="46080" anchor="ctr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hdr"/>
          </p:nvPr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dt" idx="37"/>
          </p:nvPr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 type="ftr" idx="38"/>
          </p:nvPr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0" name="PlaceHolder 4"/>
          <p:cNvSpPr>
            <a:spLocks noGrp="1"/>
          </p:cNvSpPr>
          <p:nvPr>
            <p:ph type="sldNum" idx="39"/>
          </p:nvPr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DE170E0D-A88D-4915-B25E-E460EB403F6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1" name="PlaceHolder 5"/>
          <p:cNvSpPr>
            <a:spLocks noGrp="1"/>
          </p:cNvSpPr>
          <p:nvPr>
            <p:ph type="sldImg"/>
          </p:nvPr>
        </p:nvSpPr>
        <p:spPr>
          <a:xfrm>
            <a:off x="1146960" y="705240"/>
            <a:ext cx="4639680" cy="3479760"/>
          </a:xfrm>
          <a:prstGeom prst="rect">
            <a:avLst/>
          </a:prstGeom>
          <a:ln w="0">
            <a:noFill/>
          </a:ln>
        </p:spPr>
      </p:sp>
      <p:sp>
        <p:nvSpPr>
          <p:cNvPr id="182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3600" rIns="93600" tIns="46080" bIns="46080" anchor="ctr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hdr"/>
          </p:nvPr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dt" idx="40"/>
          </p:nvPr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ftr" idx="41"/>
          </p:nvPr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sldNum" idx="42"/>
          </p:nvPr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4521934-95FE-4F3D-8563-8F9D832280A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7" name="PlaceHolder 5"/>
          <p:cNvSpPr>
            <a:spLocks noGrp="1"/>
          </p:cNvSpPr>
          <p:nvPr>
            <p:ph type="sldImg"/>
          </p:nvPr>
        </p:nvSpPr>
        <p:spPr>
          <a:xfrm>
            <a:off x="1146960" y="705240"/>
            <a:ext cx="4639680" cy="3479760"/>
          </a:xfrm>
          <a:prstGeom prst="rect">
            <a:avLst/>
          </a:prstGeom>
          <a:ln w="0">
            <a:noFill/>
          </a:ln>
        </p:spPr>
      </p:sp>
      <p:sp>
        <p:nvSpPr>
          <p:cNvPr id="188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3600" rIns="93600" tIns="46080" bIns="46080" anchor="ctr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hdr"/>
          </p:nvPr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dt" idx="13"/>
          </p:nvPr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ftr" idx="14"/>
          </p:nvPr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sldNum" idx="15"/>
          </p:nvPr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BFA405B-9C4F-46D2-AA27-676B060F735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 Box 1"/>
          <p:cNvSpPr/>
          <p:nvPr/>
        </p:nvSpPr>
        <p:spPr>
          <a:xfrm>
            <a:off x="1154160" y="701640"/>
            <a:ext cx="4624920" cy="34675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endParaRPr b="0" lang="en-GB" sz="24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34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3600" rIns="93600" tIns="46080" bIns="46080" anchor="ctr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hdr"/>
          </p:nvPr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dt" idx="16"/>
          </p:nvPr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ftr" idx="17"/>
          </p:nvPr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8" name="PlaceHolder 4"/>
          <p:cNvSpPr>
            <a:spLocks noGrp="1"/>
          </p:cNvSpPr>
          <p:nvPr>
            <p:ph type="sldNum" idx="18"/>
          </p:nvPr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A816B89-9465-471D-A55F-B96CB4D7A9F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9" name="PlaceHolder 5"/>
          <p:cNvSpPr>
            <a:spLocks noGrp="1"/>
          </p:cNvSpPr>
          <p:nvPr>
            <p:ph type="sldImg"/>
          </p:nvPr>
        </p:nvSpPr>
        <p:spPr>
          <a:xfrm>
            <a:off x="1146960" y="705240"/>
            <a:ext cx="4639680" cy="3479760"/>
          </a:xfrm>
          <a:prstGeom prst="rect">
            <a:avLst/>
          </a:prstGeom>
          <a:ln w="0">
            <a:noFill/>
          </a:ln>
        </p:spPr>
      </p:sp>
      <p:sp>
        <p:nvSpPr>
          <p:cNvPr id="140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3600" rIns="93600" tIns="46080" bIns="46080" anchor="ctr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hdr"/>
          </p:nvPr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dt" idx="19"/>
          </p:nvPr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ftr" idx="20"/>
          </p:nvPr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sldNum" idx="21"/>
          </p:nvPr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67588C8A-70CC-4E4D-ABCE-521AD219B127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sldImg"/>
          </p:nvPr>
        </p:nvSpPr>
        <p:spPr>
          <a:xfrm>
            <a:off x="1146960" y="705240"/>
            <a:ext cx="4639680" cy="3479760"/>
          </a:xfrm>
          <a:prstGeom prst="rect">
            <a:avLst/>
          </a:prstGeom>
          <a:ln w="0">
            <a:noFill/>
          </a:ln>
        </p:spPr>
      </p:sp>
      <p:sp>
        <p:nvSpPr>
          <p:cNvPr id="146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3600" rIns="93600" tIns="46080" bIns="46080" anchor="ctr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hdr"/>
          </p:nvPr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dt" idx="22"/>
          </p:nvPr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ftr" idx="23"/>
          </p:nvPr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 type="sldNum" idx="24"/>
          </p:nvPr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F3DAF8E-70D4-4050-8065-CDCD0295C01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1" name="PlaceHolder 5"/>
          <p:cNvSpPr>
            <a:spLocks noGrp="1"/>
          </p:cNvSpPr>
          <p:nvPr>
            <p:ph type="sldImg"/>
          </p:nvPr>
        </p:nvSpPr>
        <p:spPr>
          <a:xfrm>
            <a:off x="1146960" y="705240"/>
            <a:ext cx="4639680" cy="3479760"/>
          </a:xfrm>
          <a:prstGeom prst="rect">
            <a:avLst/>
          </a:prstGeom>
          <a:ln w="0">
            <a:noFill/>
          </a:ln>
        </p:spPr>
      </p:sp>
      <p:sp>
        <p:nvSpPr>
          <p:cNvPr id="152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3600" rIns="93600" tIns="46080" bIns="46080" anchor="ctr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hdr"/>
          </p:nvPr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dt" idx="25"/>
          </p:nvPr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ftr" idx="26"/>
          </p:nvPr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 type="sldNum" idx="27"/>
          </p:nvPr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0544F62-C263-4700-881A-DA758811A0A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 type="sldImg"/>
          </p:nvPr>
        </p:nvSpPr>
        <p:spPr>
          <a:xfrm>
            <a:off x="1146960" y="705240"/>
            <a:ext cx="4639680" cy="3479760"/>
          </a:xfrm>
          <a:prstGeom prst="rect">
            <a:avLst/>
          </a:prstGeom>
          <a:ln w="0">
            <a:noFill/>
          </a:ln>
        </p:spPr>
      </p:sp>
      <p:sp>
        <p:nvSpPr>
          <p:cNvPr id="158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3600" rIns="93600" tIns="46080" bIns="46080" anchor="ctr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hdr"/>
          </p:nvPr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dt" idx="28"/>
          </p:nvPr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ftr" idx="29"/>
          </p:nvPr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 type="sldNum" idx="30"/>
          </p:nvPr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0970288D-661F-471E-85A0-DD11656DD137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3" name="PlaceHolder 5"/>
          <p:cNvSpPr>
            <a:spLocks noGrp="1"/>
          </p:cNvSpPr>
          <p:nvPr>
            <p:ph type="sldImg"/>
          </p:nvPr>
        </p:nvSpPr>
        <p:spPr>
          <a:xfrm>
            <a:off x="1146960" y="705240"/>
            <a:ext cx="4639680" cy="3479760"/>
          </a:xfrm>
          <a:prstGeom prst="rect">
            <a:avLst/>
          </a:prstGeom>
          <a:ln w="0">
            <a:noFill/>
          </a:ln>
        </p:spPr>
      </p:sp>
      <p:sp>
        <p:nvSpPr>
          <p:cNvPr id="164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3600" rIns="93600" tIns="46080" bIns="46080" anchor="ctr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hdr"/>
          </p:nvPr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 type="dt" idx="31"/>
          </p:nvPr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7" name="PlaceHolder 3"/>
          <p:cNvSpPr>
            <a:spLocks noGrp="1"/>
          </p:cNvSpPr>
          <p:nvPr>
            <p:ph type="ftr" idx="32"/>
          </p:nvPr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8" name="PlaceHolder 4"/>
          <p:cNvSpPr>
            <a:spLocks noGrp="1"/>
          </p:cNvSpPr>
          <p:nvPr>
            <p:ph type="sldNum" idx="33"/>
          </p:nvPr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0BBEA6F-8334-4D94-9E80-2F01333E93D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9" name="PlaceHolder 5"/>
          <p:cNvSpPr>
            <a:spLocks noGrp="1"/>
          </p:cNvSpPr>
          <p:nvPr>
            <p:ph type="sldImg"/>
          </p:nvPr>
        </p:nvSpPr>
        <p:spPr>
          <a:xfrm>
            <a:off x="1146960" y="705240"/>
            <a:ext cx="4639680" cy="3479760"/>
          </a:xfrm>
          <a:prstGeom prst="rect">
            <a:avLst/>
          </a:prstGeom>
          <a:ln w="0">
            <a:noFill/>
          </a:ln>
        </p:spPr>
      </p:sp>
      <p:sp>
        <p:nvSpPr>
          <p:cNvPr id="170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3600" rIns="93600" tIns="46080" bIns="46080" anchor="ctr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hdr"/>
          </p:nvPr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dt" idx="34"/>
          </p:nvPr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ftr" idx="35"/>
          </p:nvPr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 type="sldNum" idx="36"/>
          </p:nvPr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1F603B77-6EBC-4E25-864F-FD2468DE554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5" name="PlaceHolder 5"/>
          <p:cNvSpPr>
            <a:spLocks noGrp="1"/>
          </p:cNvSpPr>
          <p:nvPr>
            <p:ph type="sldImg"/>
          </p:nvPr>
        </p:nvSpPr>
        <p:spPr>
          <a:xfrm>
            <a:off x="1146960" y="705240"/>
            <a:ext cx="4639680" cy="3479760"/>
          </a:xfrm>
          <a:prstGeom prst="rect">
            <a:avLst/>
          </a:prstGeom>
          <a:ln w="0">
            <a:noFill/>
          </a:ln>
        </p:spPr>
      </p:sp>
      <p:sp>
        <p:nvSpPr>
          <p:cNvPr id="176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3600" rIns="93600" tIns="46080" bIns="46080" anchor="ctr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0ADDD91-2C30-432D-9AD8-981FA3DC9CB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6E98C16-1746-4C15-B32B-F79103D5E1D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BEA5B83-8CA3-456B-A32A-E0A2637660C7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A9461E2-531C-431B-8A82-01432E8FDB1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0F767B4-8BC5-442B-BDBA-CA088DA50AE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1FD783A-FE6B-470B-9FC7-45EE1004E69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86FB432-932C-4E6A-801F-EB3343E4EE3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2CC4197-71D4-426F-B9FC-8621F405051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8B9CE0D-B0CF-4245-BBBF-0011ECD450C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7672A51-ACBC-456A-AAFF-A55C08A2948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A488F21-A2D4-422D-806D-CA8BFF17578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022D2C4-CC43-4D8F-8E8D-F80DA7ABDAA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9EAB9E7-E335-413A-8138-79AD3832764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88C9022-7368-4590-8FF9-9188F24FD06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DDD9733-F6CD-4633-8A34-844A98F3E8D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0EF2EA1-AA20-45BF-A9B8-FBA079EF3A3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01F4A31-2F00-4B70-BD26-B9F4117E958E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39ECAFE-7450-4C72-9FF5-F44EAF64EFE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0EEB6C9-A130-4D1C-A68A-9CAB83B0FBA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D871DA0-52BE-44F6-B314-08407395E87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9A6DB38-3480-4C32-AD8B-96709593B09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B019922-2149-45CB-A4D2-952DB38C7F2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80DE54D-D02E-4679-8147-966BFF979E7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D9D8E2B-D455-42C6-ADBB-3EDFE27C0E5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6"/>
          <p:cNvSpPr/>
          <p:nvPr/>
        </p:nvSpPr>
        <p:spPr>
          <a:xfrm>
            <a:off x="685800" y="609480"/>
            <a:ext cx="777240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>
            <a:no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  <a:ea typeface="MS Gothic"/>
            </a:endParaRPr>
          </a:p>
        </p:txBody>
      </p:sp>
      <p:sp>
        <p:nvSpPr>
          <p:cNvPr id="1" name="Rectangle 7"/>
          <p:cNvSpPr/>
          <p:nvPr/>
        </p:nvSpPr>
        <p:spPr>
          <a:xfrm>
            <a:off x="684360" y="6475320"/>
            <a:ext cx="713160" cy="183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Line 8"/>
          <p:cNvSpPr/>
          <p:nvPr/>
        </p:nvSpPr>
        <p:spPr>
          <a:xfrm>
            <a:off x="685800" y="6476760"/>
            <a:ext cx="784836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>
            <a:no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  <a:ea typeface="MS Gothic"/>
            </a:endParaRPr>
          </a:p>
        </p:txBody>
      </p:sp>
      <p:sp>
        <p:nvSpPr>
          <p:cNvPr id="3" name="Date Placeholder 3"/>
          <p:cNvSpPr/>
          <p:nvPr/>
        </p:nvSpPr>
        <p:spPr>
          <a:xfrm>
            <a:off x="5000760" y="357120"/>
            <a:ext cx="3499560" cy="27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0" rIns="0" tIns="0" bIns="0" anchor="b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1" lang="en-GB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802.11-14/xxxxr0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ftr" idx="1"/>
          </p:nvPr>
        </p:nvSpPr>
        <p:spPr>
          <a:xfrm>
            <a:off x="5357880" y="6475320"/>
            <a:ext cx="3183480" cy="1800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GB" sz="12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&lt;footer&gt;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ldNum" idx="2"/>
          </p:nvPr>
        </p:nvSpPr>
        <p:spPr>
          <a:xfrm>
            <a:off x="4344840" y="6475320"/>
            <a:ext cx="527400" cy="362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GB" sz="1200" spc="-1" strike="noStrike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4FAE20E5-37D8-4D41-8286-CC04506CD031}" type="slidenum">
              <a:rPr b="0" lang="en-GB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dt" idx="3"/>
          </p:nvPr>
        </p:nvSpPr>
        <p:spPr>
          <a:xfrm>
            <a:off x="696960" y="333360"/>
            <a:ext cx="1873800" cy="2718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dt" idx="4"/>
          </p:nvPr>
        </p:nvSpPr>
        <p:spPr>
          <a:xfrm>
            <a:off x="685800" y="385200"/>
            <a:ext cx="1901520" cy="289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1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ftr" idx="5"/>
          </p:nvPr>
        </p:nvSpPr>
        <p:spPr>
          <a:xfrm>
            <a:off x="5486400" y="6544800"/>
            <a:ext cx="2925000" cy="31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sldNum" idx="6"/>
          </p:nvPr>
        </p:nvSpPr>
        <p:spPr>
          <a:xfrm>
            <a:off x="3657600" y="6544800"/>
            <a:ext cx="1600200" cy="31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en-US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fld id="{DED5BE72-4086-4579-90ED-EE7809D87132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0" name=""/>
          <p:cNvSpPr/>
          <p:nvPr/>
        </p:nvSpPr>
        <p:spPr>
          <a:xfrm>
            <a:off x="685800" y="6496200"/>
            <a:ext cx="7772400" cy="0"/>
          </a:xfrm>
          <a:prstGeom prst="line">
            <a:avLst/>
          </a:prstGeom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"/>
          <p:cNvSpPr txBox="1"/>
          <p:nvPr/>
        </p:nvSpPr>
        <p:spPr>
          <a:xfrm>
            <a:off x="613800" y="6485400"/>
            <a:ext cx="914400" cy="259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Submission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"/>
          <p:cNvSpPr/>
          <p:nvPr/>
        </p:nvSpPr>
        <p:spPr>
          <a:xfrm>
            <a:off x="686160" y="592200"/>
            <a:ext cx="7772040" cy="0"/>
          </a:xfrm>
          <a:prstGeom prst="line">
            <a:avLst/>
          </a:prstGeom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"/>
          <p:cNvSpPr txBox="1"/>
          <p:nvPr/>
        </p:nvSpPr>
        <p:spPr>
          <a:xfrm>
            <a:off x="5486400" y="300600"/>
            <a:ext cx="3092400" cy="385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1" lang="en-US" sz="1800" spc="-1" strike="noStrike">
                <a:solidFill>
                  <a:srgbClr val="000000"/>
                </a:solidFill>
                <a:latin typeface="Times New Roman"/>
              </a:rPr>
              <a:t>doc.: IEEE 802.11-23/1774r0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hyperlink" Target="https://grouper.ieee.org/groups/802/11/private/Draft_Standards/11me/Draft%20P802.11REVme_D4.1.pdf" TargetMode="External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hyperlink" Target="https://www.arib.or.jp/english/std_tr/telecommunications/desc/std-t108.html" TargetMode="External"/><Relationship Id="rId2" Type="http://schemas.openxmlformats.org/officeDocument/2006/relationships/hyperlink" Target="https://www.etsi.org/deliver/etsi_en/304200_304299/30422001/01.01.00_20/en_30422001v010100a.pdf" TargetMode="External"/><Relationship Id="rId3" Type="http://schemas.openxmlformats.org/officeDocument/2006/relationships/slideLayout" Target="../slideLayouts/slideLayout13.xml"/><Relationship Id="rId4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1320" cy="10656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2160" rIns="92160" tIns="46080" bIns="4608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S1G Beacon Protection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685800" y="1523880"/>
            <a:ext cx="7771320" cy="3956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2160" rIns="92160" tIns="46080" bIns="46080" anchor="t">
            <a:noAutofit/>
          </a:bodyPr>
          <a:p>
            <a:pPr marL="343080" indent="0" algn="ctr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1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 2023-10-20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Rectangle 4"/>
          <p:cNvSpPr/>
          <p:nvPr/>
        </p:nvSpPr>
        <p:spPr>
          <a:xfrm>
            <a:off x="533520" y="1940040"/>
            <a:ext cx="1446840" cy="379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>
              <a:lnSpc>
                <a:spcPct val="100000"/>
              </a:lnSpc>
              <a:spcBef>
                <a:spcPts val="499"/>
              </a:spcBef>
              <a:tabLst>
                <a:tab algn="l" pos="343080"/>
                <a:tab algn="l" pos="1257480"/>
                <a:tab algn="l" pos="2171880"/>
                <a:tab algn="l" pos="3086280"/>
                <a:tab algn="l" pos="4000680"/>
                <a:tab algn="l" pos="4915080"/>
                <a:tab algn="l" pos="5829480"/>
                <a:tab algn="l" pos="6743880"/>
                <a:tab algn="l" pos="7658280"/>
                <a:tab algn="l" pos="8572680"/>
                <a:tab algn="l" pos="9487080"/>
                <a:tab algn="l" pos="10401480"/>
              </a:tabLst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Authors: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99" name=""/>
          <p:cNvGraphicFramePr/>
          <p:nvPr/>
        </p:nvGraphicFramePr>
        <p:xfrm>
          <a:off x="649800" y="2376000"/>
          <a:ext cx="7771680" cy="1694520"/>
        </p:xfrm>
        <a:graphic>
          <a:graphicData uri="http://schemas.openxmlformats.org/drawingml/2006/table">
            <a:tbl>
              <a:tblPr/>
              <a:tblGrid>
                <a:gridCol w="1553400"/>
                <a:gridCol w="1817640"/>
                <a:gridCol w="1382760"/>
                <a:gridCol w="1227600"/>
                <a:gridCol w="1790640"/>
              </a:tblGrid>
              <a:tr h="578520">
                <a:tc>
                  <a:txBody>
                    <a:bodyPr lIns="36000" rIns="36000" tIns="36000" bIns="36000" anchor="t">
                      <a:noAutofit/>
                    </a:bodyPr>
                    <a:p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Name</a:t>
                      </a:r>
                      <a:endParaRPr b="1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t">
                      <a:noAutofit/>
                    </a:bodyPr>
                    <a:p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Affiliations</a:t>
                      </a:r>
                      <a:endParaRPr b="1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t">
                      <a:noAutofit/>
                    </a:bodyPr>
                    <a:p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Address</a:t>
                      </a:r>
                      <a:endParaRPr b="1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t">
                      <a:noAutofit/>
                    </a:bodyPr>
                    <a:p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Phone</a:t>
                      </a:r>
                      <a:endParaRPr b="1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t">
                      <a:noAutofit/>
                    </a:bodyPr>
                    <a:p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email</a:t>
                      </a:r>
                      <a:endParaRPr b="1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5440">
                <a:tc>
                  <a:txBody>
                    <a:bodyPr lIns="36000" rIns="36000" tIns="36000" bIns="36000" anchor="t">
                      <a:noAutofit/>
                    </a:bodyPr>
                    <a:p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Henry Ptasinski</a:t>
                      </a:r>
                      <a:endParaRPr b="0" lang="en-US" sz="1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t">
                      <a:noAutofit/>
                    </a:bodyPr>
                    <a:p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Element78 Communications LLC</a:t>
                      </a:r>
                      <a:endParaRPr b="0" lang="en-US" sz="1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t">
                      <a:noAutofit/>
                    </a:bodyPr>
                    <a:p>
                      <a:endParaRPr b="0" lang="en-US" sz="1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t">
                      <a:noAutofit/>
                    </a:bodyPr>
                    <a:p>
                      <a:endParaRPr b="0" lang="en-US" sz="1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t">
                      <a:noAutofit/>
                    </a:bodyPr>
                    <a:p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henry@e78com.com</a:t>
                      </a:r>
                      <a:endParaRPr b="0" lang="en-US" sz="1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5440">
                <a:tc>
                  <a:txBody>
                    <a:bodyPr lIns="36000" rIns="36000" tIns="36000" bIns="36000" anchor="t">
                      <a:noAutofit/>
                    </a:bodyPr>
                    <a:p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David Goodall</a:t>
                      </a:r>
                      <a:endParaRPr b="0" lang="en-US" sz="1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t">
                      <a:noAutofit/>
                    </a:bodyPr>
                    <a:p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Morse Micro</a:t>
                      </a:r>
                      <a:endParaRPr b="0" lang="en-US" sz="1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t">
                      <a:noAutofit/>
                    </a:bodyPr>
                    <a:p>
                      <a:endParaRPr b="0" lang="en-US" sz="1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t">
                      <a:noAutofit/>
                    </a:bodyPr>
                    <a:p>
                      <a:endParaRPr b="0" lang="en-US" sz="1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t">
                      <a:noAutofit/>
                    </a:bodyPr>
                    <a:p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dave@morsemicro.com</a:t>
                      </a:r>
                      <a:endParaRPr b="0" lang="en-US" sz="1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5440">
                <a:tc>
                  <a:txBody>
                    <a:bodyPr lIns="36000" rIns="36000" tIns="36000" bIns="36000" anchor="t">
                      <a:noAutofit/>
                    </a:bodyPr>
                    <a:p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David Halasz</a:t>
                      </a:r>
                      <a:endParaRPr b="0" lang="en-US" sz="1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t">
                      <a:noAutofit/>
                    </a:bodyPr>
                    <a:p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Morse Micro</a:t>
                      </a:r>
                      <a:endParaRPr b="0" lang="en-US" sz="1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t">
                      <a:noAutofit/>
                    </a:bodyPr>
                    <a:p>
                      <a:endParaRPr b="0" lang="en-US" sz="1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t">
                      <a:noAutofit/>
                    </a:bodyPr>
                    <a:p>
                      <a:endParaRPr b="0" lang="en-US" sz="1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tIns="36000" bIns="36000" anchor="t">
                      <a:noAutofit/>
                    </a:bodyPr>
                    <a:p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dave.halasz@ieee.org</a:t>
                      </a:r>
                      <a:endParaRPr b="0" lang="en-US" sz="1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Henry Ptasinski, Element78 Communications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B05C75E-2E5D-42FC-A637-6DED5F2B602B}" type="slidenum">
              <a:t>1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>October 2023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6800" bIns="468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1" lang="en-US" sz="3600" spc="-1" strike="noStrike">
                <a:solidFill>
                  <a:srgbClr val="000000"/>
                </a:solidFill>
                <a:latin typeface="Times New Roman"/>
              </a:rPr>
              <a:t>BCE AAD Construction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2160" rIns="92160" tIns="46080" bIns="46080" anchor="t">
            <a:noAutofit/>
          </a:bodyPr>
          <a:p>
            <a:pPr marL="216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716760"/>
              </a:tabLst>
            </a:pPr>
            <a:r>
              <a:rPr b="1" lang="en-GB" sz="2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Construct AAD using: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716760"/>
              </a:tabLst>
            </a:pPr>
            <a:r>
              <a:rPr b="1" lang="en-GB" sz="1500" spc="-1" strike="noStrike">
                <a:solidFill>
                  <a:srgbClr val="000000"/>
                </a:solidFill>
                <a:latin typeface="Times New Roman"/>
                <a:ea typeface="MS Gothic"/>
              </a:rPr>
              <a:t>FC—MPDU Frame Control field.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716760"/>
              </a:tabLst>
            </a:pPr>
            <a:r>
              <a:rPr b="1" lang="en-GB" sz="1500" spc="-1" strike="noStrike">
                <a:solidFill>
                  <a:srgbClr val="000000"/>
                </a:solidFill>
                <a:latin typeface="Times New Roman"/>
                <a:ea typeface="MS Gothic"/>
              </a:rPr>
              <a:t>SA—address of the STA transmitting the S1G Beacon frame.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716760"/>
              </a:tabLst>
            </a:pPr>
            <a:r>
              <a:rPr b="1" lang="en-GB" sz="1500" spc="-1" strike="noStrike">
                <a:solidFill>
                  <a:srgbClr val="000000"/>
                </a:solidFill>
                <a:latin typeface="Times New Roman"/>
                <a:ea typeface="MS Gothic"/>
              </a:rPr>
              <a:t>Change Sequence.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716760"/>
              </a:tabLst>
            </a:pPr>
            <a:r>
              <a:rPr b="1" lang="en-GB" sz="1500" spc="-1" strike="noStrike">
                <a:solidFill>
                  <a:srgbClr val="000000"/>
                </a:solidFill>
                <a:latin typeface="Times New Roman"/>
                <a:ea typeface="MS Gothic"/>
              </a:rPr>
              <a:t>Next TBTT (if present).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716760"/>
              </a:tabLst>
            </a:pPr>
            <a:r>
              <a:rPr b="1" lang="en-GB" sz="15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Compressed SSID (if present).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716760"/>
              </a:tabLst>
            </a:pPr>
            <a:r>
              <a:rPr b="1" lang="en-GB" sz="1500" spc="-1" strike="noStrike">
                <a:solidFill>
                  <a:srgbClr val="000000"/>
                </a:solidFill>
                <a:latin typeface="Times New Roman"/>
                <a:ea typeface="MS Gothic"/>
              </a:rPr>
              <a:t>Access Network Options (if present).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716760"/>
              </a:tabLst>
            </a:pPr>
            <a:r>
              <a:rPr b="1" lang="en-GB" sz="1500" spc="-1" strike="noStrike">
                <a:solidFill>
                  <a:srgbClr val="000000"/>
                </a:solidFill>
                <a:latin typeface="Times New Roman"/>
                <a:ea typeface="MS Gothic"/>
              </a:rPr>
              <a:t>BIPN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20" name="" descr=""/>
          <p:cNvPicPr/>
          <p:nvPr/>
        </p:nvPicPr>
        <p:blipFill>
          <a:blip r:embed="rId1"/>
          <a:stretch/>
        </p:blipFill>
        <p:spPr>
          <a:xfrm>
            <a:off x="959760" y="4655520"/>
            <a:ext cx="7181640" cy="155232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Henry Ptasinski, Element78 Communications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D959741-3423-4729-A5C3-1FE28DFBA1A2}" type="slidenum">
              <a:t>10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>October 2023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1320" cy="10656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2160" rIns="92160" tIns="46080" bIns="4608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References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7771320" cy="42073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2160" rIns="92160" tIns="46080" bIns="46080" anchor="t">
            <a:noAutofit/>
          </a:bodyPr>
          <a:p>
            <a:pPr indent="-324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ff"/>
                </a:solidFill>
                <a:latin typeface="Arial"/>
                <a:hlinkClick r:id="rId1"/>
              </a:rPr>
              <a:t>Draft P802.11REVme D4.1.pdf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Henry Ptasinski, Element78 Communications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122B6FC-2F94-414F-A373-72610BE9A702}" type="slidenum">
              <a:t>11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>October 2023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1320" cy="10656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2160" rIns="92160" tIns="46080" bIns="4608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Abstract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2160" rIns="92160" tIns="46080" bIns="46080" anchor="t">
            <a:noAutofit/>
          </a:bodyPr>
          <a:p>
            <a:pPr marL="343080" indent="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Enhance broadcast/multicast integrity protocol (BIP) to support protection of S1G Beacon frames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Henry Ptasinski, Element78 Communications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AD37C5B-C9DB-4888-B3F0-9DBEBE809B2E}" type="slidenum">
              <a:t>2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>October 2023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6800" bIns="46800" anchor="ctr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n-US" sz="2800" spc="-1" strike="noStrike">
                <a:solidFill>
                  <a:srgbClr val="000000"/>
                </a:solidFill>
                <a:latin typeface="Times New Roman"/>
              </a:rPr>
              <a:t>Comments from initial SA ballot on REVme D4.0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2160" rIns="92160" tIns="46080" bIns="46080" anchor="t">
            <a:noAutofit/>
          </a:bodyPr>
          <a:p>
            <a:pPr marL="343080" indent="-3430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CID 6054: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Comment: </a:t>
            </a:r>
            <a:r>
              <a:rPr b="0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There is no beacon protection for the S1G beacon, which is an extension frame.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Proposed Change: </a:t>
            </a:r>
            <a:r>
              <a:rPr b="0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Add protection to the S1G beacon.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CID 6338: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Comment: </a:t>
            </a:r>
            <a:r>
              <a:rPr b="0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CID 1396: should support beacon protection for S1G and DMG, else they will not be protected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Proposed Change: </a:t>
            </a:r>
            <a:r>
              <a:rPr b="0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Add support for (S1G/DMG) beacon protection in S1G and DMG BSSes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Henry Ptasinski, Element78 Communications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2075DA4-6C72-4F76-A01A-873104B6DD96}" type="slidenum">
              <a:t>3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>October 2023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6800" bIns="468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</a:rPr>
              <a:t>BIP Changes for S1G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2160" rIns="92160" tIns="46080" bIns="46080" anchor="t">
            <a:noAutofit/>
          </a:bodyPr>
          <a:p>
            <a:pPr marL="343080" indent="-3430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S1G Beacons are Extension frames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Frame header is different than for Beacon frames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AAD construction needs to be adjusted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6" name="" descr=""/>
          <p:cNvPicPr/>
          <p:nvPr/>
        </p:nvPicPr>
        <p:blipFill>
          <a:blip r:embed="rId1"/>
          <a:stretch/>
        </p:blipFill>
        <p:spPr>
          <a:xfrm>
            <a:off x="786240" y="4147920"/>
            <a:ext cx="7600680" cy="184752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Henry Ptasinski, Element78 Communications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70D042A-DC9E-4FF5-A281-D49D16BCE832}" type="slidenum">
              <a:t>4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>October 2023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6800" bIns="468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</a:rPr>
              <a:t>BIP Changes for S1G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2160" rIns="92160" tIns="46080" bIns="46080" anchor="t">
            <a:noAutofit/>
          </a:bodyPr>
          <a:p>
            <a:pPr marL="343080" indent="-3430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Regulatory constraints in some jurisdications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 defTabSz="9144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For example, APs in Japan and Europe have a 10% duty cycle per hour, making reduction of Beacon Protection overheads very desirable for S1G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 defTabSz="9144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For Japan see ARIB T108: </a:t>
            </a:r>
            <a:r>
              <a:rPr b="1" lang="en-GB" sz="2000" spc="-1" strike="noStrike" u="sng">
                <a:solidFill>
                  <a:srgbClr val="0000ee"/>
                </a:solidFill>
                <a:uFillTx/>
                <a:latin typeface="Times New Roman"/>
                <a:ea typeface="MS Gothic"/>
                <a:hlinkClick r:id="rId1"/>
              </a:rPr>
              <a:t>https://www.arib.or.jp/english/std_tr/telecommunications/desc/std-t108.html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 defTabSz="9144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For Europe see ETSI EN 304 220-1: </a:t>
            </a:r>
            <a:r>
              <a:rPr b="1" lang="en-GB" sz="2000" spc="-1" strike="noStrike" u="sng">
                <a:solidFill>
                  <a:srgbClr val="0000ee"/>
                </a:solidFill>
                <a:uFillTx/>
                <a:latin typeface="Times New Roman"/>
                <a:ea typeface="MS Gothic"/>
                <a:hlinkClick r:id="rId2"/>
              </a:rPr>
              <a:t>https://www.etsi.org/deliver/etsi_en/304200_304299/30422001/01.01.00_20/en_30422001v010100a.pdf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Henry Ptasinski, Element78 Communications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2CB0782-7452-4919-92AE-7536E42AC921}" type="slidenum">
              <a:t>5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>October 2023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6800" bIns="468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</a:rPr>
              <a:t>BIP Changes (Normal operation)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2160" rIns="92160" tIns="46080" bIns="46080" anchor="t">
            <a:noAutofit/>
          </a:bodyPr>
          <a:p>
            <a:pPr marL="216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716760"/>
              </a:tabLst>
            </a:pPr>
            <a:r>
              <a:rPr b="1" lang="en-GB" sz="2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Construct AAD using: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716760"/>
              </a:tabLst>
            </a:pPr>
            <a:r>
              <a:rPr b="1" lang="en-GB" sz="1500" spc="-1" strike="noStrike">
                <a:solidFill>
                  <a:srgbClr val="000000"/>
                </a:solidFill>
                <a:latin typeface="Times New Roman"/>
                <a:ea typeface="MS Gothic"/>
              </a:rPr>
              <a:t>FC—MPDU Frame Control field.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716760"/>
              </a:tabLst>
            </a:pPr>
            <a:r>
              <a:rPr b="1" lang="en-GB" sz="1500" spc="-1" strike="noStrike">
                <a:solidFill>
                  <a:srgbClr val="000000"/>
                </a:solidFill>
                <a:latin typeface="Times New Roman"/>
                <a:ea typeface="MS Gothic"/>
              </a:rPr>
              <a:t>SA—address of the STA transmitting the S1G Beacon frame.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716760"/>
              </a:tabLst>
            </a:pPr>
            <a:r>
              <a:rPr b="1" lang="en-GB" sz="1500" spc="-1" strike="noStrike">
                <a:solidFill>
                  <a:srgbClr val="000000"/>
                </a:solidFill>
                <a:latin typeface="Times New Roman"/>
                <a:ea typeface="MS Gothic"/>
              </a:rPr>
              <a:t>Change Sequence.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716760"/>
              </a:tabLst>
            </a:pPr>
            <a:r>
              <a:rPr b="1" lang="en-GB" sz="1500" spc="-1" strike="noStrike">
                <a:solidFill>
                  <a:srgbClr val="000000"/>
                </a:solidFill>
                <a:latin typeface="Times New Roman"/>
                <a:ea typeface="MS Gothic"/>
              </a:rPr>
              <a:t>Next TBTT (if present).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716760"/>
              </a:tabLst>
            </a:pPr>
            <a:r>
              <a:rPr b="1" lang="en-GB" sz="15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Compressed SSID (if present).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716760"/>
              </a:tabLst>
            </a:pPr>
            <a:r>
              <a:rPr b="1" lang="en-GB" sz="1500" spc="-1" strike="noStrike">
                <a:solidFill>
                  <a:srgbClr val="000000"/>
                </a:solidFill>
                <a:latin typeface="Times New Roman"/>
                <a:ea typeface="MS Gothic"/>
              </a:rPr>
              <a:t>Access Network Options (if present).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716760"/>
              </a:tabLst>
            </a:pPr>
            <a:r>
              <a:rPr b="1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Remainder of BIP processing is basically the same as existing BIP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11" name="" descr=""/>
          <p:cNvPicPr/>
          <p:nvPr/>
        </p:nvPicPr>
        <p:blipFill>
          <a:blip r:embed="rId1"/>
          <a:stretch/>
        </p:blipFill>
        <p:spPr>
          <a:xfrm>
            <a:off x="908640" y="4799520"/>
            <a:ext cx="6924240" cy="155232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Henry Ptasinski, Element78 Communications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6B5501B-E083-408A-84F1-6349AE45DA3B}" type="slidenum">
              <a:t>6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>October 2023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6800" bIns="468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</a:rPr>
              <a:t>BIP Compact Encapsulation (BCE)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2160" rIns="92160" tIns="46080" bIns="46080" anchor="t">
            <a:noAutofit/>
          </a:bodyPr>
          <a:p>
            <a:pPr marL="343080" indent="-3430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Reduced overhead, for use in low duty cycle regulatory environments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Derive BIPN based on TSBTT/TBTT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Signal Key ID via S1G Beacon Compatibility element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Replace MME with MIC element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Include BIPN in AAD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PN not used directly in AES-CMAC processing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PN in current BIP protected by inclusion in frame payload (MME)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Size reduction: 8 bytes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Henry Ptasinski, Element78 Communications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6D22DF9-7B7A-4458-9C3B-508CCAF513F7}" type="slidenum">
              <a:t>7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>October 2023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6800" bIns="46800" anchor="ctr">
            <a:noAutofit/>
          </a:bodyPr>
          <a:p>
            <a:pPr indent="0" algn="ctr">
              <a:buNone/>
            </a:pPr>
            <a:r>
              <a:rPr b="1" lang="en-US" sz="3600" spc="-1" strike="noStrike">
                <a:solidFill>
                  <a:srgbClr val="000000"/>
                </a:solidFill>
                <a:latin typeface="Times New Roman"/>
              </a:rPr>
              <a:t>BCE BIPN Derivation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2160" rIns="92160" tIns="46080" bIns="46080" anchor="t">
            <a:noAutofit/>
          </a:bodyPr>
          <a:p>
            <a:pPr marL="343080" indent="-3430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100" spc="-1" strike="noStrike">
                <a:solidFill>
                  <a:srgbClr val="000000"/>
                </a:solidFill>
                <a:latin typeface="Times New Roman"/>
                <a:ea typeface="MS Gothic"/>
              </a:rPr>
              <a:t>If dot11ShortBeaconInterval is true:</a:t>
            </a:r>
            <a:endParaRPr b="0" lang="en-US" sz="21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100000"/>
              </a:lnSpc>
              <a:spcBef>
                <a:spcPts val="601"/>
              </a:spcBef>
              <a:buNone/>
            </a:pPr>
            <a:r>
              <a:rPr b="1" i="1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BIPN = CurrentTSBTT / (1024 × dot11ShortBeaconPeriod)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CurrentTSBTT is the TSBTT of the S1G Beacon frame that is being protected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100" spc="-1" strike="noStrike">
                <a:solidFill>
                  <a:srgbClr val="000000"/>
                </a:solidFill>
                <a:latin typeface="Times New Roman"/>
                <a:ea typeface="MS Gothic"/>
              </a:rPr>
              <a:t>If dot11ShortBeaconInterval is false:</a:t>
            </a:r>
            <a:endParaRPr b="0" lang="en-US" sz="21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100000"/>
              </a:lnSpc>
              <a:spcBef>
                <a:spcPts val="601"/>
              </a:spcBef>
              <a:buNone/>
            </a:pPr>
            <a:r>
              <a:rPr b="1" i="1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BIPN =  CurrentTBTT / (1024 × dot11BeaconPeriod)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CurrentTBTT is the TBTT of the S1G Beacon frame that is being protected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Transmitter could use e.g.: </a:t>
            </a:r>
            <a:r>
              <a:rPr b="1" i="1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Ceil(TSF/(1024 x dot11BeaconPeriod))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Receiver could use e.g: </a:t>
            </a:r>
            <a:r>
              <a:rPr b="1" i="1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Floor(TSF/(1024 x dot11BeaconPeriod))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Henry Ptasinski, Element78 Communications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990204E-0515-472A-AB8E-52D2B2ED4827}" type="slidenum">
              <a:t>8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>October 2023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6800" bIns="46800" anchor="ctr">
            <a:noAutofit/>
          </a:bodyPr>
          <a:p>
            <a:pPr indent="0" algn="ctr">
              <a:buNone/>
            </a:pPr>
            <a:r>
              <a:rPr b="1" lang="en-US" sz="3600" spc="-1" strike="noStrike">
                <a:solidFill>
                  <a:srgbClr val="000000"/>
                </a:solidFill>
                <a:latin typeface="Times New Roman"/>
              </a:rPr>
              <a:t>BCE Key ID Signaling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2160" rIns="92160" tIns="46080" bIns="46080" anchor="t">
            <a:noAutofit/>
          </a:bodyPr>
          <a:p>
            <a:pPr marL="343080" indent="-3430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Use B7 of the S1G Beacon Compatibility element to indicate BIGTK Key ID: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B7 = BIGTK Key ID - 6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200" spc="-1" strike="noStrike">
                <a:solidFill>
                  <a:srgbClr val="000000"/>
                </a:solidFill>
                <a:latin typeface="Times New Roman"/>
              </a:rPr>
              <a:t>Valid values for the BIGTK Key ID are 6 or 7 (see 6.5.14.1 (MLME-SETKEYS.request)).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Henry Ptasinski, Element78 Communications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FEBD8D3-CDFB-4A78-BF68-82B04E62A5F5}" type="slidenum">
              <a:t>9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>October 2023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4422</TotalTime>
  <Application>LibreOffice/7.6.2.1$Linux_X86_64 LibreOffice_project/56f7684011345957bbf33a7ee678afaf4d2ba333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2023-10-16T12:29:02Z</dcterms:created>
  <dc:creator>Henry Ptasinski</dc:creator>
  <dc:description/>
  <dc:language>en-US</dc:language>
  <cp:lastModifiedBy>Henry Ptasinski</cp:lastModifiedBy>
  <dcterms:modified xsi:type="dcterms:W3CDTF">2023-10-17T10:11:28Z</dcterms:modified>
  <cp:revision>6</cp:revision>
  <dc:subject/>
  <dc:title>S1G Beacon Protection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">
    <vt:lpwstr>Henry</vt:lpwstr>
  </property>
  <property fmtid="{D5CDD505-2E9C-101B-9397-08002B2CF9AE}" pid="3" name="Notes">
    <vt:r8>9</vt:r8>
  </property>
  <property fmtid="{D5CDD505-2E9C-101B-9397-08002B2CF9AE}" pid="4" name="PresentationFormat">
    <vt:lpwstr>On-screen Show (4:3)</vt:lpwstr>
  </property>
  <property fmtid="{D5CDD505-2E9C-101B-9397-08002B2CF9AE}" pid="5" name="Slides">
    <vt:r8>9</vt:r8>
  </property>
</Properties>
</file>