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23" r:id="rId16"/>
    <p:sldId id="1019" r:id="rId17"/>
    <p:sldId id="1020" r:id="rId18"/>
    <p:sldId id="1014" r:id="rId19"/>
    <p:sldId id="263" r:id="rId20"/>
    <p:sldId id="269" r:id="rId21"/>
    <p:sldId id="270" r:id="rId22"/>
    <p:sldId id="271" r:id="rId23"/>
    <p:sldId id="272" r:id="rId24"/>
    <p:sldId id="273" r:id="rId25"/>
    <p:sldId id="274" r:id="rId26"/>
    <p:sldId id="286" r:id="rId27"/>
    <p:sldId id="287" r:id="rId28"/>
    <p:sldId id="288" r:id="rId29"/>
    <p:sldId id="1015" r:id="rId30"/>
    <p:sldId id="1016" r:id="rId31"/>
    <p:sldId id="1017" r:id="rId3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831D6-18A0-4E19-9F8C-D96077710827}" v="3" dt="2023-11-16T22:25:50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7E8831D6-18A0-4E19-9F8C-D96077710827}"/>
    <pc:docChg chg="custSel modSld modMainMaster">
      <pc:chgData name="Carlos Rios" userId="259fa1cc625225d5" providerId="LiveId" clId="{7E8831D6-18A0-4E19-9F8C-D96077710827}" dt="2023-11-16T22:25:50.131" v="403" actId="164"/>
      <pc:docMkLst>
        <pc:docMk/>
      </pc:docMkLst>
      <pc:sldChg chg="modSp mod">
        <pc:chgData name="Carlos Rios" userId="259fa1cc625225d5" providerId="LiveId" clId="{7E8831D6-18A0-4E19-9F8C-D96077710827}" dt="2023-11-16T22:18:59.779" v="341" actId="20577"/>
        <pc:sldMkLst>
          <pc:docMk/>
          <pc:sldMk cId="0" sldId="256"/>
        </pc:sldMkLst>
        <pc:spChg chg="mod">
          <ac:chgData name="Carlos Rios" userId="259fa1cc625225d5" providerId="LiveId" clId="{7E8831D6-18A0-4E19-9F8C-D96077710827}" dt="2023-11-16T22:18:59.779" v="34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Carlos Rios" userId="259fa1cc625225d5" providerId="LiveId" clId="{7E8831D6-18A0-4E19-9F8C-D96077710827}" dt="2023-11-16T22:25:50.131" v="403" actId="164"/>
        <pc:sldMkLst>
          <pc:docMk/>
          <pc:sldMk cId="2962355168" sldId="285"/>
        </pc:sldMkLst>
        <pc:spChg chg="add del mod">
          <ac:chgData name="Carlos Rios" userId="259fa1cc625225d5" providerId="LiveId" clId="{7E8831D6-18A0-4E19-9F8C-D96077710827}" dt="2023-11-16T22:25:06.247" v="402" actId="478"/>
          <ac:spMkLst>
            <pc:docMk/>
            <pc:sldMk cId="2962355168" sldId="285"/>
            <ac:spMk id="10" creationId="{665DBD0D-BECC-9C58-71D7-864182632CD8}"/>
          </ac:spMkLst>
        </pc:spChg>
        <pc:grpChg chg="add mod">
          <ac:chgData name="Carlos Rios" userId="259fa1cc625225d5" providerId="LiveId" clId="{7E8831D6-18A0-4E19-9F8C-D96077710827}" dt="2023-11-16T22:25:50.131" v="403" actId="164"/>
          <ac:grpSpMkLst>
            <pc:docMk/>
            <pc:sldMk cId="2962355168" sldId="285"/>
            <ac:grpSpMk id="21" creationId="{007A8218-A5AE-7B71-CCDC-86CAF7A56FE9}"/>
          </ac:grpSpMkLst>
        </pc:grpChg>
        <pc:grpChg chg="mod">
          <ac:chgData name="Carlos Rios" userId="259fa1cc625225d5" providerId="LiveId" clId="{7E8831D6-18A0-4E19-9F8C-D96077710827}" dt="2023-11-16T22:25:50.131" v="403" actId="164"/>
          <ac:grpSpMkLst>
            <pc:docMk/>
            <pc:sldMk cId="2962355168" sldId="285"/>
            <ac:grpSpMk id="33" creationId="{8309FFB9-4769-8362-5B89-11D759FDF248}"/>
          </ac:grpSpMkLst>
        </pc:grpChg>
        <pc:picChg chg="add mod">
          <ac:chgData name="Carlos Rios" userId="259fa1cc625225d5" providerId="LiveId" clId="{7E8831D6-18A0-4E19-9F8C-D96077710827}" dt="2023-11-16T22:25:50.131" v="403" actId="164"/>
          <ac:picMkLst>
            <pc:docMk/>
            <pc:sldMk cId="2962355168" sldId="285"/>
            <ac:picMk id="17" creationId="{8A3296DD-29F5-488A-E230-29FC1792F110}"/>
          </ac:picMkLst>
        </pc:picChg>
      </pc:sldChg>
      <pc:sldChg chg="modSp mod">
        <pc:chgData name="Carlos Rios" userId="259fa1cc625225d5" providerId="LiveId" clId="{7E8831D6-18A0-4E19-9F8C-D96077710827}" dt="2023-11-16T22:15:03.773" v="323" actId="20577"/>
        <pc:sldMkLst>
          <pc:docMk/>
          <pc:sldMk cId="617812994" sldId="1013"/>
        </pc:sldMkLst>
        <pc:spChg chg="mod">
          <ac:chgData name="Carlos Rios" userId="259fa1cc625225d5" providerId="LiveId" clId="{7E8831D6-18A0-4E19-9F8C-D96077710827}" dt="2023-11-16T22:15:03.773" v="323" actId="20577"/>
          <ac:spMkLst>
            <pc:docMk/>
            <pc:sldMk cId="617812994" sldId="1013"/>
            <ac:spMk id="2" creationId="{B3B5F3B3-C47E-FA2A-7B8E-849ECE691BF5}"/>
          </ac:spMkLst>
        </pc:spChg>
      </pc:sldChg>
      <pc:sldChg chg="modSp mod">
        <pc:chgData name="Carlos Rios" userId="259fa1cc625225d5" providerId="LiveId" clId="{7E8831D6-18A0-4E19-9F8C-D96077710827}" dt="2023-11-16T22:17:19.605" v="340" actId="20577"/>
        <pc:sldMkLst>
          <pc:docMk/>
          <pc:sldMk cId="4133992869" sldId="1023"/>
        </pc:sldMkLst>
        <pc:spChg chg="mod">
          <ac:chgData name="Carlos Rios" userId="259fa1cc625225d5" providerId="LiveId" clId="{7E8831D6-18A0-4E19-9F8C-D96077710827}" dt="2023-11-16T22:17:19.605" v="340" actId="20577"/>
          <ac:spMkLst>
            <pc:docMk/>
            <pc:sldMk cId="4133992869" sldId="1023"/>
            <ac:spMk id="7" creationId="{7DE27C8F-D46B-3EF6-2685-DC9E2E451582}"/>
          </ac:spMkLst>
        </pc:spChg>
      </pc:sldChg>
      <pc:sldMasterChg chg="modSp mod">
        <pc:chgData name="Carlos Rios" userId="259fa1cc625225d5" providerId="LiveId" clId="{7E8831D6-18A0-4E19-9F8C-D96077710827}" dt="2023-11-16T22:03:08.360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7E8831D6-18A0-4E19-9F8C-D96077710827}" dt="2023-11-16T22:03:08.360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41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802.11-23/1756r3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MIMO Dynamic Polarization Multiplexing and Beamforming:</a:t>
            </a:r>
            <a:br>
              <a:rPr lang="en-GB" sz="2400"/>
            </a:br>
            <a:r>
              <a:rPr lang="en-GB" sz="2400"/>
              <a:t>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Dynamic Polarization Trunk-Drop Architecture</a:t>
            </a:r>
            <a:endParaRPr lang="en-GB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WiFi-bn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near-/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pesky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ultimately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WiFi-bn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22836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effectLst/>
              </a:rPr>
              <a:t>Representative “</a:t>
            </a:r>
            <a:r>
              <a:rPr lang="en-US" sz="2800">
                <a:solidFill>
                  <a:schemeClr val="tx1"/>
                </a:solidFill>
              </a:rPr>
              <a:t>TownWiFi” Network</a:t>
            </a:r>
            <a:endParaRPr lang="en-GB" sz="280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71009"/>
              </p:ext>
            </p:extLst>
          </p:nvPr>
        </p:nvGraphicFramePr>
        <p:xfrm>
          <a:off x="2179099" y="4743280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1785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5402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728595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33102"/>
              </p:ext>
            </p:extLst>
          </p:nvPr>
        </p:nvGraphicFramePr>
        <p:xfrm>
          <a:off x="7231278" y="4912878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87915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35270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B8C2117-0967-A061-5F74-E7CA7877A4CC}"/>
              </a:ext>
            </a:extLst>
          </p:cNvPr>
          <p:cNvSpPr/>
          <p:nvPr/>
        </p:nvSpPr>
        <p:spPr bwMode="auto">
          <a:xfrm rot="20961257">
            <a:off x="7054038" y="4466206"/>
            <a:ext cx="2695280" cy="193845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Representative “MetroWiFi” </a:t>
            </a:r>
            <a:r>
              <a:rPr lang="en-US" sz="2800">
                <a:solidFill>
                  <a:schemeClr val="tx1"/>
                </a:solidFill>
                <a:effectLst/>
              </a:rPr>
              <a:t>Network</a:t>
            </a:r>
            <a:endParaRPr lang="en-GB" sz="280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17657"/>
              </p:ext>
            </p:extLst>
          </p:nvPr>
        </p:nvGraphicFramePr>
        <p:xfrm>
          <a:off x="1402829" y="4327375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0527"/>
              </p:ext>
            </p:extLst>
          </p:nvPr>
        </p:nvGraphicFramePr>
        <p:xfrm>
          <a:off x="2502004" y="5464425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181" y="1506086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988" y="1380754"/>
            <a:ext cx="566957" cy="161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18F665-6C95-8BE6-6B84-8924E26A24BA}"/>
              </a:ext>
            </a:extLst>
          </p:cNvPr>
          <p:cNvSpPr/>
          <p:nvPr/>
        </p:nvSpPr>
        <p:spPr bwMode="auto">
          <a:xfrm rot="21279468">
            <a:off x="2108323" y="5422097"/>
            <a:ext cx="3513609" cy="114520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7A8218-A5AE-7B71-CCDC-86CAF7A56FE9}"/>
              </a:ext>
            </a:extLst>
          </p:cNvPr>
          <p:cNvGrpSpPr/>
          <p:nvPr/>
        </p:nvGrpSpPr>
        <p:grpSpPr>
          <a:xfrm>
            <a:off x="1198338" y="1159835"/>
            <a:ext cx="10384511" cy="5048323"/>
            <a:chOff x="1198338" y="1159835"/>
            <a:chExt cx="10384511" cy="504832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309FFB9-4769-8362-5B89-11D759FDF248}"/>
                </a:ext>
              </a:extLst>
            </p:cNvPr>
            <p:cNvGrpSpPr/>
            <p:nvPr/>
          </p:nvGrpSpPr>
          <p:grpSpPr>
            <a:xfrm>
              <a:off x="1198338" y="1159835"/>
              <a:ext cx="10384511" cy="5048323"/>
              <a:chOff x="1198338" y="1110737"/>
              <a:chExt cx="10384511" cy="504832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C6EB629-2791-1B7E-EC0D-810A29C99D66}"/>
                  </a:ext>
                </a:extLst>
              </p:cNvPr>
              <p:cNvGrpSpPr/>
              <p:nvPr/>
            </p:nvGrpSpPr>
            <p:grpSpPr>
              <a:xfrm>
                <a:off x="6419010" y="1402742"/>
                <a:ext cx="5163839" cy="4756318"/>
                <a:chOff x="6419010" y="1402742"/>
                <a:chExt cx="5163839" cy="4756318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F31325-D4A2-6B47-87A0-5B6D6EE1A4F4}"/>
                    </a:ext>
                  </a:extLst>
                </p:cNvPr>
                <p:cNvGrpSpPr/>
                <p:nvPr/>
              </p:nvGrpSpPr>
              <p:grpSpPr>
                <a:xfrm>
                  <a:off x="6419010" y="1402742"/>
                  <a:ext cx="5163839" cy="4756318"/>
                  <a:chOff x="8425254" y="3248160"/>
                  <a:chExt cx="3050115" cy="2769763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3DE9CB1D-8F91-DDC1-DDC9-01C1009CD8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4197" r="11049" b="19533"/>
                  <a:stretch/>
                </p:blipFill>
                <p:spPr>
                  <a:xfrm>
                    <a:off x="8425254" y="3248160"/>
                    <a:ext cx="3050115" cy="2769763"/>
                  </a:xfrm>
                  <a:prstGeom prst="rect">
                    <a:avLst/>
                  </a:prstGeom>
                </p:spPr>
              </p:pic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847611D0-B2F4-F429-D5D2-D079D55C07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29560" y="3540640"/>
                    <a:ext cx="2205436" cy="2218692"/>
                  </a:xfrm>
                  <a:prstGeom prst="ellipse">
                    <a:avLst/>
                  </a:prstGeom>
                  <a:noFill/>
                  <a:ln w="34925" cap="flat" cmpd="sng" algn="ctr">
                    <a:solidFill>
                      <a:schemeClr val="bg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98A865D-527F-B9DE-97FD-2B6FCCBA4B1F}"/>
                    </a:ext>
                  </a:extLst>
                </p:cNvPr>
                <p:cNvSpPr/>
                <p:nvPr/>
              </p:nvSpPr>
              <p:spPr bwMode="auto">
                <a:xfrm>
                  <a:off x="8646929" y="3698876"/>
                  <a:ext cx="416983" cy="251491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rgbClr val="FFC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1A7F463-E671-34C2-FDBB-85E31AB51A8E}"/>
                  </a:ext>
                </a:extLst>
              </p:cNvPr>
              <p:cNvCxnSpPr>
                <a:cxnSpLocks/>
                <a:endCxn id="29" idx="7"/>
              </p:cNvCxnSpPr>
              <p:nvPr/>
            </p:nvCxnSpPr>
            <p:spPr bwMode="auto">
              <a:xfrm>
                <a:off x="5605949" y="1493087"/>
                <a:ext cx="3396897" cy="2242619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018C38C-2B28-505F-8E81-B81206E955D7}"/>
                  </a:ext>
                </a:extLst>
              </p:cNvPr>
              <p:cNvGrpSpPr/>
              <p:nvPr/>
            </p:nvGrpSpPr>
            <p:grpSpPr>
              <a:xfrm>
                <a:off x="1198338" y="1110737"/>
                <a:ext cx="5163839" cy="2767842"/>
                <a:chOff x="1160760" y="1270757"/>
                <a:chExt cx="5163839" cy="2767842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F70DA38-5D01-1A6F-B939-722DF2A26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03996" y="1369840"/>
                  <a:ext cx="4489322" cy="2592560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0E3EC2-5BA0-21EE-D975-C8BB4E6D9751}"/>
                    </a:ext>
                  </a:extLst>
                </p:cNvPr>
                <p:cNvSpPr txBox="1"/>
                <p:nvPr/>
              </p:nvSpPr>
              <p:spPr>
                <a:xfrm>
                  <a:off x="1742643" y="2865656"/>
                  <a:ext cx="99144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~$60k/mo</a:t>
                  </a:r>
                  <a:endParaRPr lang="en-US" sz="1000" b="1" baseline="-2500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81E1EBE-B098-681F-773C-BB95A024E0FD}"/>
                    </a:ext>
                  </a:extLst>
                </p:cNvPr>
                <p:cNvSpPr/>
                <p:nvPr/>
              </p:nvSpPr>
              <p:spPr bwMode="auto">
                <a:xfrm>
                  <a:off x="1160760" y="1270757"/>
                  <a:ext cx="5163839" cy="276784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rgbClr val="FFC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C750648-BD8C-CBA0-689D-E3F54C2A6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8579" y="3450817"/>
                <a:ext cx="314325" cy="80227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6EEE1B8-D418-CC74-8312-AD8EDE990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1692" y="4064436"/>
                <a:ext cx="314325" cy="16192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6B9FC5-00A1-C2DE-111E-D290ACC1ADB2}"/>
                  </a:ext>
                </a:extLst>
              </p:cNvPr>
              <p:cNvSpPr txBox="1"/>
              <p:nvPr/>
            </p:nvSpPr>
            <p:spPr>
              <a:xfrm>
                <a:off x="3603290" y="4040962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~$250k</a:t>
                </a:r>
                <a:endParaRPr lang="en-US" sz="1000" b="1" baseline="-250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DC59525-81DB-CACB-F534-83C354624D82}"/>
                  </a:ext>
                </a:extLst>
              </p:cNvPr>
              <p:cNvCxnSpPr>
                <a:cxnSpLocks/>
                <a:stCxn id="22" idx="4"/>
                <a:endCxn id="29" idx="4"/>
              </p:cNvCxnSpPr>
              <p:nvPr/>
            </p:nvCxnSpPr>
            <p:spPr bwMode="auto">
              <a:xfrm>
                <a:off x="3780258" y="3878579"/>
                <a:ext cx="5075163" cy="71788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D805CD-E657-C638-9FBC-869C300B4639}"/>
                  </a:ext>
                </a:extLst>
              </p:cNvPr>
              <p:cNvSpPr/>
              <p:nvPr/>
            </p:nvSpPr>
            <p:spPr bwMode="auto">
              <a:xfrm>
                <a:off x="4611835" y="5046818"/>
                <a:ext cx="1515969" cy="16691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3296DD-29F5-488A-E230-29FC1792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4927" y="2190484"/>
              <a:ext cx="405880" cy="633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What Does All This Mean to Us 802.11 folk?</a:t>
            </a:r>
            <a:br>
              <a:rPr lang="en-GB" sz="2800" dirty="0"/>
            </a:br>
            <a:r>
              <a:rPr lang="en-GB" sz="1800" dirty="0"/>
              <a:t>(One Guy’s Idle Musings, Analyses and Conclusions )</a:t>
            </a:r>
            <a:endParaRPr lang="en-GB" sz="2800" kern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WiFi-bn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WAN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WiFi-bn can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~$15/mo?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FTTP and LEOSat BB aren’t even in the conversation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WiFi-bn 							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4775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 immediate and lasting </a:t>
            </a:r>
            <a:r>
              <a:rPr lang="en-US" sz="1600" dirty="0">
                <a:solidFill>
                  <a:schemeClr val="tx1"/>
                </a:solidFill>
              </a:rPr>
              <a:t>demand for WiFi-bn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WiFi-bn BB migrations means ~400M new WiFi-bn subs/yr for 3 years,    					or </a:t>
            </a:r>
            <a:r>
              <a:rPr lang="en-US" sz="1600" i="1" dirty="0">
                <a:solidFill>
                  <a:schemeClr val="tx1"/>
                </a:solidFill>
              </a:rPr>
              <a:t>400M (3-yr life) WiFi-bn Clients sell annually for the foreseeable future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2000 Clients, 2 WiFiBH APs per FWiFiA AP and a systemic 3x network				   	overbuild means (4e8/2e3 x 3 x 3 =) </a:t>
            </a:r>
            <a:r>
              <a:rPr lang="en-US" sz="1600" i="1" dirty="0">
                <a:solidFill>
                  <a:schemeClr val="tx1"/>
                </a:solidFill>
              </a:rPr>
              <a:t>1.8M WiFi-bn APs sell yearly, also ftff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WiFi-bn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“WiFi-bn” equipment could come available much faster than many would expect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the WiFi-bn PHY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SoC platforms </a:t>
            </a:r>
            <a:r>
              <a:rPr lang="en-US" sz="1600" i="1" dirty="0">
                <a:solidFill>
                  <a:schemeClr val="tx1"/>
                </a:solidFill>
              </a:rPr>
              <a:t>could </a:t>
            </a:r>
            <a:r>
              <a:rPr lang="en-US" sz="1600" dirty="0">
                <a:solidFill>
                  <a:schemeClr val="tx1"/>
                </a:solidFill>
              </a:rPr>
              <a:t>arrive by 2025				100k’s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To much popular acclaim, IEEE802.11bn-compatible APs and Clients, as well as thereby-enabled 					breakthrough Internet services, could long precede formal TGbn standardization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A Substantiating Concrete, Imminent Example</a:t>
            </a:r>
            <a:br>
              <a:rPr lang="en-GB" sz="2800" dirty="0"/>
            </a:br>
            <a:r>
              <a:rPr lang="en-GB" sz="1800" dirty="0"/>
              <a:t>(One Guy’s Not so Idle MA&amp;C)</a:t>
            </a:r>
            <a:endParaRPr lang="en-GB" sz="28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331E39-68B3-246A-6903-3187D331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60" y="4528426"/>
            <a:ext cx="9396761" cy="1872645"/>
          </a:xfrm>
        </p:spPr>
        <p:txBody>
          <a:bodyPr/>
          <a:lstStyle/>
          <a:p>
            <a:pPr marL="0" lvl="3" indent="0">
              <a:spcBef>
                <a:spcPts val="6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Musing 1:		Per the graph, ~12.5k towns in the USA boast between 500 and 50k residents 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</a:rPr>
              <a:t>NsI Analysis 1:		Those towns </a:t>
            </a:r>
            <a:r>
              <a:rPr lang="en-US" b="1" dirty="0">
                <a:solidFill>
                  <a:schemeClr val="tx1"/>
                </a:solidFill>
                <a:effectLst/>
              </a:rPr>
              <a:t>comprise ~75M (generally Broadband-underserved) households </a:t>
            </a:r>
          </a:p>
          <a:p>
            <a:pPr marL="0" lvl="3" indent="0">
              <a:spcBef>
                <a:spcPts val="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Represent the </a:t>
            </a:r>
            <a:r>
              <a:rPr lang="en-US" b="1" dirty="0">
                <a:solidFill>
                  <a:schemeClr val="tx1"/>
                </a:solidFill>
              </a:rPr>
              <a:t>entire (overwhelmingly untapped) market for </a:t>
            </a:r>
            <a:r>
              <a:rPr lang="en-US" b="1" dirty="0">
                <a:solidFill>
                  <a:schemeClr val="tx1"/>
                </a:solidFill>
                <a:effectLst/>
              </a:rPr>
              <a:t>~1k US WISPs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				Just 1-2 TownWiFi buildouts each would well-BB-serve ALL those towns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chemeClr val="tx1"/>
                </a:solidFill>
                <a:effectLst/>
              </a:rPr>
              <a:t>				Those 1k WISPs are ready, willing and able to build out the instant WiFi-bn arrives!</a:t>
            </a:r>
          </a:p>
          <a:p>
            <a:pPr marL="0" lvl="3" indent="0">
              <a:spcBef>
                <a:spcPts val="300"/>
              </a:spcBef>
              <a:tabLst>
                <a:tab pos="460375" algn="l"/>
              </a:tabLst>
            </a:pPr>
            <a:r>
              <a:rPr lang="en-US" b="1" dirty="0">
                <a:solidFill>
                  <a:schemeClr val="tx1"/>
                </a:solidFill>
                <a:effectLst/>
              </a:rPr>
              <a:t>NsI Conclusion 1:	The USA market demand for </a:t>
            </a:r>
            <a:r>
              <a:rPr lang="en-US" b="1" dirty="0">
                <a:solidFill>
                  <a:schemeClr val="tx1"/>
                </a:solidFill>
              </a:rPr>
              <a:t>WiFi-bn APs and Clients </a:t>
            </a:r>
            <a:r>
              <a:rPr lang="en-US" b="1" dirty="0">
                <a:solidFill>
                  <a:schemeClr val="tx1"/>
                </a:solidFill>
                <a:effectLst/>
              </a:rPr>
              <a:t>on Day 1 of availability:</a:t>
            </a:r>
          </a:p>
          <a:p>
            <a:pPr marL="0" lvl="3" indent="0" algn="ctr">
              <a:spcBef>
                <a:spcPts val="0"/>
              </a:spcBef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C00000"/>
                </a:solidFill>
                <a:effectLst/>
              </a:rPr>
              <a:t>70M FWiFiA Clients + 70k WiFiBH/ FWiFiA APs</a:t>
            </a:r>
          </a:p>
          <a:p>
            <a:pPr marL="0" lvl="3" indent="0">
              <a:spcBef>
                <a:spcPts val="0"/>
              </a:spcBef>
              <a:buNone/>
            </a:pPr>
            <a:br>
              <a:rPr lang="en-US" sz="1800" dirty="0">
                <a:solidFill>
                  <a:srgbClr val="C00000"/>
                </a:solidFill>
                <a:effectLst/>
              </a:rPr>
            </a:br>
            <a:endParaRPr lang="en-US" sz="1800" dirty="0">
              <a:solidFill>
                <a:schemeClr val="tx1"/>
              </a:solidFill>
              <a:effectLst/>
            </a:endParaRPr>
          </a:p>
          <a:p>
            <a:pPr marL="0" lvl="3" indent="0">
              <a:spcBef>
                <a:spcPts val="300"/>
              </a:spcBef>
              <a:buNone/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458788" lvl="4" indent="-228600">
              <a:spcBef>
                <a:spcPts val="300"/>
              </a:spcBef>
            </a:pPr>
            <a:endParaRPr lang="en-US" sz="1800" dirty="0">
              <a:solidFill>
                <a:schemeClr val="tx1"/>
              </a:solidFill>
              <a:effectLst/>
            </a:endParaRP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effectLst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E531AD-8EE1-BBB4-1B3A-2CA18F7C68CC}"/>
              </a:ext>
            </a:extLst>
          </p:cNvPr>
          <p:cNvGrpSpPr/>
          <p:nvPr/>
        </p:nvGrpSpPr>
        <p:grpSpPr>
          <a:xfrm>
            <a:off x="3047682" y="1366919"/>
            <a:ext cx="6096635" cy="3087164"/>
            <a:chOff x="1626805" y="880732"/>
            <a:chExt cx="5890389" cy="31469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2606EC-9657-EF6E-26E4-79ADDDA8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805" y="880732"/>
              <a:ext cx="5890389" cy="314698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99CC61-0AF0-23AE-7C18-3B7587C12346}"/>
                </a:ext>
              </a:extLst>
            </p:cNvPr>
            <p:cNvSpPr/>
            <p:nvPr/>
          </p:nvSpPr>
          <p:spPr>
            <a:xfrm>
              <a:off x="2631989" y="1136823"/>
              <a:ext cx="1742303" cy="289089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99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59038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novel DPMXBF PHY presented here, a way-out-of-left-field MIMO Multiplexing re-think, would launch 802.11 into the rarefied 100GbE-over-kilometers realm long dominated exclusively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carrier class PMP and P2P WiFi-bn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by the new IEEE802.11bn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Proposed Dynamic Polarization PHY Summary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65716" y="2483922"/>
            <a:ext cx="10460567" cy="2237357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Having studiously avoided those trite 4 little words until now: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IEEE802.11bn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endParaRPr lang="en-GB" sz="28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Thought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DPMXBF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represents the DPMXBF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>
                <a:solidFill>
                  <a:schemeClr val="tx1"/>
                </a:solidFill>
                <a:effectLst/>
              </a:rPr>
              <a:t>-1</a:t>
            </a:r>
            <a:r>
              <a:rPr lang="en-US" sz="180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>
                <a:solidFill>
                  <a:srgbClr val="C40000"/>
                </a:solidFill>
              </a:rPr>
              <a:t>[H</a:t>
            </a:r>
            <a:r>
              <a:rPr lang="en-US" sz="1800" baseline="-25000">
                <a:solidFill>
                  <a:srgbClr val="C40000"/>
                </a:solidFill>
              </a:rPr>
              <a:t>DP</a:t>
            </a:r>
            <a:r>
              <a:rPr lang="en-US" sz="1800">
                <a:solidFill>
                  <a:srgbClr val="C40000"/>
                </a:solidFill>
              </a:rPr>
              <a:t>] non-singularity </a:t>
            </a:r>
            <a:r>
              <a:rPr lang="en-US" sz="180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7442" y="1676400"/>
            <a:ext cx="10868916" cy="223735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 		Breakthrough </a:t>
            </a:r>
            <a:r>
              <a:rPr lang="en-GB" sz="2800" i="1"/>
              <a:t>Dynamic Polarization Multiplexing and Beamforming </a:t>
            </a:r>
            <a:r>
              <a:rPr lang="en-GB" sz="2800"/>
              <a:t>multi-signal</a:t>
            </a:r>
            <a:r>
              <a:rPr lang="en-GB" sz="2800" i="1"/>
              <a:t> </a:t>
            </a:r>
            <a:r>
              <a:rPr lang="en-GB" sz="2800"/>
              <a:t>processing combines </a:t>
            </a:r>
            <a:r>
              <a:rPr lang="en-GB" sz="2800" i="1"/>
              <a:t>unrestricted</a:t>
            </a:r>
            <a:r>
              <a:rPr lang="en-GB" sz="2800"/>
              <a:t> </a:t>
            </a:r>
            <a:r>
              <a:rPr lang="en-GB" sz="2800" i="1"/>
              <a:t>order</a:t>
            </a:r>
            <a:r>
              <a:rPr lang="en-GB" sz="2800"/>
              <a:t> RF stream MIMO Multiplexing with steerable high directivity Beamforming to yield EHT-based P2P radios transporting 92 Gbps beyond 28 km and PMP radios distributing 27 GbE across nearly 80 km</a:t>
            </a:r>
            <a:r>
              <a:rPr lang="en-GB" sz="2800" baseline="3000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431323"/>
          </a:xfrm>
        </p:spPr>
        <p:txBody>
          <a:bodyPr/>
          <a:lstStyle/>
          <a:p>
            <a:r>
              <a:rPr lang="en-GB" sz="2800"/>
              <a:t>Abstract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(DPMXBF)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285466"/>
            <a:ext cx="8767092" cy="3452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DPMXBF Propagation Channel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>
                <a:solidFill>
                  <a:srgbClr val="C40000"/>
                </a:solidFill>
                <a:effectLst/>
              </a:rPr>
              <a:t>is</a:t>
            </a:r>
            <a:r>
              <a:rPr lang="en-US" sz="1800" b="1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>
                <a:solidFill>
                  <a:srgbClr val="C40000"/>
                </a:solidFill>
                <a:effectLst/>
              </a:rPr>
              <a:t>-1 </a:t>
            </a:r>
            <a:r>
              <a:rPr lang="en-US" sz="1800" b="1">
                <a:solidFill>
                  <a:srgbClr val="C40000"/>
                </a:solidFill>
                <a:effectLst/>
              </a:rPr>
              <a:t>DPMXBF Polarization Demultip</a:t>
            </a:r>
            <a:r>
              <a:rPr lang="en-US" sz="1800" b="1">
                <a:solidFill>
                  <a:srgbClr val="C40000"/>
                </a:solidFill>
              </a:rPr>
              <a:t>lexer that is </a:t>
            </a:r>
            <a:r>
              <a:rPr lang="en-US" sz="1800" b="1" i="1">
                <a:solidFill>
                  <a:srgbClr val="C40000"/>
                </a:solidFill>
              </a:rPr>
              <a:t>also</a:t>
            </a:r>
            <a:r>
              <a:rPr lang="en-US" sz="1800" b="1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>
                <a:solidFill>
                  <a:schemeClr val="tx1"/>
                </a:solidFill>
                <a:effectLst/>
              </a:rPr>
              <a:t>DP </a:t>
            </a:r>
            <a:r>
              <a:rPr lang="en-US" b="1">
                <a:solidFill>
                  <a:schemeClr val="tx1"/>
                </a:solidFill>
              </a:rPr>
              <a:t>Propagation Channel/Polarization Multiplexer </a:t>
            </a:r>
            <a:r>
              <a:rPr lang="en-US" b="1">
                <a:solidFill>
                  <a:schemeClr val="tx1"/>
                </a:solidFill>
                <a:effectLst/>
              </a:rPr>
              <a:t>represented by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Polarization Demultiplexer operation [S’] = [S*] x </a:t>
            </a:r>
            <a:r>
              <a:rPr lang="en-US" b="1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b="1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>
                <a:solidFill>
                  <a:schemeClr val="tx1"/>
                </a:solidFill>
                <a:effectLst/>
              </a:rPr>
            </a:br>
            <a:r>
              <a:rPr lang="en-US" b="1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>
                <a:solidFill>
                  <a:schemeClr val="tx1"/>
                </a:solidFill>
                <a:effectLst/>
              </a:rPr>
              <a:t>physical</a:t>
            </a:r>
            <a:r>
              <a:rPr lang="en-US" b="1">
                <a:solidFill>
                  <a:schemeClr val="tx1"/>
                </a:solidFill>
                <a:effectLst/>
              </a:rPr>
              <a:t> TRX PDMX) by: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>
                <a:solidFill>
                  <a:srgbClr val="C40000"/>
                </a:solidFill>
              </a:rPr>
              <a:t>trivial </a:t>
            </a:r>
            <a:r>
              <a:rPr lang="en-US" b="1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</a:rPr>
              <a:t>Dynamic Polarization TRX Model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09D0AD-A7CC-FE1F-2476-B03F0E4BE32A}"/>
              </a:ext>
            </a:extLst>
          </p:cNvPr>
          <p:cNvGrpSpPr/>
          <p:nvPr/>
        </p:nvGrpSpPr>
        <p:grpSpPr>
          <a:xfrm>
            <a:off x="1399347" y="1295400"/>
            <a:ext cx="9773637" cy="4966574"/>
            <a:chOff x="1399347" y="1295400"/>
            <a:chExt cx="9773637" cy="49665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CBC839-553D-11F4-F667-BF99279662EA}"/>
                </a:ext>
              </a:extLst>
            </p:cNvPr>
            <p:cNvGrpSpPr/>
            <p:nvPr/>
          </p:nvGrpSpPr>
          <p:grpSpPr>
            <a:xfrm>
              <a:off x="2971800" y="4931541"/>
              <a:ext cx="8056027" cy="1330433"/>
              <a:chOff x="2971800" y="4931541"/>
              <a:chExt cx="8056027" cy="133043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F49327-A273-82C8-8A9B-36FFA40B62DF}"/>
                  </a:ext>
                </a:extLst>
              </p:cNvPr>
              <p:cNvSpPr txBox="1"/>
              <p:nvPr/>
            </p:nvSpPr>
            <p:spPr>
              <a:xfrm>
                <a:off x="3048000" y="4931541"/>
                <a:ext cx="3485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Propagation Channel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666F9-A304-9C77-240B-12021AD65A64}"/>
                  </a:ext>
                </a:extLst>
              </p:cNvPr>
              <p:cNvSpPr txBox="1"/>
              <p:nvPr/>
            </p:nvSpPr>
            <p:spPr>
              <a:xfrm>
                <a:off x="6451600" y="4935761"/>
                <a:ext cx="4203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 baseline="30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PDMX 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E607BA-7834-1C5A-23EA-B3231AA38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5265416"/>
                <a:ext cx="3601037" cy="95464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8FFB68-73FB-8F16-4193-3DB58AF8D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800" y="5267411"/>
                <a:ext cx="4246027" cy="994563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19EA17-2F76-643B-42AE-6FF18EA6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347" y="1295400"/>
              <a:ext cx="9773637" cy="3668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Closed Form Analysis of a</a:t>
            </a:r>
            <a:br>
              <a:rPr lang="en-GB" sz="2800"/>
            </a:br>
            <a:r>
              <a:rPr lang="en-GB" sz="2800"/>
              <a:t>DPMXBF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1</a:t>
            </a:r>
            <a:endParaRPr lang="en-GB" sz="2800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2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DPMXBF and the Shannon Limit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287265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“Dynamic Polarization”, a proposed PHY for the nascent TGbn. “DPMXBF” (or “DP”) employs patented </a:t>
            </a:r>
            <a:r>
              <a:rPr lang="en-US" sz="2000" i="1" dirty="0">
                <a:solidFill>
                  <a:schemeClr val="tx1"/>
                </a:solidFill>
              </a:rPr>
              <a:t>digital polarization modulation</a:t>
            </a:r>
            <a:r>
              <a:rPr lang="en-US" sz="2000" dirty="0">
                <a:solidFill>
                  <a:schemeClr val="tx1"/>
                </a:solidFill>
              </a:rPr>
              <a:t>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DPMXBF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 Tx-Rx has also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key DPMXBF Use Cases, and incorporate a call for TGbn to also develop certain DP-complementary PHY/ MAC extensions arguably essential to ultimately successful IEEE802.11bn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What’s new this time around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Limit, Part 1</a:t>
            </a:r>
            <a:br>
              <a:rPr lang="en-US" sz="2800">
                <a:effectLst/>
              </a:rPr>
            </a:br>
            <a:r>
              <a:rPr lang="en-US" sz="2000">
                <a:solidFill>
                  <a:schemeClr val="tx1"/>
                </a:solidFill>
                <a:effectLst/>
              </a:rPr>
              <a:t>How does DP-n NOT exceed Shannon’s maximum channel capacity?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1600" i="0" kern="0">
                <a:solidFill>
                  <a:schemeClr val="tx1"/>
                </a:solidFill>
                <a:effectLst/>
              </a:rPr>
            </a:b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>
                <a:solidFill>
                  <a:srgbClr val="C00000"/>
                </a:solidFill>
                <a:effectLst/>
              </a:rPr>
              <a:t>0</a:t>
            </a:r>
            <a:r>
              <a:rPr lang="en-US" sz="2000" kern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>
                <a:solidFill>
                  <a:srgbClr val="C00000"/>
                </a:solidFill>
                <a:effectLst/>
              </a:rPr>
              <a:t> order DPMXBF link comprises n Shannon channels, not just one</a:t>
            </a:r>
            <a:endParaRPr lang="en-US" sz="3200" kern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AP MU-MIMO Tx Multibeam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MU-MIMO Rx NLOS Multipath Recombination</a:t>
            </a:r>
            <a:endParaRPr lang="en-US" b="1" kern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Over 28 km PDR P2P Free-Space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27 GbE across 79 km</a:t>
            </a:r>
            <a:r>
              <a:rPr lang="en-US" b="1" baseline="30000">
                <a:solidFill>
                  <a:schemeClr val="tx1"/>
                </a:solidFill>
              </a:rPr>
              <a:t>2</a:t>
            </a:r>
            <a:r>
              <a:rPr lang="en-US" b="1">
                <a:solidFill>
                  <a:schemeClr val="tx1"/>
                </a:solidFill>
              </a:rPr>
              <a:t> PMP Foliage-obstructed Throughput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Proposed IEEE802.11bn PHY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/>
              <a:t>Contemplated 92.2 Gbps “WiFi-bn” Access Point</a:t>
            </a:r>
            <a:br>
              <a:rPr lang="en-GB" sz="2800" kern="0"/>
            </a:br>
            <a:r>
              <a:rPr lang="en-GB" sz="2000" kern="0"/>
              <a:t>(32 Polarization-Multiplexed and Transceived EHT RF Streams) </a:t>
            </a:r>
            <a:endParaRPr lang="en-GB" sz="2400" kern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/>
              <a:t>Contemplated 5.8 Gbps WiFi-bn Client</a:t>
            </a:r>
            <a:br>
              <a:rPr lang="en-GB" sz="2800"/>
            </a:br>
            <a:r>
              <a:rPr lang="en-GB" sz="2000" kern="0"/>
              <a:t>(32 Polarization Multiplexed/ </a:t>
            </a:r>
            <a:r>
              <a:rPr lang="en-GB" sz="2000"/>
              <a:t>2 Transceived EHT RF Streams )</a:t>
            </a:r>
            <a:endParaRPr lang="en-GB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Point to Point WiFi-bn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WiFi-bn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WiFi-bn FSPL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WiFi-bn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0316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3369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Data Rate vs Range:</a:t>
            </a:r>
            <a:b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8374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Point to Multipoint WiFi-bn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691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75741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Peak Data Rate at Free Space Range:</a:t>
            </a: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Average Data Rate across Obstructed Range:</a:t>
            </a: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Key WiFi-bn Use Cases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762001" y="1219200"/>
            <a:ext cx="1062778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WiFi Backhaul (“WiFiBH”) Middle Mile Broadband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Broadband Source to Broadband Distribution Point connectivity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0" lvl="2" indent="0" algn="ctr">
              <a:spcBef>
                <a:spcPts val="1200"/>
              </a:spcBef>
            </a:pPr>
            <a:endParaRPr lang="en-US" sz="18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3349</Words>
  <Application>Microsoft Office PowerPoint</Application>
  <PresentationFormat>Widescreen</PresentationFormat>
  <Paragraphs>667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Wingdings</vt:lpstr>
      <vt:lpstr>Office Theme</vt:lpstr>
      <vt:lpstr>Document</vt:lpstr>
      <vt:lpstr>MIMO Dynamic Polarization Multiplexing and Beamforming: A Proposed IEEE802.11bn PHY</vt:lpstr>
      <vt:lpstr>Abstract</vt:lpstr>
      <vt:lpstr>What’s new this time around</vt:lpstr>
      <vt:lpstr>Proposed IEEE802.11bn PHY</vt:lpstr>
      <vt:lpstr>PowerPoint Presentation</vt:lpstr>
      <vt:lpstr>Contemplated 5.8 Gbps WiFi-bn Client (32 Polarization Multiplexed/ 2 Transceived EHT RF Streams )</vt:lpstr>
      <vt:lpstr>Point to Point WiFi-bn Terrestrial Internet Backhaul Application</vt:lpstr>
      <vt:lpstr>Point to Multipoint WiFi-bn Terrestrial Internet Distribution Application</vt:lpstr>
      <vt:lpstr>Key WiFi-bn Use Cases</vt:lpstr>
      <vt:lpstr>Dynamic Polarization Trunk-Drop Architecture</vt:lpstr>
      <vt:lpstr>PowerPoint Presentation</vt:lpstr>
      <vt:lpstr>Representative “TownWiFi” Network</vt:lpstr>
      <vt:lpstr>Representative “MetroWiFi” Network</vt:lpstr>
      <vt:lpstr>PowerPoint Presentation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4</cp:revision>
  <cp:lastPrinted>1601-01-01T00:00:00Z</cp:lastPrinted>
  <dcterms:created xsi:type="dcterms:W3CDTF">2023-08-24T06:46:03Z</dcterms:created>
  <dcterms:modified xsi:type="dcterms:W3CDTF">2023-11-16T22:25:59Z</dcterms:modified>
</cp:coreProperties>
</file>