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2374" r:id="rId19"/>
    <p:sldId id="2367" r:id="rId20"/>
    <p:sldId id="2380" r:id="rId21"/>
    <p:sldId id="2376" r:id="rId22"/>
    <p:sldId id="2377"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95" d="100"/>
          <a:sy n="95" d="100"/>
        </p:scale>
        <p:origin x="782" y="7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802.11-23/1732r3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IMMW Study Group November 2023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2023-11-10</a:t>
            </a:r>
          </a:p>
        </p:txBody>
      </p:sp>
      <p:graphicFrame>
        <p:nvGraphicFramePr>
          <p:cNvPr id="3075" name="Object 3"/>
          <p:cNvGraphicFramePr>
            <a:graphicFrameLocks noChangeAspect="1"/>
          </p:cNvGraphicFramePr>
          <p:nvPr>
            <p:extLst>
              <p:ext uri="{D42A27DB-BD31-4B8C-83A1-F6EECF244321}">
                <p14:modId xmlns:p14="http://schemas.microsoft.com/office/powerpoint/2010/main" val="3102928642"/>
              </p:ext>
            </p:extLst>
          </p:nvPr>
        </p:nvGraphicFramePr>
        <p:xfrm>
          <a:off x="457200" y="30480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57200" y="30480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July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IMMW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Tuesday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marL="0" lvl="0" indent="0"/>
            <a:endParaRPr lang="en-US" altLang="en-US" sz="1050" dirty="0"/>
          </a:p>
          <a:p>
            <a:pPr lvl="0">
              <a:buFont typeface="Arial" panose="020B0604020202020204" pitchFamily="34" charset="0"/>
              <a:buChar char="•"/>
            </a:pPr>
            <a:r>
              <a:rPr lang="en-US" altLang="en-US" sz="1050" dirty="0"/>
              <a:t>Tuesday, PM3, (7:30pm-9:30pm)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sz="1000" dirty="0"/>
              <a:t>Goals for January 2024 and teleconference/ad-hoc plan</a:t>
            </a:r>
          </a:p>
          <a:p>
            <a:pPr marL="800100" lvl="1" indent="-342900">
              <a:buFont typeface="Arial" panose="020B0604020202020204" pitchFamily="34" charset="0"/>
              <a:buChar char="•"/>
            </a:pPr>
            <a:r>
              <a:rPr lang="en-US" altLang="en-US" sz="1000" dirty="0"/>
              <a:t>Adjourn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IMMW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November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217556034"/>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IMMW SG</a:t>
                      </a:r>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7387" y="1373187"/>
            <a:ext cx="7770813" cy="4570413"/>
          </a:xfrm>
        </p:spPr>
        <p:txBody>
          <a:bodyPr/>
          <a:lstStyle/>
          <a:p>
            <a:r>
              <a:rPr lang="en-US" sz="1400" dirty="0"/>
              <a:t>1819r0	Integrated </a:t>
            </a:r>
            <a:r>
              <a:rPr lang="en-US" sz="1400" dirty="0" err="1"/>
              <a:t>mmWave</a:t>
            </a:r>
            <a:r>
              <a:rPr lang="en-US" sz="1400" dirty="0"/>
              <a:t> Design Considerations	Claudio da Silva (Meta Platforms, Inc.)</a:t>
            </a:r>
          </a:p>
          <a:p>
            <a:r>
              <a:rPr lang="en-US" sz="1400" dirty="0"/>
              <a:t>1878r0	High-Level Design Considerations of IMMW	Jianhan Liu (</a:t>
            </a:r>
            <a:r>
              <a:rPr lang="en-US" sz="1400" dirty="0" err="1"/>
              <a:t>Mediatek</a:t>
            </a:r>
            <a:r>
              <a:rPr lang="en-US" sz="1400" dirty="0"/>
              <a:t> Inc.)</a:t>
            </a:r>
          </a:p>
          <a:p>
            <a:r>
              <a:rPr lang="en-US" sz="1400" dirty="0"/>
              <a:t>1905r0	High Level Thoughts on IMMW	Bin Tian (Qualcomm)</a:t>
            </a:r>
          </a:p>
          <a:p>
            <a:r>
              <a:rPr lang="en-US" sz="1400" dirty="0"/>
              <a:t>1968r0	Discussion on general direction of integrated </a:t>
            </a:r>
            <a:r>
              <a:rPr lang="en-US" sz="1400" dirty="0" err="1"/>
              <a:t>mmWave</a:t>
            </a:r>
            <a:r>
              <a:rPr lang="en-US" sz="1400" dirty="0"/>
              <a:t>	Ming Gan (Huawei)</a:t>
            </a:r>
          </a:p>
          <a:p>
            <a:r>
              <a:rPr lang="en-US" sz="1400" dirty="0"/>
              <a:t>1974r0	Flexible sub-7Ghz and </a:t>
            </a:r>
            <a:r>
              <a:rPr lang="en-US" sz="1400" dirty="0" err="1"/>
              <a:t>mmWave</a:t>
            </a:r>
            <a:r>
              <a:rPr lang="en-US" sz="1400" dirty="0"/>
              <a:t> Integration in IMMW	</a:t>
            </a:r>
            <a:r>
              <a:rPr lang="en-US" sz="1400" dirty="0" err="1"/>
              <a:t>Yanchun</a:t>
            </a:r>
            <a:r>
              <a:rPr lang="en-US" sz="1400" dirty="0"/>
              <a:t> Li (Huawei)</a:t>
            </a:r>
          </a:p>
          <a:p>
            <a:r>
              <a:rPr lang="en-US" sz="1400" dirty="0"/>
              <a:t>1977r1	Requirements Analysis for IMMW Use Cases	</a:t>
            </a:r>
            <a:r>
              <a:rPr lang="en-US" sz="1400" dirty="0" err="1"/>
              <a:t>YueXu</a:t>
            </a:r>
            <a:r>
              <a:rPr lang="en-US" sz="1400" dirty="0"/>
              <a:t> (Huawei)</a:t>
            </a:r>
          </a:p>
          <a:p>
            <a:r>
              <a:rPr lang="en-US" sz="1400" dirty="0"/>
              <a:t>1991r0	Discussion on Enabling MIMO in IMMW	</a:t>
            </a:r>
            <a:r>
              <a:rPr lang="en-US" sz="1400" dirty="0" err="1"/>
              <a:t>Mengshi</a:t>
            </a:r>
            <a:r>
              <a:rPr lang="en-US" sz="1400" dirty="0"/>
              <a:t> Hu (Huawei)</a:t>
            </a:r>
          </a:p>
          <a:p>
            <a:r>
              <a:rPr lang="en-US" sz="1400" dirty="0"/>
              <a:t>2004r0	Technical scope proposal	Laurent Cariou (Intel)</a:t>
            </a:r>
          </a:p>
          <a:p>
            <a:r>
              <a:rPr lang="en-US" sz="1400" dirty="0"/>
              <a:t>2016r0	Extend IMMW scope to include optical bands	Volker Jungnickel </a:t>
            </a:r>
          </a:p>
          <a:p>
            <a:r>
              <a:rPr lang="en-US" sz="1400" dirty="0"/>
              <a:t>2052r0	</a:t>
            </a:r>
            <a:r>
              <a:rPr lang="en-US" sz="1400" dirty="0" err="1"/>
              <a:t>mmWave</a:t>
            </a:r>
            <a:r>
              <a:rPr lang="en-US" sz="1400" dirty="0"/>
              <a:t> operation without </a:t>
            </a:r>
            <a:r>
              <a:rPr lang="en-US" sz="1400" dirty="0" err="1"/>
              <a:t>mmWave</a:t>
            </a:r>
            <a:r>
              <a:rPr lang="en-US" sz="1400" dirty="0"/>
              <a:t> Beacon	Liwen Chu</a:t>
            </a:r>
          </a:p>
          <a:p>
            <a:r>
              <a:rPr lang="en-US" sz="1400" dirty="0"/>
              <a:t> 	</a:t>
            </a:r>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November 2023</a:t>
            </a:r>
            <a:endParaRPr lang="en-GB" dirty="0"/>
          </a:p>
        </p:txBody>
      </p:sp>
      <p:sp>
        <p:nvSpPr>
          <p:cNvPr id="10" name="Rectangle 2">
            <a:extLst>
              <a:ext uri="{FF2B5EF4-FFF2-40B4-BE49-F238E27FC236}">
                <a16:creationId xmlns:a16="http://schemas.microsoft.com/office/drawing/2014/main" id="{1B3CC85B-E603-D47C-B099-44736AA1033C}"/>
              </a:ext>
            </a:extLst>
          </p:cNvPr>
          <p:cNvSpPr>
            <a:spLocks noChangeArrowheads="1"/>
          </p:cNvSpPr>
          <p:nvPr/>
        </p:nvSpPr>
        <p:spPr bwMode="auto">
          <a:xfrm>
            <a:off x="685800" y="38544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25419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dirty="0"/>
              <a:t>1819r0	Integrated </a:t>
            </a:r>
            <a:r>
              <a:rPr lang="en-GB" sz="1400" dirty="0" err="1"/>
              <a:t>mmWave</a:t>
            </a:r>
            <a:r>
              <a:rPr lang="en-GB" sz="1400" dirty="0"/>
              <a:t> Design Considerations	Claudio da Silva (Meta Platforms, Inc.)</a:t>
            </a:r>
          </a:p>
          <a:p>
            <a:pPr lvl="1">
              <a:buFont typeface="Arial" panose="020B0604020202020204" pitchFamily="34" charset="0"/>
              <a:buChar char="•"/>
            </a:pPr>
            <a:r>
              <a:rPr lang="en-GB" sz="1400" dirty="0"/>
              <a:t>1878r0	High-Level Design Considerations of IMMW	Jianhan Liu (</a:t>
            </a:r>
            <a:r>
              <a:rPr lang="en-GB" sz="1400" dirty="0" err="1"/>
              <a:t>Mediatek</a:t>
            </a:r>
            <a:r>
              <a:rPr lang="en-GB" sz="1400" dirty="0"/>
              <a:t> Inc.)</a:t>
            </a:r>
          </a:p>
          <a:p>
            <a:pPr lvl="1">
              <a:buFont typeface="Arial" panose="020B0604020202020204" pitchFamily="34" charset="0"/>
              <a:buChar char="•"/>
            </a:pPr>
            <a:r>
              <a:rPr lang="en-GB" sz="1400" dirty="0"/>
              <a:t>1905r0	High Level Thoughts on IMMW	Bin Tian (Qualcomm)</a:t>
            </a:r>
          </a:p>
          <a:p>
            <a:pPr lvl="1">
              <a:buFont typeface="Arial" panose="020B0604020202020204" pitchFamily="34" charset="0"/>
              <a:buChar char="•"/>
            </a:pPr>
            <a:r>
              <a:rPr lang="en-GB" sz="1400" dirty="0"/>
              <a:t>1968r0	Discussion on general direction of integrated </a:t>
            </a:r>
            <a:r>
              <a:rPr lang="en-GB" sz="1400" dirty="0" err="1"/>
              <a:t>mmWave</a:t>
            </a:r>
            <a:r>
              <a:rPr lang="en-GB" sz="1400" dirty="0"/>
              <a:t>	Ming Gan (Huawei)</a:t>
            </a:r>
          </a:p>
          <a:p>
            <a:pPr lvl="1">
              <a:buFont typeface="Arial" panose="020B0604020202020204" pitchFamily="34" charset="0"/>
              <a:buChar char="•"/>
            </a:pPr>
            <a:r>
              <a:rPr lang="en-GB" sz="1400" dirty="0"/>
              <a:t>1974r0	Flexible sub-7Ghz and </a:t>
            </a:r>
            <a:r>
              <a:rPr lang="en-GB" sz="1400" dirty="0" err="1"/>
              <a:t>mmWave</a:t>
            </a:r>
            <a:r>
              <a:rPr lang="en-GB" sz="1400" dirty="0"/>
              <a:t> Integration in IMMW	</a:t>
            </a:r>
            <a:r>
              <a:rPr lang="en-GB" sz="1400" dirty="0" err="1"/>
              <a:t>Yanchun</a:t>
            </a:r>
            <a:r>
              <a:rPr lang="en-GB" sz="1400" dirty="0"/>
              <a:t> Li (Huawei)</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dirty="0"/>
              <a:t>Registration for the November 802 plenary session</a:t>
            </a:r>
          </a:p>
        </p:txBody>
      </p:sp>
      <p:sp>
        <p:nvSpPr>
          <p:cNvPr id="3" name="Content Placeholder 2"/>
          <p:cNvSpPr>
            <a:spLocks noGrp="1"/>
          </p:cNvSpPr>
          <p:nvPr>
            <p:ph idx="1"/>
          </p:nvPr>
        </p:nvSpPr>
        <p:spPr>
          <a:xfrm>
            <a:off x="685801" y="2057400"/>
            <a:ext cx="7770813" cy="3427811"/>
          </a:xfrm>
        </p:spPr>
        <p:txBody>
          <a:bodyPr/>
          <a:lstStyle/>
          <a:p>
            <a:pPr>
              <a:buFont typeface="Arial" panose="020B0604020202020204" pitchFamily="34" charset="0"/>
              <a:buChar char="•"/>
            </a:pPr>
            <a:r>
              <a:rPr lang="en-US" sz="1800" dirty="0"/>
              <a:t>This meeting is part of the November IEEE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2"/>
              </a:rPr>
              <a:t>https://web.cvent.com/event/adea36bb-d70a-4157-b7e8-97d554e398cf/summary</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Agenda–PM3</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400" dirty="0"/>
              <a:t>1977r1	Requirements Analysis for IMMW Use Cases	</a:t>
            </a:r>
            <a:r>
              <a:rPr lang="en-GB" sz="1400" dirty="0" err="1"/>
              <a:t>YueXu</a:t>
            </a:r>
            <a:r>
              <a:rPr lang="en-GB" sz="1400" dirty="0"/>
              <a:t> (Huawei)</a:t>
            </a:r>
          </a:p>
          <a:p>
            <a:pPr lvl="1">
              <a:buFont typeface="Arial" panose="020B0604020202020204" pitchFamily="34" charset="0"/>
              <a:buChar char="•"/>
            </a:pPr>
            <a:r>
              <a:rPr lang="en-GB" sz="1400" dirty="0"/>
              <a:t>1991r0	Discussion on Enabling MIMO in IMMW	</a:t>
            </a:r>
            <a:r>
              <a:rPr lang="en-GB" sz="1400" dirty="0" err="1"/>
              <a:t>Mengshi</a:t>
            </a:r>
            <a:r>
              <a:rPr lang="en-GB" sz="1400" dirty="0"/>
              <a:t> Hu (Huawei)</a:t>
            </a:r>
          </a:p>
          <a:p>
            <a:pPr lvl="1">
              <a:buFont typeface="Arial" panose="020B0604020202020204" pitchFamily="34" charset="0"/>
              <a:buChar char="•"/>
            </a:pPr>
            <a:r>
              <a:rPr lang="en-GB" sz="1400" dirty="0"/>
              <a:t>2004r0	Technical scope proposal	Laurent Cariou (Intel)</a:t>
            </a:r>
          </a:p>
          <a:p>
            <a:pPr lvl="1">
              <a:buFont typeface="Arial" panose="020B0604020202020204" pitchFamily="34" charset="0"/>
              <a:buChar char="•"/>
            </a:pPr>
            <a:r>
              <a:rPr lang="en-GB" sz="1400" dirty="0"/>
              <a:t>2016r0	Extend IMMW scope to include optical bands	Volker Jungnickel</a:t>
            </a:r>
          </a:p>
          <a:p>
            <a:pPr lvl="1">
              <a:buFont typeface="Arial" panose="020B0604020202020204" pitchFamily="34" charset="0"/>
              <a:buChar char="•"/>
            </a:pPr>
            <a:r>
              <a:rPr lang="en-US" sz="1400" dirty="0"/>
              <a:t>2052r0	</a:t>
            </a:r>
            <a:r>
              <a:rPr lang="en-US" sz="1400" dirty="0" err="1"/>
              <a:t>mmWave</a:t>
            </a:r>
            <a:r>
              <a:rPr lang="en-US" sz="1400" dirty="0"/>
              <a:t> operation without </a:t>
            </a:r>
            <a:r>
              <a:rPr lang="en-US" sz="1400" dirty="0" err="1"/>
              <a:t>mmWave</a:t>
            </a:r>
            <a:r>
              <a:rPr lang="en-US" sz="1400" dirty="0"/>
              <a:t> Beacon	Liwen Chu</a:t>
            </a:r>
          </a:p>
          <a:p>
            <a:pPr lvl="0">
              <a:buFont typeface="Arial" panose="020B0604020202020204" pitchFamily="34" charset="0"/>
              <a:buChar char="•"/>
            </a:pPr>
            <a:r>
              <a:rPr lang="en-US" sz="1800" dirty="0"/>
              <a:t>Goals for January 2024</a:t>
            </a:r>
          </a:p>
          <a:p>
            <a:pPr lvl="0">
              <a:buFont typeface="Arial" panose="020B0604020202020204" pitchFamily="34" charset="0"/>
              <a:buChar char="•"/>
            </a:pPr>
            <a:r>
              <a:rPr lang="en-US" sz="1800" dirty="0">
                <a:solidFill>
                  <a:schemeClr val="tx1"/>
                </a:solidFill>
              </a:rPr>
              <a:t>Teleconference Plan</a:t>
            </a: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2118663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25930-4A26-7ACF-94B6-2BA9E7A38965}"/>
              </a:ext>
            </a:extLst>
          </p:cNvPr>
          <p:cNvSpPr>
            <a:spLocks noGrp="1"/>
          </p:cNvSpPr>
          <p:nvPr>
            <p:ph type="title"/>
          </p:nvPr>
        </p:nvSpPr>
        <p:spPr/>
        <p:txBody>
          <a:bodyPr/>
          <a:lstStyle/>
          <a:p>
            <a:r>
              <a:rPr lang="en-US" dirty="0"/>
              <a:t>Goals for January</a:t>
            </a:r>
          </a:p>
        </p:txBody>
      </p:sp>
      <p:sp>
        <p:nvSpPr>
          <p:cNvPr id="3" name="Content Placeholder 2">
            <a:extLst>
              <a:ext uri="{FF2B5EF4-FFF2-40B4-BE49-F238E27FC236}">
                <a16:creationId xmlns:a16="http://schemas.microsoft.com/office/drawing/2014/main" id="{09B8FA04-9EFC-D24E-8CD3-A3526BE06FC6}"/>
              </a:ext>
            </a:extLst>
          </p:cNvPr>
          <p:cNvSpPr>
            <a:spLocks noGrp="1"/>
          </p:cNvSpPr>
          <p:nvPr>
            <p:ph idx="1"/>
          </p:nvPr>
        </p:nvSpPr>
        <p:spPr/>
        <p:txBody>
          <a:bodyPr/>
          <a:lstStyle/>
          <a:p>
            <a:pPr>
              <a:buFont typeface="Arial" panose="020B0604020202020204" pitchFamily="34" charset="0"/>
              <a:buChar char="•"/>
            </a:pPr>
            <a:r>
              <a:rPr lang="en-US" sz="2000" dirty="0"/>
              <a:t>Contributions on how to capture the reduced scope in the PAR and CSD documents.</a:t>
            </a:r>
          </a:p>
        </p:txBody>
      </p:sp>
      <p:sp>
        <p:nvSpPr>
          <p:cNvPr id="4" name="Slide Number Placeholder 3">
            <a:extLst>
              <a:ext uri="{FF2B5EF4-FFF2-40B4-BE49-F238E27FC236}">
                <a16:creationId xmlns:a16="http://schemas.microsoft.com/office/drawing/2014/main" id="{0BE9DCEC-E15B-5FE4-C123-7CF7C396C52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75C72747-4B50-125C-5F82-DD6D8F74E52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B7E864-66F6-C426-B063-6C7FB75AE52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502894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3B02-AB0D-9258-D4E6-E9800DF543B6}"/>
              </a:ext>
            </a:extLst>
          </p:cNvPr>
          <p:cNvSpPr>
            <a:spLocks noGrp="1"/>
          </p:cNvSpPr>
          <p:nvPr>
            <p:ph type="title"/>
          </p:nvPr>
        </p:nvSpPr>
        <p:spPr/>
        <p:txBody>
          <a:bodyPr/>
          <a:lstStyle/>
          <a:p>
            <a:r>
              <a:rPr lang="en-US" dirty="0"/>
              <a:t>Teleconferences plan</a:t>
            </a:r>
          </a:p>
        </p:txBody>
      </p:sp>
      <p:sp>
        <p:nvSpPr>
          <p:cNvPr id="3" name="Content Placeholder 2">
            <a:extLst>
              <a:ext uri="{FF2B5EF4-FFF2-40B4-BE49-F238E27FC236}">
                <a16:creationId xmlns:a16="http://schemas.microsoft.com/office/drawing/2014/main" id="{9F9311CF-63D2-BF65-4E05-92889D4904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No </a:t>
            </a:r>
            <a:r>
              <a:rPr lang="en-US" sz="1800"/>
              <a:t>conference call</a:t>
            </a:r>
            <a:endParaRPr lang="en-US" sz="1800" dirty="0"/>
          </a:p>
        </p:txBody>
      </p:sp>
      <p:sp>
        <p:nvSpPr>
          <p:cNvPr id="4" name="Slide Number Placeholder 3">
            <a:extLst>
              <a:ext uri="{FF2B5EF4-FFF2-40B4-BE49-F238E27FC236}">
                <a16:creationId xmlns:a16="http://schemas.microsoft.com/office/drawing/2014/main" id="{84FECB9F-2C92-1D59-DA18-02C1B9708E8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F6265523-0B1D-42D2-AD6C-03FFD5D8777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A65C035F-5EE6-8B7B-8CF3-275B01D8EB6C}"/>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039307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“IMMW”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“IMMW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115794</TotalTime>
  <Words>2288</Words>
  <Application>Microsoft Office PowerPoint</Application>
  <PresentationFormat>On-screen Show (4:3)</PresentationFormat>
  <Paragraphs>255</Paragraphs>
  <Slides>22</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Monotype Sorts</vt:lpstr>
      <vt:lpstr>Times New Roman</vt:lpstr>
      <vt:lpstr>Wingdings</vt:lpstr>
      <vt:lpstr>Office Theme</vt:lpstr>
      <vt:lpstr>Document</vt:lpstr>
      <vt:lpstr>IMMW Study Group November 2023 Meeting Agenda</vt:lpstr>
      <vt:lpstr>Registration for the November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IMMW SG Agenda</vt:lpstr>
      <vt:lpstr>IMMW SG Schedule</vt:lpstr>
      <vt:lpstr>Submission’s List</vt:lpstr>
      <vt:lpstr>Tuesday Agenda–PM2</vt:lpstr>
      <vt:lpstr>Tuesday Agenda–PM3</vt:lpstr>
      <vt:lpstr>Goals for January</vt:lpstr>
      <vt:lpstr>Teleconferences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1432</cp:revision>
  <cp:lastPrinted>1601-01-01T00:00:00Z</cp:lastPrinted>
  <dcterms:created xsi:type="dcterms:W3CDTF">2017-01-26T15:28:16Z</dcterms:created>
  <dcterms:modified xsi:type="dcterms:W3CDTF">2023-11-17T01:11:43Z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